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6" r:id="rId7"/>
    <p:sldId id="538" r:id="rId8"/>
    <p:sldId id="540"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1340"/>
            <a:ext cx="12192000" cy="6855319"/>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750416" y="3964152"/>
            <a:ext cx="6393583" cy="646331"/>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AZTECAS Y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MAYAS </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9 Días / 8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071619"/>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708077"/>
            <a:ext cx="7751763" cy="1149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654567" y="175864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71439" y="1731514"/>
            <a:ext cx="6802366" cy="3911327"/>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Hotel Aeropuerto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terrestre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 de alojamiento en Ciudad de México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San Miguel de Allende</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 de alojamiento en Guadalajara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Morelia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Merida</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diario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Centro Histórico, Basílica de Guadalupe, Pirámides Teotihuacán, almuerzo.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tequila y Tlaquepaque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las ciudades de   Pátzcuaro, Querétaro, Guanajuato,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Chichèn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Itzà</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de Bienvenida y Despedida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Hoteleros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MENORES DE 65 AÑOS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80539" y="6007929"/>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2"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451800" y="469005"/>
            <a:ext cx="7207897" cy="646331"/>
          </a:xfrm>
          <a:prstGeom prst="rect">
            <a:avLst/>
          </a:prstGeom>
          <a:noFill/>
        </p:spPr>
        <p:txBody>
          <a:bodyPr wrap="square" rtlCol="0">
            <a:spAutoFit/>
          </a:bodyPr>
          <a:lstStyle/>
          <a:p>
            <a:r>
              <a:rPr lang="es-CO" sz="3600" b="1" noProof="0" dirty="0">
                <a:latin typeface="Montserrat" panose="02000505000000020004" pitchFamily="2" charset="0"/>
              </a:rPr>
              <a:t>AZTECAS Y </a:t>
            </a:r>
            <a:r>
              <a:rPr lang="es-CO" sz="3600" b="1" noProof="0" dirty="0">
                <a:solidFill>
                  <a:srgbClr val="FF6600"/>
                </a:solidFill>
                <a:latin typeface="Montserrat" panose="02000505000000020004" pitchFamily="2" charset="0"/>
              </a:rPr>
              <a:t>MAYAS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BOG/MEX//MID/BOG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54567"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AZTECAS Y </a:t>
            </a:r>
            <a:r>
              <a:rPr lang="es-CO" sz="3600" b="1" noProof="0" dirty="0">
                <a:solidFill>
                  <a:srgbClr val="FF6600"/>
                </a:solidFill>
                <a:latin typeface="Montserrat" panose="02000505000000020004" pitchFamily="2" charset="0"/>
              </a:rPr>
              <a:t>MAYAS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161688"/>
            <a:ext cx="12197032" cy="37769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4" y="16001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212555" y="4028793"/>
            <a:ext cx="4979445" cy="255454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a:p>
            <a:endParaRPr lang="es-CO" sz="1600" noProof="0" dirty="0">
              <a:solidFill>
                <a:schemeClr val="bg1"/>
              </a:solidFill>
              <a:latin typeface="+mj-lt"/>
            </a:endParaRPr>
          </a:p>
          <a:p>
            <a:endParaRPr lang="es-CO" sz="1600" noProof="0" dirty="0">
              <a:solidFill>
                <a:schemeClr val="bg1"/>
              </a:solidFill>
              <a:latin typeface="+mj-lt"/>
            </a:endParaRP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3938670794"/>
              </p:ext>
            </p:extLst>
          </p:nvPr>
        </p:nvGraphicFramePr>
        <p:xfrm>
          <a:off x="417690" y="924529"/>
          <a:ext cx="6377175" cy="2045076"/>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CATEGORIA DE HOTELES</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3* CIRCUITO 3*</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2336</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1800</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1677</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1038</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923691"/>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2403</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1847</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1734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1044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9746080"/>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2553</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1934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1800</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1069</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37093"/>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3" y="56203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2168333079"/>
              </p:ext>
            </p:extLst>
          </p:nvPr>
        </p:nvGraphicFramePr>
        <p:xfrm>
          <a:off x="1243152" y="5571171"/>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1372461" y="5201839"/>
            <a:ext cx="4356999" cy="369332"/>
          </a:xfrm>
          <a:prstGeom prst="rect">
            <a:avLst/>
          </a:prstGeom>
          <a:noFill/>
        </p:spPr>
        <p:txBody>
          <a:bodyPr wrap="square" rtlCol="0">
            <a:spAutoFit/>
          </a:bodyPr>
          <a:lstStyle/>
          <a:p>
            <a:pPr algn="ctr"/>
            <a:r>
              <a:rPr lang="es-CO" b="1" noProof="0" dirty="0">
                <a:solidFill>
                  <a:schemeClr val="bg1"/>
                </a:solidFill>
                <a:latin typeface="+mj-lt"/>
              </a:rPr>
              <a:t>SUPLEMENTOS PRECIOS POR PERSONA </a:t>
            </a:r>
          </a:p>
        </p:txBody>
      </p:sp>
      <p:graphicFrame>
        <p:nvGraphicFramePr>
          <p:cNvPr id="4" name="Tabla 3">
            <a:extLst>
              <a:ext uri="{FF2B5EF4-FFF2-40B4-BE49-F238E27FC236}">
                <a16:creationId xmlns:a16="http://schemas.microsoft.com/office/drawing/2014/main" id="{8D9C33CA-BB5A-9C4A-9474-E4C505AF916F}"/>
              </a:ext>
            </a:extLst>
          </p:cNvPr>
          <p:cNvGraphicFramePr>
            <a:graphicFrameLocks noGrp="1"/>
          </p:cNvGraphicFramePr>
          <p:nvPr>
            <p:extLst>
              <p:ext uri="{D42A27DB-BD31-4B8C-83A1-F6EECF244321}">
                <p14:modId xmlns:p14="http://schemas.microsoft.com/office/powerpoint/2010/main" val="1212132638"/>
              </p:ext>
            </p:extLst>
          </p:nvPr>
        </p:nvGraphicFramePr>
        <p:xfrm>
          <a:off x="331363" y="3063855"/>
          <a:ext cx="6463502" cy="2179320"/>
        </p:xfrm>
        <a:graphic>
          <a:graphicData uri="http://schemas.openxmlformats.org/drawingml/2006/table">
            <a:tbl>
              <a:tblPr firstRow="1" firstCol="1" bandRow="1">
                <a:tableStyleId>{21E4AEA4-8DFA-4A89-87EB-49C32662AFE0}</a:tableStyleId>
              </a:tblPr>
              <a:tblGrid>
                <a:gridCol w="1223629">
                  <a:extLst>
                    <a:ext uri="{9D8B030D-6E8A-4147-A177-3AD203B41FA5}">
                      <a16:colId xmlns:a16="http://schemas.microsoft.com/office/drawing/2014/main" val="2145360659"/>
                    </a:ext>
                  </a:extLst>
                </a:gridCol>
                <a:gridCol w="1047517">
                  <a:extLst>
                    <a:ext uri="{9D8B030D-6E8A-4147-A177-3AD203B41FA5}">
                      <a16:colId xmlns:a16="http://schemas.microsoft.com/office/drawing/2014/main" val="1806234694"/>
                    </a:ext>
                  </a:extLst>
                </a:gridCol>
                <a:gridCol w="1048089">
                  <a:extLst>
                    <a:ext uri="{9D8B030D-6E8A-4147-A177-3AD203B41FA5}">
                      <a16:colId xmlns:a16="http://schemas.microsoft.com/office/drawing/2014/main" val="821749411"/>
                    </a:ext>
                  </a:extLst>
                </a:gridCol>
                <a:gridCol w="1048089">
                  <a:extLst>
                    <a:ext uri="{9D8B030D-6E8A-4147-A177-3AD203B41FA5}">
                      <a16:colId xmlns:a16="http://schemas.microsoft.com/office/drawing/2014/main" val="1584841747"/>
                    </a:ext>
                  </a:extLst>
                </a:gridCol>
                <a:gridCol w="1048089">
                  <a:extLst>
                    <a:ext uri="{9D8B030D-6E8A-4147-A177-3AD203B41FA5}">
                      <a16:colId xmlns:a16="http://schemas.microsoft.com/office/drawing/2014/main" val="2930812893"/>
                    </a:ext>
                  </a:extLst>
                </a:gridCol>
                <a:gridCol w="1048089">
                  <a:extLst>
                    <a:ext uri="{9D8B030D-6E8A-4147-A177-3AD203B41FA5}">
                      <a16:colId xmlns:a16="http://schemas.microsoft.com/office/drawing/2014/main" val="947403111"/>
                    </a:ext>
                  </a:extLst>
                </a:gridCol>
              </a:tblGrid>
              <a:tr h="173990">
                <a:tc>
                  <a:txBody>
                    <a:bodyPr/>
                    <a:lstStyle/>
                    <a:p>
                      <a:pPr algn="ctr">
                        <a:lnSpc>
                          <a:spcPct val="107000"/>
                        </a:lnSpc>
                        <a:spcBef>
                          <a:spcPts val="600"/>
                        </a:spcBef>
                        <a:spcAft>
                          <a:spcPts val="800"/>
                        </a:spcAft>
                      </a:pPr>
                      <a:r>
                        <a:rPr lang="es-CO" sz="1400" dirty="0">
                          <a:effectLst/>
                        </a:rPr>
                        <a:t> MES</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SALIDA1</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 2</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 SALIDA 3</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dirty="0">
                          <a:effectLst/>
                        </a:rPr>
                        <a:t>SALIDA 4</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dirty="0">
                          <a:effectLst/>
                        </a:rPr>
                        <a:t>SALIDA 5 </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24983087"/>
                  </a:ext>
                </a:extLst>
              </a:tr>
              <a:tr h="105410">
                <a:tc>
                  <a:txBody>
                    <a:bodyPr/>
                    <a:lstStyle/>
                    <a:p>
                      <a:pPr algn="ctr">
                        <a:lnSpc>
                          <a:spcPct val="107000"/>
                        </a:lnSpc>
                        <a:spcBef>
                          <a:spcPts val="600"/>
                        </a:spcBef>
                        <a:spcAft>
                          <a:spcPts val="800"/>
                        </a:spcAft>
                      </a:pPr>
                      <a:r>
                        <a:rPr lang="es-ES" sz="1400" dirty="0">
                          <a:effectLst/>
                        </a:rPr>
                        <a:t>ABRIL</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03</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17</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05310615"/>
                  </a:ext>
                </a:extLst>
              </a:tr>
              <a:tr h="105410">
                <a:tc>
                  <a:txBody>
                    <a:bodyPr/>
                    <a:lstStyle/>
                    <a:p>
                      <a:pPr algn="ctr">
                        <a:lnSpc>
                          <a:spcPct val="107000"/>
                        </a:lnSpc>
                        <a:spcBef>
                          <a:spcPts val="600"/>
                        </a:spcBef>
                        <a:spcAft>
                          <a:spcPts val="800"/>
                        </a:spcAft>
                      </a:pPr>
                      <a:r>
                        <a:rPr lang="es-ES" sz="1400">
                          <a:effectLst/>
                        </a:rPr>
                        <a:t>MAYO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08</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15</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22</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12626288"/>
                  </a:ext>
                </a:extLst>
              </a:tr>
              <a:tr h="105410">
                <a:tc>
                  <a:txBody>
                    <a:bodyPr/>
                    <a:lstStyle/>
                    <a:p>
                      <a:pPr algn="ctr">
                        <a:lnSpc>
                          <a:spcPct val="107000"/>
                        </a:lnSpc>
                        <a:spcBef>
                          <a:spcPts val="600"/>
                        </a:spcBef>
                        <a:spcAft>
                          <a:spcPts val="800"/>
                        </a:spcAft>
                      </a:pPr>
                      <a:r>
                        <a:rPr lang="es-ES" sz="1400" dirty="0">
                          <a:effectLst/>
                        </a:rPr>
                        <a:t>JUNIO</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05</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19</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1944952"/>
                  </a:ext>
                </a:extLst>
              </a:tr>
              <a:tr h="105410">
                <a:tc>
                  <a:txBody>
                    <a:bodyPr/>
                    <a:lstStyle/>
                    <a:p>
                      <a:pPr algn="ctr">
                        <a:lnSpc>
                          <a:spcPct val="107000"/>
                        </a:lnSpc>
                        <a:spcBef>
                          <a:spcPts val="600"/>
                        </a:spcBef>
                        <a:spcAft>
                          <a:spcPts val="800"/>
                        </a:spcAft>
                      </a:pPr>
                      <a:r>
                        <a:rPr lang="es-CO" sz="1400">
                          <a:effectLst/>
                        </a:rPr>
                        <a:t>JULIO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dirty="0">
                          <a:solidFill>
                            <a:schemeClr val="tx1"/>
                          </a:solidFill>
                          <a:effectLst/>
                          <a:latin typeface="+mn-lt"/>
                          <a:ea typeface="Calibri" panose="020F0502020204030204" pitchFamily="34" charset="0"/>
                          <a:cs typeface="Times New Roman" panose="02020603050405020304" pitchFamily="18" charset="0"/>
                        </a:rPr>
                        <a:t> </a:t>
                      </a:r>
                      <a:endParaRPr lang="es-CO"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10</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17</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24</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31</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48170780"/>
                  </a:ext>
                </a:extLst>
              </a:tr>
              <a:tr h="173990">
                <a:tc>
                  <a:txBody>
                    <a:bodyPr/>
                    <a:lstStyle/>
                    <a:p>
                      <a:pPr algn="ctr">
                        <a:lnSpc>
                          <a:spcPct val="107000"/>
                        </a:lnSpc>
                        <a:spcBef>
                          <a:spcPts val="600"/>
                        </a:spcBef>
                        <a:spcAft>
                          <a:spcPts val="800"/>
                        </a:spcAft>
                      </a:pPr>
                      <a:r>
                        <a:rPr lang="es-CO" sz="1400">
                          <a:effectLst/>
                        </a:rPr>
                        <a:t>AGOSTO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07</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14</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21</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28</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84557252"/>
                  </a:ext>
                </a:extLst>
              </a:tr>
              <a:tr h="183515">
                <a:tc>
                  <a:txBody>
                    <a:bodyPr/>
                    <a:lstStyle/>
                    <a:p>
                      <a:pPr algn="ctr">
                        <a:lnSpc>
                          <a:spcPct val="107000"/>
                        </a:lnSpc>
                        <a:spcBef>
                          <a:spcPts val="600"/>
                        </a:spcBef>
                        <a:spcAft>
                          <a:spcPts val="800"/>
                        </a:spcAft>
                      </a:pPr>
                      <a:r>
                        <a:rPr lang="es-CO" sz="1400">
                          <a:effectLst/>
                        </a:rPr>
                        <a:t>SEPTIEMBRE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04</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11</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dirty="0">
                          <a:solidFill>
                            <a:schemeClr val="tx1"/>
                          </a:solidFill>
                          <a:effectLst/>
                          <a:latin typeface="+mn-lt"/>
                          <a:ea typeface="Calibri" panose="020F0502020204030204" pitchFamily="34" charset="0"/>
                          <a:cs typeface="Times New Roman" panose="02020603050405020304" pitchFamily="18" charset="0"/>
                        </a:rPr>
                        <a:t>18</a:t>
                      </a:r>
                      <a:endParaRPr lang="es-CO"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25</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12097680"/>
                  </a:ext>
                </a:extLst>
              </a:tr>
              <a:tr h="173990">
                <a:tc>
                  <a:txBody>
                    <a:bodyPr/>
                    <a:lstStyle/>
                    <a:p>
                      <a:pPr algn="ctr">
                        <a:lnSpc>
                          <a:spcPct val="107000"/>
                        </a:lnSpc>
                        <a:spcBef>
                          <a:spcPts val="600"/>
                        </a:spcBef>
                        <a:spcAft>
                          <a:spcPts val="800"/>
                        </a:spcAft>
                      </a:pPr>
                      <a:r>
                        <a:rPr lang="es-CO" sz="1400">
                          <a:effectLst/>
                        </a:rPr>
                        <a:t>OCTUBRE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02</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09</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16</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30</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20290657"/>
                  </a:ext>
                </a:extLst>
              </a:tr>
              <a:tr h="173990">
                <a:tc>
                  <a:txBody>
                    <a:bodyPr/>
                    <a:lstStyle/>
                    <a:p>
                      <a:pPr algn="ctr">
                        <a:lnSpc>
                          <a:spcPct val="107000"/>
                        </a:lnSpc>
                        <a:spcBef>
                          <a:spcPts val="600"/>
                        </a:spcBef>
                        <a:spcAft>
                          <a:spcPts val="800"/>
                        </a:spcAft>
                      </a:pPr>
                      <a:r>
                        <a:rPr lang="es-CO" sz="1400">
                          <a:effectLst/>
                        </a:rPr>
                        <a:t>NOVIEMBRE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06</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13</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20</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4844754"/>
                  </a:ext>
                </a:extLst>
              </a:tr>
              <a:tr h="183515">
                <a:tc>
                  <a:txBody>
                    <a:bodyPr/>
                    <a:lstStyle/>
                    <a:p>
                      <a:pPr algn="ctr">
                        <a:lnSpc>
                          <a:spcPct val="107000"/>
                        </a:lnSpc>
                        <a:spcBef>
                          <a:spcPts val="600"/>
                        </a:spcBef>
                        <a:spcAft>
                          <a:spcPts val="800"/>
                        </a:spcAft>
                      </a:pPr>
                      <a:r>
                        <a:rPr lang="es-CO" sz="1400">
                          <a:effectLst/>
                        </a:rPr>
                        <a:t>DICIEMBRE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04</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18</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200" b="1">
                          <a:solidFill>
                            <a:schemeClr val="tx1"/>
                          </a:solidFill>
                          <a:effectLst/>
                          <a:latin typeface="+mn-lt"/>
                          <a:ea typeface="Calibri" panose="020F0502020204030204" pitchFamily="34" charset="0"/>
                          <a:cs typeface="Times New Roman" panose="02020603050405020304" pitchFamily="18" charset="0"/>
                        </a:rPr>
                        <a:t> </a:t>
                      </a:r>
                      <a:endParaRPr lang="es-CO"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200" b="1" dirty="0">
                          <a:solidFill>
                            <a:schemeClr val="tx1"/>
                          </a:solidFill>
                          <a:effectLst/>
                          <a:latin typeface="+mn-lt"/>
                          <a:ea typeface="Calibri" panose="020F0502020204030204" pitchFamily="34" charset="0"/>
                          <a:cs typeface="Times New Roman" panose="02020603050405020304" pitchFamily="18" charset="0"/>
                        </a:rPr>
                        <a:t>29</a:t>
                      </a:r>
                      <a:endParaRPr lang="es-CO"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0922572"/>
                  </a:ext>
                </a:extLst>
              </a:tr>
            </a:tbl>
          </a:graphicData>
        </a:graphic>
      </p:graphicFrame>
      <p:graphicFrame>
        <p:nvGraphicFramePr>
          <p:cNvPr id="6" name="Tabla 5">
            <a:extLst>
              <a:ext uri="{FF2B5EF4-FFF2-40B4-BE49-F238E27FC236}">
                <a16:creationId xmlns:a16="http://schemas.microsoft.com/office/drawing/2014/main" id="{90A08740-1FE6-3490-28E5-C21F13C6BA8C}"/>
              </a:ext>
            </a:extLst>
          </p:cNvPr>
          <p:cNvGraphicFramePr>
            <a:graphicFrameLocks noGrp="1"/>
          </p:cNvGraphicFramePr>
          <p:nvPr>
            <p:extLst>
              <p:ext uri="{D42A27DB-BD31-4B8C-83A1-F6EECF244321}">
                <p14:modId xmlns:p14="http://schemas.microsoft.com/office/powerpoint/2010/main" val="688272470"/>
              </p:ext>
            </p:extLst>
          </p:nvPr>
        </p:nvGraphicFramePr>
        <p:xfrm>
          <a:off x="7280204" y="644373"/>
          <a:ext cx="4566787" cy="3192337"/>
        </p:xfrm>
        <a:graphic>
          <a:graphicData uri="http://schemas.openxmlformats.org/drawingml/2006/table">
            <a:tbl>
              <a:tblPr bandRow="1">
                <a:tableStyleId>{284E427A-3D55-4303-BF80-6455036E1DE7}</a:tableStyleId>
              </a:tblPr>
              <a:tblGrid>
                <a:gridCol w="1758892">
                  <a:extLst>
                    <a:ext uri="{9D8B030D-6E8A-4147-A177-3AD203B41FA5}">
                      <a16:colId xmlns:a16="http://schemas.microsoft.com/office/drawing/2014/main" val="142691632"/>
                    </a:ext>
                  </a:extLst>
                </a:gridCol>
                <a:gridCol w="2131417">
                  <a:extLst>
                    <a:ext uri="{9D8B030D-6E8A-4147-A177-3AD203B41FA5}">
                      <a16:colId xmlns:a16="http://schemas.microsoft.com/office/drawing/2014/main" val="155045416"/>
                    </a:ext>
                  </a:extLst>
                </a:gridCol>
                <a:gridCol w="676478">
                  <a:extLst>
                    <a:ext uri="{9D8B030D-6E8A-4147-A177-3AD203B41FA5}">
                      <a16:colId xmlns:a16="http://schemas.microsoft.com/office/drawing/2014/main" val="897075683"/>
                    </a:ext>
                  </a:extLst>
                </a:gridCol>
              </a:tblGrid>
              <a:tr h="1025587">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MEXICO D.F</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REGENTE</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CASA BLANCA</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GALERIA PLAZA</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8740362"/>
                  </a:ext>
                </a:extLst>
              </a:tr>
              <a:tr h="216080">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OAXACA</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VICTORIA</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508653317"/>
                  </a:ext>
                </a:extLst>
              </a:tr>
              <a:tr h="216080">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TEHUANTEPEC</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CALLI</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3*</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220799568"/>
                  </a:ext>
                </a:extLst>
              </a:tr>
              <a:tr h="443615">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SAN CRISTOBAL</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DIEGO DE MAZARIEGOS</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639837958"/>
                  </a:ext>
                </a:extLst>
              </a:tr>
              <a:tr h="620834">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PALENQUE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CIUDAD REAL</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MISION</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331813411"/>
                  </a:ext>
                </a:extLst>
              </a:tr>
              <a:tr h="443615">
                <a:tc>
                  <a:txBody>
                    <a:bodyPr/>
                    <a:lstStyle/>
                    <a:p>
                      <a:pPr algn="ctr">
                        <a:lnSpc>
                          <a:spcPct val="107000"/>
                        </a:lnSpc>
                        <a:spcBef>
                          <a:spcPts val="600"/>
                        </a:spcBef>
                        <a:spcAft>
                          <a:spcPts val="800"/>
                        </a:spcAft>
                      </a:pPr>
                      <a:r>
                        <a:rPr lang="es-CO" sz="1400" b="1">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CAMPECHE</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GAMMA CAMPECHE MALECON</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665928792"/>
                  </a:ext>
                </a:extLst>
              </a:tr>
              <a:tr h="216080">
                <a:tc>
                  <a:txBody>
                    <a:bodyPr/>
                    <a:lstStyle/>
                    <a:p>
                      <a:pPr algn="ctr">
                        <a:lnSpc>
                          <a:spcPct val="107000"/>
                        </a:lnSpc>
                        <a:spcBef>
                          <a:spcPts val="600"/>
                        </a:spcBef>
                        <a:spcAft>
                          <a:spcPts val="800"/>
                        </a:spcAft>
                      </a:pPr>
                      <a:r>
                        <a:rPr lang="es-CO" sz="1400" b="1"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MERIDA</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Bef>
                          <a:spcPts val="600"/>
                        </a:spcBef>
                        <a:spcAft>
                          <a:spcPts val="800"/>
                        </a:spcAft>
                      </a:pPr>
                      <a:r>
                        <a:rPr lang="es-CO" sz="140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HYATT</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Bef>
                          <a:spcPts val="600"/>
                        </a:spcBef>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4*</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566016297"/>
                  </a:ext>
                </a:extLst>
              </a:tr>
            </a:tbl>
          </a:graphicData>
        </a:graphic>
      </p:graphicFrame>
      <p:sp>
        <p:nvSpPr>
          <p:cNvPr id="7" name="Rectangle 1">
            <a:extLst>
              <a:ext uri="{FF2B5EF4-FFF2-40B4-BE49-F238E27FC236}">
                <a16:creationId xmlns:a16="http://schemas.microsoft.com/office/drawing/2014/main" id="{FBAED5FC-61AC-88B9-BBDF-1CAC7235E907}"/>
              </a:ext>
            </a:extLst>
          </p:cNvPr>
          <p:cNvSpPr>
            <a:spLocks noChangeArrowheads="1"/>
          </p:cNvSpPr>
          <p:nvPr/>
        </p:nvSpPr>
        <p:spPr bwMode="auto">
          <a:xfrm>
            <a:off x="7391656" y="289086"/>
            <a:ext cx="43438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1" i="0" u="none" strike="noStrike" cap="none" normalizeH="0" baseline="0" dirty="0">
                <a:ln>
                  <a:noFill/>
                </a:ln>
                <a:effectLst/>
                <a:latin typeface="Helvetica" panose="020B0604020202020204" pitchFamily="34" charset="0"/>
                <a:ea typeface="Calibri" panose="020F0502020204030204" pitchFamily="34" charset="0"/>
                <a:cs typeface="Times New Roman" panose="02020603050405020304" pitchFamily="18" charset="0"/>
              </a:rPr>
              <a:t>HOTELES DE LA SERIE O SIMILARES</a:t>
            </a:r>
            <a:endParaRPr kumimoji="0" lang="es-CO" altLang="es-CO"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667" t="1451" r="11923" b="-1451"/>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11927" y="9671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11927" y="582137"/>
            <a:ext cx="5116945" cy="338554"/>
          </a:xfrm>
          <a:prstGeom prst="rect">
            <a:avLst/>
          </a:prstGeom>
          <a:noFill/>
        </p:spPr>
        <p:txBody>
          <a:bodyPr wrap="square" rtlCol="0">
            <a:spAutoFit/>
          </a:bodyPr>
          <a:lstStyle/>
          <a:p>
            <a:r>
              <a:rPr lang="es-CO" sz="1600" b="1" noProof="0" dirty="0">
                <a:solidFill>
                  <a:srgbClr val="0070C0"/>
                </a:solidFill>
              </a:rPr>
              <a:t>AZTECAS Y MAYAS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644946"/>
            <a:ext cx="6179127"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CIUDAD DE MEXICO (SABADO)</a:t>
            </a:r>
          </a:p>
          <a:p>
            <a:pPr algn="just">
              <a:lnSpc>
                <a:spcPct val="150000"/>
              </a:lnSpc>
            </a:pPr>
            <a:r>
              <a:rPr lang="es-MX" sz="1200" b="0" i="0" noProof="0" dirty="0">
                <a:solidFill>
                  <a:srgbClr val="000000"/>
                </a:solidFill>
                <a:effectLst/>
                <a:cs typeface="Helvetica" panose="020B0604020202020204" pitchFamily="34" charset="0"/>
              </a:rPr>
              <a:t>¡Bienvenidos a México! Nuestro personal les recibe en el aeropuerto y les deja registrados en el hotel de su elección.</a:t>
            </a:r>
            <a:endParaRPr lang="es-MX" sz="1200" dirty="0">
              <a:solidFill>
                <a:srgbClr val="000000"/>
              </a:solidFill>
              <a:cs typeface="Helvetica" panose="020B0604020202020204" pitchFamily="34" charset="0"/>
            </a:endParaRPr>
          </a:p>
          <a:p>
            <a:pPr algn="ctr">
              <a:lnSpc>
                <a:spcPct val="150000"/>
              </a:lnSpc>
            </a:pPr>
            <a:r>
              <a:rPr lang="es-MX" sz="1200" b="1" dirty="0">
                <a:effectLst/>
                <a:ea typeface="Arial" panose="020B0604020202020204" pitchFamily="34" charset="0"/>
              </a:rPr>
              <a:t>- Inicia Circuito –</a:t>
            </a:r>
            <a:endParaRPr lang="es-MX" sz="1200" b="0" i="0" noProof="0" dirty="0">
              <a:solidFill>
                <a:srgbClr val="000000"/>
              </a:solidFill>
              <a:effectLst/>
              <a:cs typeface="Helvetica" panose="020B0604020202020204" pitchFamily="34" charset="0"/>
            </a:endParaRPr>
          </a:p>
          <a:p>
            <a:pPr algn="just">
              <a:lnSpc>
                <a:spcPct val="150000"/>
              </a:lnSpc>
            </a:pPr>
            <a:r>
              <a:rPr lang="es-CO" sz="1200" b="1" i="0" noProof="0" dirty="0">
                <a:solidFill>
                  <a:srgbClr val="000000"/>
                </a:solidFill>
                <a:effectLst/>
              </a:rPr>
              <a:t>DIA 2. </a:t>
            </a:r>
            <a:r>
              <a:rPr lang="es-MX" sz="1200" b="1" i="0" noProof="0" dirty="0">
                <a:solidFill>
                  <a:srgbClr val="000000"/>
                </a:solidFill>
                <a:effectLst/>
              </a:rPr>
              <a:t>CIUDAD de MEXICO / QUERETARO / SAN MIGUEL de ALLENDE ( DOMINGO)</a:t>
            </a:r>
          </a:p>
          <a:p>
            <a:pPr algn="just">
              <a:lnSpc>
                <a:spcPct val="150000"/>
              </a:lnSpc>
            </a:pPr>
            <a:r>
              <a:rPr lang="es-MX" sz="1200" b="0" i="0" noProof="0" dirty="0">
                <a:solidFill>
                  <a:srgbClr val="000000"/>
                </a:solidFill>
                <a:effectLst/>
              </a:rPr>
              <a:t>Desayuno americano. A las 08:00 </a:t>
            </a:r>
            <a:r>
              <a:rPr lang="es-MX" sz="1200" b="0" i="0" noProof="0" dirty="0" err="1">
                <a:solidFill>
                  <a:srgbClr val="000000"/>
                </a:solidFill>
                <a:effectLst/>
              </a:rPr>
              <a:t>hrs</a:t>
            </a:r>
            <a:r>
              <a:rPr lang="es-MX" sz="1200" b="0" i="0" noProof="0" dirty="0">
                <a:solidFill>
                  <a:srgbClr val="000000"/>
                </a:solidFill>
                <a:effectLst/>
              </a:rPr>
              <a:t>. salida hacia Querétaro. Visita panorámica: Acueducto, Mirador, Plaza de la Independencia (Palacio de Gobierno y Casa López de Ecala), Casa y Plaza de la Corregidora, Teatro de la República, Casa de la Marquesa… Tiempo libre. Comida bienvenida de grupo. Continuación al pueblo-museo de San Miguel de Allende. Visita panorámica. Alojamiento.</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DIA 3. </a:t>
            </a:r>
            <a:r>
              <a:rPr lang="it-IT" sz="1200" b="1" i="0" noProof="0" dirty="0">
                <a:solidFill>
                  <a:srgbClr val="000000"/>
                </a:solidFill>
                <a:effectLst/>
              </a:rPr>
              <a:t>SAN MIGUEL ALLENDE / GUANAJUATO / GUADALAJARA</a:t>
            </a:r>
            <a:r>
              <a:rPr lang="es-MX" sz="1200" b="1" i="0" noProof="0" dirty="0">
                <a:solidFill>
                  <a:srgbClr val="000000"/>
                </a:solidFill>
                <a:effectLst/>
              </a:rPr>
              <a:t> ( LUNES)</a:t>
            </a:r>
          </a:p>
          <a:p>
            <a:pPr algn="just">
              <a:lnSpc>
                <a:spcPct val="150000"/>
              </a:lnSpc>
            </a:pPr>
            <a:r>
              <a:rPr lang="es-MX" sz="1200" b="0" i="0" noProof="0" dirty="0">
                <a:solidFill>
                  <a:srgbClr val="000000"/>
                </a:solidFill>
                <a:effectLst/>
              </a:rPr>
              <a:t>Desayuno americano. Salida hacia Guanajuato, Patrimonio Cultural de la Humanidad. Visita panorámica: Mirador, Monumento del Pípila, Alhóndiga de Granaditas, Mercado Hidalgo, Callejón del Beso, Universidad, Plaza del Baratillo, Jardín de la Unión, Teatro Juárez… A media tarde, continuación a Guadalajara, capital del mariachi y el tequila. Alojamiento.</a:t>
            </a:r>
            <a:endParaRPr lang="es-MX" sz="1200" b="0" i="0" noProof="0" dirty="0">
              <a:solidFill>
                <a:srgbClr val="000000"/>
              </a:solidFill>
              <a:effectLst/>
              <a:cs typeface="Helvetica" panose="020B0604020202020204" pitchFamily="34" charset="0"/>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667" t="687" r="11923" b="-68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11478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809258"/>
            <a:ext cx="4821382" cy="338554"/>
          </a:xfrm>
          <a:prstGeom prst="rect">
            <a:avLst/>
          </a:prstGeom>
          <a:noFill/>
        </p:spPr>
        <p:txBody>
          <a:bodyPr wrap="square" rtlCol="0">
            <a:spAutoFit/>
          </a:bodyPr>
          <a:lstStyle/>
          <a:p>
            <a:r>
              <a:rPr lang="es-CO" sz="1600" b="1" noProof="0" dirty="0">
                <a:solidFill>
                  <a:srgbClr val="0070C0"/>
                </a:solidFill>
              </a:rPr>
              <a:t>AZTECAS Y MAYAS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816388"/>
            <a:ext cx="6151418"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a:t>
            </a:r>
            <a:r>
              <a:rPr lang="es-CO" sz="1200" b="1" dirty="0">
                <a:solidFill>
                  <a:srgbClr val="000000"/>
                </a:solidFill>
              </a:rPr>
              <a:t>4</a:t>
            </a:r>
            <a:r>
              <a:rPr lang="es-CO" sz="1200" b="1" i="0" noProof="0" dirty="0">
                <a:solidFill>
                  <a:srgbClr val="000000"/>
                </a:solidFill>
                <a:effectLst/>
              </a:rPr>
              <a:t>. GUADALAJARA (TEQUILA + TLAQUEPAQUE) ( MARTES)</a:t>
            </a:r>
          </a:p>
          <a:p>
            <a:pPr algn="just">
              <a:lnSpc>
                <a:spcPct val="150000"/>
              </a:lnSpc>
            </a:pPr>
            <a:r>
              <a:rPr lang="es-MX" sz="1200" b="0" i="0" noProof="0" dirty="0">
                <a:solidFill>
                  <a:srgbClr val="000000"/>
                </a:solidFill>
                <a:effectLst/>
              </a:rPr>
              <a:t>Desayuno americano. Visita panorámica: Catedral, Rotonda de los Hombres Ilustres, Teatro Degollado, Mercado San Juan de Dios, Instituto Cultural Cabañas… Nos desplazamos hasta Tequila, donde conocemos el proceso del tequila en una Destilería.  Regresamos a Tlaquepaque, bella población colonial que nos ofrece todo tipo de compras, así como la posibilidad de escuchar el mariachi en su Parián. Alojamiento.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5. GUADALAJARA / PATZCUARO / MORELIA (MIERCOLES)</a:t>
            </a:r>
          </a:p>
          <a:p>
            <a:pPr algn="just">
              <a:lnSpc>
                <a:spcPct val="150000"/>
              </a:lnSpc>
            </a:pPr>
            <a:r>
              <a:rPr lang="es-MX" sz="1200" b="0" i="0" noProof="0" dirty="0">
                <a:solidFill>
                  <a:srgbClr val="000000"/>
                </a:solidFill>
                <a:effectLst/>
              </a:rPr>
              <a:t>Desayuno americano. Salida hacia PATZCUARO. Por la tarde, VISITA PANORAMICA: Basílica de Nuestra Señora de la Salud, Templo y Colegio de la Compañía de Jesús, el Sagrario, la Casa de los Once Patios, Andador de Madrigal de las Altas Torres... Tiempo libre. Alrededor de las 19:00 </a:t>
            </a:r>
            <a:r>
              <a:rPr lang="es-MX" sz="1200" b="0" i="0" noProof="0" dirty="0" err="1">
                <a:solidFill>
                  <a:srgbClr val="000000"/>
                </a:solidFill>
                <a:effectLst/>
              </a:rPr>
              <a:t>hrs</a:t>
            </a:r>
            <a:r>
              <a:rPr lang="es-MX" sz="1200" b="0" i="0" noProof="0" dirty="0">
                <a:solidFill>
                  <a:srgbClr val="000000"/>
                </a:solidFill>
                <a:effectLst/>
              </a:rPr>
              <a:t>. continuamos hacia MORELIA. Alojamiento.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882" r="11708"/>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91178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573235"/>
            <a:ext cx="4821382" cy="338554"/>
          </a:xfrm>
          <a:prstGeom prst="rect">
            <a:avLst/>
          </a:prstGeom>
          <a:noFill/>
        </p:spPr>
        <p:txBody>
          <a:bodyPr wrap="square" rtlCol="0">
            <a:spAutoFit/>
          </a:bodyPr>
          <a:lstStyle/>
          <a:p>
            <a:r>
              <a:rPr lang="es-CO" sz="1600" b="1" noProof="0" dirty="0">
                <a:solidFill>
                  <a:srgbClr val="0070C0"/>
                </a:solidFill>
              </a:rPr>
              <a:t>AZTECAS Y MAYAS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204177"/>
            <a:ext cx="6151418" cy="4599914"/>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6. MORELIA / CIUDAD de MEXICO (JUEVES)</a:t>
            </a:r>
          </a:p>
          <a:p>
            <a:pPr algn="just">
              <a:lnSpc>
                <a:spcPct val="150000"/>
              </a:lnSpc>
            </a:pPr>
            <a:r>
              <a:rPr lang="es-MX" sz="1150" b="0" i="0" noProof="0" dirty="0">
                <a:solidFill>
                  <a:srgbClr val="000000"/>
                </a:solidFill>
                <a:effectLst/>
              </a:rPr>
              <a:t>Desayuno americano. Visita panorámica de Morelia: Plaza de Armas, Palacio de Gobierno, Jardín y Conservatorio de las Rosas, Palacio Clavijero, Mercado de Dulces, Acueducto, Fuente de las Tarascas, Callejón del Romance, Calzada… Tiempo libre. Comida despedida de grupo. Iniciamos el regreso a la Ciudad de </a:t>
            </a:r>
            <a:r>
              <a:rPr lang="es-MX" sz="1150" b="0" i="0" noProof="0" dirty="0" err="1">
                <a:solidFill>
                  <a:srgbClr val="000000"/>
                </a:solidFill>
                <a:effectLst/>
              </a:rPr>
              <a:t>Mexico</a:t>
            </a:r>
            <a:r>
              <a:rPr lang="es-MX" sz="1150" b="0" i="0" noProof="0" dirty="0">
                <a:solidFill>
                  <a:srgbClr val="000000"/>
                </a:solidFill>
                <a:effectLst/>
              </a:rPr>
              <a:t>. Alojamiento.</a:t>
            </a:r>
          </a:p>
          <a:p>
            <a:pPr algn="just">
              <a:lnSpc>
                <a:spcPct val="150000"/>
              </a:lnSpc>
            </a:pPr>
            <a:endParaRPr lang="es-MX" sz="1150" dirty="0">
              <a:solidFill>
                <a:srgbClr val="000000"/>
              </a:solidFill>
            </a:endParaRPr>
          </a:p>
          <a:p>
            <a:pPr algn="just">
              <a:lnSpc>
                <a:spcPct val="150000"/>
              </a:lnSpc>
            </a:pPr>
            <a:r>
              <a:rPr lang="es-CO" sz="1200" b="1" i="0" noProof="0" dirty="0">
                <a:solidFill>
                  <a:srgbClr val="000000"/>
                </a:solidFill>
                <a:effectLst/>
              </a:rPr>
              <a:t>DIA 7. CIUDAD DE MEXICO </a:t>
            </a:r>
            <a:r>
              <a:rPr lang="pt-BR" sz="1200" b="1" i="0" noProof="0" dirty="0">
                <a:solidFill>
                  <a:srgbClr val="000000"/>
                </a:solidFill>
                <a:effectLst/>
              </a:rPr>
              <a:t>CENTRO HISTÓRICO + BASÍLICA DE GUADALUPE </a:t>
            </a:r>
          </a:p>
          <a:p>
            <a:pPr algn="just">
              <a:lnSpc>
                <a:spcPct val="150000"/>
              </a:lnSpc>
            </a:pPr>
            <a:r>
              <a:rPr lang="pt-BR" sz="1200" b="1" i="0" noProof="0" dirty="0">
                <a:solidFill>
                  <a:srgbClr val="000000"/>
                </a:solidFill>
                <a:effectLst/>
              </a:rPr>
              <a:t>+ PIRÁMIDES TEOTIHUACÁN  </a:t>
            </a:r>
            <a:r>
              <a:rPr lang="es-CO" sz="1200" b="1" i="0" noProof="0" dirty="0">
                <a:solidFill>
                  <a:srgbClr val="000000"/>
                </a:solidFill>
                <a:effectLst/>
              </a:rPr>
              <a:t>(VIERNES)</a:t>
            </a:r>
          </a:p>
          <a:p>
            <a:pPr algn="just">
              <a:lnSpc>
                <a:spcPct val="150000"/>
              </a:lnSpc>
            </a:pPr>
            <a:r>
              <a:rPr lang="es-MX" sz="1150" b="0" i="0" noProof="0" dirty="0">
                <a:solidFill>
                  <a:srgbClr val="000000"/>
                </a:solidFill>
                <a:effectLst/>
              </a:rPr>
              <a:t>Desayuno americano. Comenzamos la visita por el Centro histórico, Patrimonio Cultural de la Humanidad: Palacio Bellas Artes, Calle Madero, Zócalo, Palacio Presidencial, Catedral, Plaza Santo Domingo, Plaza Tolsá, Alameda Central… Revivimos la historia de México en la Plaza de las Tres culturas. Finalizamos en la Basílica de Guadalupe, la más visitada de América Latina por fieles y peregrinaciones. partiremos a la Zona Arqueológica de Teotihuacán conoceremos las pirámides del Templo de la Luna y el Templo del Sol, antes, pasaremos a una exquisita degustación de tequila y mezcal artesanales y “pulque” un licor natural que proviene del  Maguey (fique). Alojamiento.</a:t>
            </a: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4028" r="1056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75098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412431"/>
            <a:ext cx="4821382" cy="338554"/>
          </a:xfrm>
          <a:prstGeom prst="rect">
            <a:avLst/>
          </a:prstGeom>
          <a:noFill/>
        </p:spPr>
        <p:txBody>
          <a:bodyPr wrap="square" rtlCol="0">
            <a:spAutoFit/>
          </a:bodyPr>
          <a:lstStyle/>
          <a:p>
            <a:r>
              <a:rPr lang="es-CO" sz="1600" b="1" noProof="0" dirty="0">
                <a:solidFill>
                  <a:srgbClr val="0070C0"/>
                </a:solidFill>
              </a:rPr>
              <a:t>AZTECAS Y MAYAS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840787"/>
            <a:ext cx="6151418" cy="4658839"/>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8. </a:t>
            </a:r>
            <a:r>
              <a:rPr lang="es-MX" sz="1200" b="1" i="0" noProof="0" dirty="0">
                <a:solidFill>
                  <a:srgbClr val="000000"/>
                </a:solidFill>
                <a:effectLst/>
              </a:rPr>
              <a:t>CIUDAD de MEXICO / MERIDA (SABADO)</a:t>
            </a:r>
          </a:p>
          <a:p>
            <a:pPr algn="just">
              <a:lnSpc>
                <a:spcPct val="150000"/>
              </a:lnSpc>
            </a:pPr>
            <a:r>
              <a:rPr lang="es-MX" sz="1200" b="0" i="0" noProof="0" dirty="0">
                <a:solidFill>
                  <a:srgbClr val="000000"/>
                </a:solidFill>
                <a:effectLst/>
              </a:rPr>
              <a:t>Desayuno americano. Traslado al aeropuerto para volar a </a:t>
            </a:r>
            <a:r>
              <a:rPr lang="es-MX" sz="1200" b="0" i="0" noProof="0" dirty="0" err="1">
                <a:solidFill>
                  <a:srgbClr val="000000"/>
                </a:solidFill>
                <a:effectLst/>
              </a:rPr>
              <a:t>Merida</a:t>
            </a:r>
            <a:r>
              <a:rPr lang="es-MX" sz="1200" b="0" i="0" noProof="0" dirty="0">
                <a:solidFill>
                  <a:srgbClr val="000000"/>
                </a:solidFill>
                <a:effectLst/>
              </a:rPr>
              <a:t> (VUELO NO INCLUIDO). Recepción y traslado al hotel. Tarde libre para disfrutar de esta bella ciudad colonial. Alojamiento.</a:t>
            </a:r>
          </a:p>
          <a:p>
            <a:pPr algn="just">
              <a:lnSpc>
                <a:spcPct val="150000"/>
              </a:lnSpc>
            </a:pPr>
            <a:endParaRPr lang="es-MX" sz="1150" dirty="0">
              <a:solidFill>
                <a:srgbClr val="000000"/>
              </a:solidFill>
            </a:endParaRPr>
          </a:p>
          <a:p>
            <a:pPr algn="just">
              <a:lnSpc>
                <a:spcPct val="150000"/>
              </a:lnSpc>
            </a:pPr>
            <a:r>
              <a:rPr lang="es-CO" sz="1100" b="1" i="0" noProof="0" dirty="0">
                <a:solidFill>
                  <a:srgbClr val="000000"/>
                </a:solidFill>
                <a:effectLst/>
              </a:rPr>
              <a:t>Dia 9. </a:t>
            </a:r>
            <a:r>
              <a:rPr lang="es-MX" sz="1100" b="1" i="0" noProof="0" dirty="0">
                <a:solidFill>
                  <a:srgbClr val="000000"/>
                </a:solidFill>
                <a:effectLst/>
              </a:rPr>
              <a:t>MERIDA / CHICHEN ITZA / CARIBE (DOMINGO)</a:t>
            </a:r>
          </a:p>
          <a:p>
            <a:pPr algn="just">
              <a:lnSpc>
                <a:spcPct val="150000"/>
              </a:lnSpc>
            </a:pPr>
            <a:r>
              <a:rPr lang="es-MX" sz="1200" b="0" i="0" noProof="0" dirty="0">
                <a:solidFill>
                  <a:srgbClr val="000000"/>
                </a:solidFill>
                <a:effectLst/>
              </a:rPr>
              <a:t>Desayuno americano. La llegada a CHICHEN ITZA nos muestra lo grandioso de la cultura maya: el Observatorio, la Pirámide del Castillo, el Juego de Pelota, el Cenote Sagrado... Tiempo libre. Almuerzo. Continuación a CANCUN.</a:t>
            </a:r>
          </a:p>
          <a:p>
            <a:pPr algn="just">
              <a:lnSpc>
                <a:spcPct val="150000"/>
              </a:lnSpc>
            </a:pPr>
            <a:endParaRPr lang="es-MX" sz="1100" dirty="0">
              <a:solidFill>
                <a:srgbClr val="000000"/>
              </a:solidFill>
            </a:endParaRPr>
          </a:p>
          <a:p>
            <a:pPr algn="just">
              <a:lnSpc>
                <a:spcPct val="150000"/>
              </a:lnSpc>
            </a:pPr>
            <a:endParaRPr lang="es-MX" sz="1100" b="0" i="0" noProof="0" dirty="0">
              <a:solidFill>
                <a:srgbClr val="000000"/>
              </a:solidFill>
              <a:effectLst/>
            </a:endParaRPr>
          </a:p>
          <a:p>
            <a:pPr algn="just">
              <a:lnSpc>
                <a:spcPct val="150000"/>
              </a:lnSpc>
            </a:pPr>
            <a:endParaRPr lang="es-MX" sz="1100" dirty="0">
              <a:solidFill>
                <a:srgbClr val="000000"/>
              </a:solidFill>
            </a:endParaRPr>
          </a:p>
          <a:p>
            <a:pPr algn="just">
              <a:lnSpc>
                <a:spcPct val="150000"/>
              </a:lnSpc>
            </a:pPr>
            <a:endParaRPr lang="es-MX" sz="1100" b="0" i="0" noProof="0" dirty="0">
              <a:solidFill>
                <a:srgbClr val="000000"/>
              </a:solidFill>
              <a:effectLst/>
            </a:endParaRPr>
          </a:p>
          <a:p>
            <a:pPr algn="ctr">
              <a:lnSpc>
                <a:spcPct val="150000"/>
              </a:lnSpc>
            </a:pPr>
            <a:r>
              <a:rPr lang="es-CO" sz="1600" b="1" i="0" noProof="0" dirty="0">
                <a:effectLst/>
              </a:rPr>
              <a:t>FIN DE NUESTROS SERVICIOS.</a:t>
            </a:r>
          </a:p>
          <a:p>
            <a:pPr algn="just">
              <a:lnSpc>
                <a:spcPct val="150000"/>
              </a:lnSpc>
            </a:pPr>
            <a:endParaRPr lang="es-MX" sz="11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190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1340"/>
            <a:ext cx="12192000" cy="6855319"/>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9 Días / 8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603500" y="4060360"/>
            <a:ext cx="7055002" cy="646331"/>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AZTECAS Y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MAYAS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4446</TotalTime>
  <Words>1144</Words>
  <Application>Microsoft Office PowerPoint</Application>
  <PresentationFormat>Panorámica</PresentationFormat>
  <Paragraphs>196</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Aptos</vt:lpstr>
      <vt:lpstr>Arial</vt:lpstr>
      <vt:lpstr>Calibri</vt:lpstr>
      <vt:lpstr>Cinzel</vt:lpstr>
      <vt:lpstr>Helvetica</vt:lpstr>
      <vt:lpstr>Montserrat</vt:lpstr>
      <vt:lpstr>Open Sans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23</cp:revision>
  <dcterms:created xsi:type="dcterms:W3CDTF">2024-08-19T01:20:52Z</dcterms:created>
  <dcterms:modified xsi:type="dcterms:W3CDTF">2025-03-29T16:08:38Z</dcterms:modified>
</cp:coreProperties>
</file>