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6" r:id="rId7"/>
    <p:sldId id="541"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1340"/>
            <a:ext cx="12192000" cy="6855319"/>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617746" y="3938752"/>
            <a:ext cx="6393583" cy="646331"/>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CARRUSEL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COLONIAL</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a:t>
            </a:r>
            <a:r>
              <a:rPr lang="es-CO" sz="1600" i="1" dirty="0">
                <a:solidFill>
                  <a:schemeClr val="bg1"/>
                </a:solidFill>
              </a:rPr>
              <a:t>7 </a:t>
            </a:r>
            <a:r>
              <a:rPr lang="es-CO" sz="1600" b="0" i="1" noProof="0" dirty="0">
                <a:solidFill>
                  <a:schemeClr val="bg1"/>
                </a:solidFill>
                <a:effectLst/>
              </a:rPr>
              <a:t>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071619"/>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708077"/>
            <a:ext cx="7751763" cy="1149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654567" y="175864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71439" y="1731514"/>
            <a:ext cx="6802366" cy="3671261"/>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Hotel Aeropuerto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terrestre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México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San Miguel de Allende</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en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Morelia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Centro Histórico, Basílica de Guadalupe, Pirámides Teotihuacán, almuerzo.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tequila y Tlaquepaque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las ciudades de   Pátzcuaro, Querétaro, Guanajuato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de Bienvenida y Despedida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Hoteleros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MENORES DE 65 AÑOS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80539" y="6007929"/>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790" r="31790"/>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451800" y="469005"/>
            <a:ext cx="7207897" cy="646331"/>
          </a:xfrm>
          <a:prstGeom prst="rect">
            <a:avLst/>
          </a:prstGeom>
          <a:noFill/>
        </p:spPr>
        <p:txBody>
          <a:bodyPr wrap="square" rtlCol="0">
            <a:spAutoFit/>
          </a:bodyPr>
          <a:lstStyle/>
          <a:p>
            <a:r>
              <a:rPr lang="es-CO" sz="3600" b="1" noProof="0" dirty="0">
                <a:latin typeface="Montserrat" panose="02000505000000020004" pitchFamily="2" charset="0"/>
              </a:rPr>
              <a:t>CARRUSEL </a:t>
            </a:r>
            <a:r>
              <a:rPr lang="es-CO" sz="3600" b="1" noProof="0" dirty="0">
                <a:solidFill>
                  <a:srgbClr val="FF6600"/>
                </a:solidFill>
                <a:latin typeface="Montserrat" panose="02000505000000020004" pitchFamily="2" charset="0"/>
              </a:rPr>
              <a:t>COLONIAL</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790" r="31790"/>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28249" y="183829"/>
            <a:ext cx="7055002" cy="646331"/>
          </a:xfrm>
          <a:prstGeom prst="rect">
            <a:avLst/>
          </a:prstGeom>
          <a:noFill/>
        </p:spPr>
        <p:txBody>
          <a:bodyPr wrap="square" rtlCol="0">
            <a:spAutoFit/>
          </a:bodyPr>
          <a:lstStyle/>
          <a:p>
            <a:r>
              <a:rPr lang="es-CO" sz="3600" b="1" noProof="0" dirty="0">
                <a:latin typeface="Montserrat" panose="02000505000000020004" pitchFamily="2" charset="0"/>
              </a:rPr>
              <a:t>CARRUSEL </a:t>
            </a:r>
            <a:r>
              <a:rPr lang="es-CO" sz="3600" b="1" noProof="0" dirty="0">
                <a:solidFill>
                  <a:srgbClr val="FF6600"/>
                </a:solidFill>
                <a:latin typeface="Montserrat" panose="02000505000000020004" pitchFamily="2" charset="0"/>
              </a:rPr>
              <a:t>COLONIAL</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161688"/>
            <a:ext cx="12197032" cy="37769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4" y="16001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212555" y="3920920"/>
            <a:ext cx="4979445" cy="255454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a:p>
            <a:endParaRPr lang="es-CO" sz="1600" noProof="0" dirty="0">
              <a:solidFill>
                <a:schemeClr val="bg1"/>
              </a:solidFill>
              <a:latin typeface="+mj-lt"/>
            </a:endParaRPr>
          </a:p>
          <a:p>
            <a:endParaRPr lang="es-CO" sz="1600" noProof="0" dirty="0">
              <a:solidFill>
                <a:schemeClr val="bg1"/>
              </a:solidFill>
              <a:latin typeface="+mj-lt"/>
            </a:endParaRP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805012961"/>
              </p:ext>
            </p:extLst>
          </p:nvPr>
        </p:nvGraphicFramePr>
        <p:xfrm>
          <a:off x="417690" y="924529"/>
          <a:ext cx="6377175" cy="2045076"/>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CATEGORIA DE HOTELES</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3* CIRCUITO 3*</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1225</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956</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894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518</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923691"/>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1471</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1100</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1007</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564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9746080"/>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1625</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1193</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1100</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575</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37093"/>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3" y="56203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4105411207"/>
              </p:ext>
            </p:extLst>
          </p:nvPr>
        </p:nvGraphicFramePr>
        <p:xfrm>
          <a:off x="1372462" y="5545879"/>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1372461" y="5201839"/>
            <a:ext cx="4356999" cy="369332"/>
          </a:xfrm>
          <a:prstGeom prst="rect">
            <a:avLst/>
          </a:prstGeom>
          <a:noFill/>
        </p:spPr>
        <p:txBody>
          <a:bodyPr wrap="square" rtlCol="0">
            <a:spAutoFit/>
          </a:bodyPr>
          <a:lstStyle/>
          <a:p>
            <a:pPr algn="ctr"/>
            <a:r>
              <a:rPr lang="es-CO" b="1" noProof="0" dirty="0">
                <a:solidFill>
                  <a:schemeClr val="bg1"/>
                </a:solidFill>
                <a:latin typeface="+mj-lt"/>
              </a:rPr>
              <a:t>SUPLEMENTOS PRECIOS POR PERSONA </a:t>
            </a:r>
          </a:p>
        </p:txBody>
      </p:sp>
      <p:graphicFrame>
        <p:nvGraphicFramePr>
          <p:cNvPr id="4" name="Tabla 3">
            <a:extLst>
              <a:ext uri="{FF2B5EF4-FFF2-40B4-BE49-F238E27FC236}">
                <a16:creationId xmlns:a16="http://schemas.microsoft.com/office/drawing/2014/main" id="{8D9C33CA-BB5A-9C4A-9474-E4C505AF916F}"/>
              </a:ext>
            </a:extLst>
          </p:cNvPr>
          <p:cNvGraphicFramePr>
            <a:graphicFrameLocks noGrp="1"/>
          </p:cNvGraphicFramePr>
          <p:nvPr>
            <p:extLst>
              <p:ext uri="{D42A27DB-BD31-4B8C-83A1-F6EECF244321}">
                <p14:modId xmlns:p14="http://schemas.microsoft.com/office/powerpoint/2010/main" val="1120051537"/>
              </p:ext>
            </p:extLst>
          </p:nvPr>
        </p:nvGraphicFramePr>
        <p:xfrm>
          <a:off x="661853" y="3050251"/>
          <a:ext cx="6014085" cy="1890717"/>
        </p:xfrm>
        <a:graphic>
          <a:graphicData uri="http://schemas.openxmlformats.org/drawingml/2006/table">
            <a:tbl>
              <a:tblPr firstRow="1" firstCol="1" bandRow="1">
                <a:tableStyleId>{21E4AEA4-8DFA-4A89-87EB-49C32662AFE0}</a:tableStyleId>
              </a:tblPr>
              <a:tblGrid>
                <a:gridCol w="1358900">
                  <a:extLst>
                    <a:ext uri="{9D8B030D-6E8A-4147-A177-3AD203B41FA5}">
                      <a16:colId xmlns:a16="http://schemas.microsoft.com/office/drawing/2014/main" val="2145360659"/>
                    </a:ext>
                  </a:extLst>
                </a:gridCol>
                <a:gridCol w="1163320">
                  <a:extLst>
                    <a:ext uri="{9D8B030D-6E8A-4147-A177-3AD203B41FA5}">
                      <a16:colId xmlns:a16="http://schemas.microsoft.com/office/drawing/2014/main" val="1806234694"/>
                    </a:ext>
                  </a:extLst>
                </a:gridCol>
                <a:gridCol w="1163955">
                  <a:extLst>
                    <a:ext uri="{9D8B030D-6E8A-4147-A177-3AD203B41FA5}">
                      <a16:colId xmlns:a16="http://schemas.microsoft.com/office/drawing/2014/main" val="821749411"/>
                    </a:ext>
                  </a:extLst>
                </a:gridCol>
                <a:gridCol w="1163955">
                  <a:extLst>
                    <a:ext uri="{9D8B030D-6E8A-4147-A177-3AD203B41FA5}">
                      <a16:colId xmlns:a16="http://schemas.microsoft.com/office/drawing/2014/main" val="1584841747"/>
                    </a:ext>
                  </a:extLst>
                </a:gridCol>
                <a:gridCol w="1163955">
                  <a:extLst>
                    <a:ext uri="{9D8B030D-6E8A-4147-A177-3AD203B41FA5}">
                      <a16:colId xmlns:a16="http://schemas.microsoft.com/office/drawing/2014/main" val="2930812893"/>
                    </a:ext>
                  </a:extLst>
                </a:gridCol>
              </a:tblGrid>
              <a:tr h="173990">
                <a:tc>
                  <a:txBody>
                    <a:bodyPr/>
                    <a:lstStyle/>
                    <a:p>
                      <a:pPr algn="ctr">
                        <a:lnSpc>
                          <a:spcPct val="107000"/>
                        </a:lnSpc>
                        <a:spcBef>
                          <a:spcPts val="600"/>
                        </a:spcBef>
                        <a:spcAft>
                          <a:spcPts val="800"/>
                        </a:spcAft>
                      </a:pPr>
                      <a:r>
                        <a:rPr lang="es-CO" sz="1400" dirty="0">
                          <a:effectLst/>
                        </a:rPr>
                        <a:t> MES</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SALIDA1</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 2</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 SALIDA 3</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 4</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24983087"/>
                  </a:ext>
                </a:extLst>
              </a:tr>
              <a:tr h="105410">
                <a:tc>
                  <a:txBody>
                    <a:bodyPr/>
                    <a:lstStyle/>
                    <a:p>
                      <a:pPr algn="ctr">
                        <a:lnSpc>
                          <a:spcPct val="107000"/>
                        </a:lnSpc>
                        <a:spcBef>
                          <a:spcPts val="600"/>
                        </a:spcBef>
                        <a:spcAft>
                          <a:spcPts val="800"/>
                        </a:spcAft>
                      </a:pPr>
                      <a:r>
                        <a:rPr lang="es-ES"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ABRIL</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06</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13</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20</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05310615"/>
                  </a:ext>
                </a:extLst>
              </a:tr>
              <a:tr h="105410">
                <a:tc>
                  <a:txBody>
                    <a:bodyPr/>
                    <a:lstStyle/>
                    <a:p>
                      <a:pPr algn="ctr">
                        <a:lnSpc>
                          <a:spcPct val="107000"/>
                        </a:lnSpc>
                        <a:spcBef>
                          <a:spcPts val="600"/>
                        </a:spcBef>
                        <a:spcAft>
                          <a:spcPts val="800"/>
                        </a:spcAft>
                      </a:pPr>
                      <a:r>
                        <a:rPr lang="es-ES"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MAYO</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04</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18</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12626288"/>
                  </a:ext>
                </a:extLst>
              </a:tr>
              <a:tr h="105410">
                <a:tc>
                  <a:txBody>
                    <a:bodyPr/>
                    <a:lstStyle/>
                    <a:p>
                      <a:pPr algn="ctr">
                        <a:lnSpc>
                          <a:spcPct val="107000"/>
                        </a:lnSpc>
                        <a:spcBef>
                          <a:spcPts val="600"/>
                        </a:spcBef>
                        <a:spcAft>
                          <a:spcPts val="800"/>
                        </a:spcAft>
                      </a:pPr>
                      <a:r>
                        <a:rPr lang="es-ES"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JUNIO</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01</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08</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22</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1944952"/>
                  </a:ext>
                </a:extLst>
              </a:tr>
              <a:tr h="105410">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JULIO</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06</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13</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20</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48170780"/>
                  </a:ext>
                </a:extLst>
              </a:tr>
              <a:tr h="173990">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AGOSTO</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03</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17</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84557252"/>
                  </a:ext>
                </a:extLst>
              </a:tr>
              <a:tr h="183515">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SEPTIEMBRE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07</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21</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12097680"/>
                  </a:ext>
                </a:extLst>
              </a:tr>
              <a:tr h="173990">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OCTUBRE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05</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19</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26</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20290657"/>
                  </a:ext>
                </a:extLst>
              </a:tr>
              <a:tr h="173990">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NOVIEMBRE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02</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16</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4844754"/>
                  </a:ext>
                </a:extLst>
              </a:tr>
              <a:tr h="183515">
                <a:tc>
                  <a:txBody>
                    <a:bodyPr/>
                    <a:lstStyle/>
                    <a:p>
                      <a:pPr algn="ctr">
                        <a:lnSpc>
                          <a:spcPct val="107000"/>
                        </a:lnSpc>
                        <a:spcBef>
                          <a:spcPts val="600"/>
                        </a:spcBef>
                        <a:spcAft>
                          <a:spcPts val="800"/>
                        </a:spcAft>
                      </a:pPr>
                      <a:r>
                        <a:rPr lang="es-CO" sz="12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DICIEMBRE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07</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21</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28</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0922572"/>
                  </a:ext>
                </a:extLst>
              </a:tr>
            </a:tbl>
          </a:graphicData>
        </a:graphic>
      </p:graphicFrame>
      <p:graphicFrame>
        <p:nvGraphicFramePr>
          <p:cNvPr id="6" name="Tabla 5">
            <a:extLst>
              <a:ext uri="{FF2B5EF4-FFF2-40B4-BE49-F238E27FC236}">
                <a16:creationId xmlns:a16="http://schemas.microsoft.com/office/drawing/2014/main" id="{90A08740-1FE6-3490-28E5-C21F13C6BA8C}"/>
              </a:ext>
            </a:extLst>
          </p:cNvPr>
          <p:cNvGraphicFramePr>
            <a:graphicFrameLocks noGrp="1"/>
          </p:cNvGraphicFramePr>
          <p:nvPr>
            <p:extLst>
              <p:ext uri="{D42A27DB-BD31-4B8C-83A1-F6EECF244321}">
                <p14:modId xmlns:p14="http://schemas.microsoft.com/office/powerpoint/2010/main" val="3263562144"/>
              </p:ext>
            </p:extLst>
          </p:nvPr>
        </p:nvGraphicFramePr>
        <p:xfrm>
          <a:off x="7252560" y="665471"/>
          <a:ext cx="4312562" cy="2897570"/>
        </p:xfrm>
        <a:graphic>
          <a:graphicData uri="http://schemas.openxmlformats.org/drawingml/2006/table">
            <a:tbl>
              <a:tblPr bandRow="1">
                <a:tableStyleId>{284E427A-3D55-4303-BF80-6455036E1DE7}</a:tableStyleId>
              </a:tblPr>
              <a:tblGrid>
                <a:gridCol w="1660978">
                  <a:extLst>
                    <a:ext uri="{9D8B030D-6E8A-4147-A177-3AD203B41FA5}">
                      <a16:colId xmlns:a16="http://schemas.microsoft.com/office/drawing/2014/main" val="142691632"/>
                    </a:ext>
                  </a:extLst>
                </a:gridCol>
                <a:gridCol w="2012764">
                  <a:extLst>
                    <a:ext uri="{9D8B030D-6E8A-4147-A177-3AD203B41FA5}">
                      <a16:colId xmlns:a16="http://schemas.microsoft.com/office/drawing/2014/main" val="155045416"/>
                    </a:ext>
                  </a:extLst>
                </a:gridCol>
                <a:gridCol w="638820">
                  <a:extLst>
                    <a:ext uri="{9D8B030D-6E8A-4147-A177-3AD203B41FA5}">
                      <a16:colId xmlns:a16="http://schemas.microsoft.com/office/drawing/2014/main" val="897075683"/>
                    </a:ext>
                  </a:extLst>
                </a:gridCol>
              </a:tblGrid>
              <a:tr h="893445">
                <a:tc>
                  <a:txBody>
                    <a:bodyPr/>
                    <a:lstStyle/>
                    <a:p>
                      <a:pPr algn="ctr">
                        <a:lnSpc>
                          <a:spcPct val="107000"/>
                        </a:lnSpc>
                        <a:spcBef>
                          <a:spcPts val="600"/>
                        </a:spcBef>
                        <a:spcAft>
                          <a:spcPts val="800"/>
                        </a:spcAft>
                      </a:pPr>
                      <a:r>
                        <a:rPr lang="es-CO" sz="14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MEXICO D.F</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REGENTE</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ROYAL REFORMA</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GALERIA PLAZA</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8740362"/>
                  </a:ext>
                </a:extLst>
              </a:tr>
              <a:tr h="0">
                <a:tc>
                  <a:txBody>
                    <a:bodyPr/>
                    <a:lstStyle/>
                    <a:p>
                      <a:pPr algn="ctr">
                        <a:lnSpc>
                          <a:spcPct val="107000"/>
                        </a:lnSpc>
                        <a:spcBef>
                          <a:spcPts val="600"/>
                        </a:spcBef>
                        <a:spcAft>
                          <a:spcPts val="800"/>
                        </a:spcAft>
                      </a:pPr>
                      <a:r>
                        <a:rPr lang="es-CO" sz="14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SAN MIGUEL DE ALLENDE</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dirty="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MISIÓN MOLINO</a:t>
                      </a:r>
                      <a:endParaRPr lang="es-CO"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dirty="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LA CASONA</a:t>
                      </a:r>
                      <a:endParaRPr lang="es-CO"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508653317"/>
                  </a:ext>
                </a:extLst>
              </a:tr>
              <a:tr h="0">
                <a:tc>
                  <a:txBody>
                    <a:bodyPr/>
                    <a:lstStyle/>
                    <a:p>
                      <a:pPr algn="ctr">
                        <a:lnSpc>
                          <a:spcPct val="107000"/>
                        </a:lnSpc>
                        <a:spcBef>
                          <a:spcPts val="600"/>
                        </a:spcBef>
                        <a:spcAft>
                          <a:spcPts val="800"/>
                        </a:spcAft>
                      </a:pPr>
                      <a:r>
                        <a:rPr lang="es-CO" sz="14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GUADALAJARA</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CASINO PLAZA</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MORALES</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600"/>
                        </a:spcBef>
                        <a:spcAft>
                          <a:spcPts val="800"/>
                        </a:spcAft>
                      </a:pPr>
                      <a:r>
                        <a:rPr lang="es-CO" sz="1400" b="1">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220799568"/>
                  </a:ext>
                </a:extLst>
              </a:tr>
              <a:tr h="0">
                <a:tc>
                  <a:txBody>
                    <a:bodyPr/>
                    <a:lstStyle/>
                    <a:p>
                      <a:pPr algn="ctr">
                        <a:lnSpc>
                          <a:spcPct val="107000"/>
                        </a:lnSpc>
                        <a:spcBef>
                          <a:spcPts val="600"/>
                        </a:spcBef>
                        <a:spcAft>
                          <a:spcPts val="800"/>
                        </a:spcAft>
                      </a:pPr>
                      <a:r>
                        <a:rPr lang="es-CO" sz="14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MORELIA</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MISIÓN CATEDRAL</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rgbClr val="595959"/>
                          </a:solidFill>
                          <a:effectLst/>
                          <a:latin typeface="Helvetica" panose="020B0604020202020204" pitchFamily="34" charset="0"/>
                          <a:ea typeface="Calibri" panose="020F0502020204030204" pitchFamily="34" charset="0"/>
                          <a:cs typeface="Times New Roman" panose="02020603050405020304" pitchFamily="18" charset="0"/>
                        </a:rPr>
                        <a:t>MASION SOLIS</a:t>
                      </a:r>
                      <a:endParaRPr lang="es-CO" sz="11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r">
                        <a:lnSpc>
                          <a:spcPct val="107000"/>
                        </a:lnSpc>
                        <a:spcBef>
                          <a:spcPts val="600"/>
                        </a:spcBef>
                        <a:spcAft>
                          <a:spcPts val="800"/>
                        </a:spcAft>
                      </a:pPr>
                      <a:r>
                        <a:rPr lang="es-CO" sz="1400" b="1" dirty="0">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600"/>
                        </a:spcBef>
                        <a:spcAft>
                          <a:spcPts val="800"/>
                        </a:spcAft>
                      </a:pPr>
                      <a:r>
                        <a:rPr lang="es-CO" sz="1400" b="1" dirty="0">
                          <a:solidFill>
                            <a:srgbClr val="44546A"/>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639837958"/>
                  </a:ext>
                </a:extLst>
              </a:tr>
            </a:tbl>
          </a:graphicData>
        </a:graphic>
      </p:graphicFrame>
      <p:sp>
        <p:nvSpPr>
          <p:cNvPr id="7" name="Rectangle 1">
            <a:extLst>
              <a:ext uri="{FF2B5EF4-FFF2-40B4-BE49-F238E27FC236}">
                <a16:creationId xmlns:a16="http://schemas.microsoft.com/office/drawing/2014/main" id="{FBAED5FC-61AC-88B9-BBDF-1CAC7235E907}"/>
              </a:ext>
            </a:extLst>
          </p:cNvPr>
          <p:cNvSpPr>
            <a:spLocks noChangeArrowheads="1"/>
          </p:cNvSpPr>
          <p:nvPr/>
        </p:nvSpPr>
        <p:spPr bwMode="auto">
          <a:xfrm>
            <a:off x="7280204" y="302521"/>
            <a:ext cx="43438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1" i="0" u="none" strike="noStrike" cap="none" normalizeH="0" baseline="0" dirty="0">
                <a:ln>
                  <a:noFill/>
                </a:ln>
                <a:effectLst/>
                <a:latin typeface="Helvetica" panose="020B0604020202020204" pitchFamily="34" charset="0"/>
                <a:ea typeface="Calibri" panose="020F0502020204030204" pitchFamily="34" charset="0"/>
                <a:cs typeface="Times New Roman" panose="02020603050405020304" pitchFamily="18" charset="0"/>
              </a:rPr>
              <a:t>HOTELES DE LA SERIE O SIMILARES</a:t>
            </a:r>
            <a:endParaRPr kumimoji="0" lang="es-CO" altLang="es-CO"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94" r="3929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11927" y="9671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11927" y="582137"/>
            <a:ext cx="5116945" cy="338554"/>
          </a:xfrm>
          <a:prstGeom prst="rect">
            <a:avLst/>
          </a:prstGeom>
          <a:noFill/>
        </p:spPr>
        <p:txBody>
          <a:bodyPr wrap="square" rtlCol="0">
            <a:spAutoFit/>
          </a:bodyPr>
          <a:lstStyle/>
          <a:p>
            <a:r>
              <a:rPr lang="es-CO" sz="1600" b="1" noProof="0" dirty="0">
                <a:solidFill>
                  <a:srgbClr val="0070C0"/>
                </a:solidFill>
              </a:rPr>
              <a:t>CARRUSEL COLONIAL</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644946"/>
            <a:ext cx="6179127"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CIUDAD DE MEXICO (</a:t>
            </a:r>
            <a:r>
              <a:rPr lang="es-CO" sz="1200" b="1" dirty="0">
                <a:solidFill>
                  <a:srgbClr val="000000"/>
                </a:solidFill>
                <a:cs typeface="Helvetica" panose="020B0604020202020204" pitchFamily="34" charset="0"/>
              </a:rPr>
              <a:t>VIERNES</a:t>
            </a:r>
            <a:r>
              <a:rPr lang="es-CO" sz="1200" b="1" i="0" noProof="0" dirty="0">
                <a:solidFill>
                  <a:srgbClr val="000000"/>
                </a:solidFill>
                <a:effectLst/>
                <a:cs typeface="Helvetica" panose="020B0604020202020204" pitchFamily="34" charset="0"/>
              </a:rPr>
              <a:t>)</a:t>
            </a:r>
          </a:p>
          <a:p>
            <a:pPr algn="just">
              <a:lnSpc>
                <a:spcPct val="150000"/>
              </a:lnSpc>
            </a:pPr>
            <a:r>
              <a:rPr lang="es-MX" sz="1200" b="0" i="0" noProof="0" dirty="0">
                <a:solidFill>
                  <a:srgbClr val="000000"/>
                </a:solidFill>
                <a:effectLst/>
                <a:cs typeface="Helvetica" panose="020B0604020202020204" pitchFamily="34" charset="0"/>
              </a:rPr>
              <a:t>¡Bienvenidos a México! Nuestro personal les recibe en el aeropuerto y les deja registrados en el hotel de su elección.</a:t>
            </a:r>
          </a:p>
          <a:p>
            <a:pPr algn="just">
              <a:lnSpc>
                <a:spcPct val="150000"/>
              </a:lnSpc>
            </a:pPr>
            <a:endParaRPr lang="es-MX" sz="1200" dirty="0">
              <a:solidFill>
                <a:srgbClr val="000000"/>
              </a:solidFill>
              <a:cs typeface="Helvetica" panose="020B0604020202020204" pitchFamily="34" charset="0"/>
            </a:endParaRPr>
          </a:p>
          <a:p>
            <a:pPr algn="just">
              <a:lnSpc>
                <a:spcPct val="150000"/>
              </a:lnSpc>
            </a:pPr>
            <a:endParaRPr lang="es-MX" sz="1200" dirty="0">
              <a:solidFill>
                <a:srgbClr val="000000"/>
              </a:solidFill>
              <a:cs typeface="Helvetica" panose="020B0604020202020204" pitchFamily="34" charset="0"/>
            </a:endParaRPr>
          </a:p>
          <a:p>
            <a:pPr algn="just">
              <a:lnSpc>
                <a:spcPct val="150000"/>
              </a:lnSpc>
            </a:pPr>
            <a:r>
              <a:rPr lang="es-CO" sz="1200" b="1" i="0" noProof="0" dirty="0">
                <a:solidFill>
                  <a:srgbClr val="000000"/>
                </a:solidFill>
                <a:effectLst/>
              </a:rPr>
              <a:t>DIA 2. CIUDAD DE MEXICO </a:t>
            </a:r>
            <a:r>
              <a:rPr lang="pt-BR" sz="1200" b="1" i="0" noProof="0" dirty="0">
                <a:solidFill>
                  <a:srgbClr val="000000"/>
                </a:solidFill>
                <a:effectLst/>
              </a:rPr>
              <a:t>CENTRO HISTÓRICO + BASÍLICA DE GUADALUPE </a:t>
            </a:r>
          </a:p>
          <a:p>
            <a:pPr algn="just">
              <a:lnSpc>
                <a:spcPct val="150000"/>
              </a:lnSpc>
            </a:pPr>
            <a:r>
              <a:rPr lang="pt-BR" sz="1200" b="1" i="0" noProof="0" dirty="0">
                <a:solidFill>
                  <a:srgbClr val="000000"/>
                </a:solidFill>
                <a:effectLst/>
              </a:rPr>
              <a:t>+ PIRÁMIDES TEOTIHUACÁN  </a:t>
            </a:r>
            <a:r>
              <a:rPr lang="es-CO" sz="1200" b="1" i="0" noProof="0" dirty="0">
                <a:solidFill>
                  <a:srgbClr val="000000"/>
                </a:solidFill>
                <a:effectLst/>
              </a:rPr>
              <a:t>(SABADO)</a:t>
            </a:r>
          </a:p>
          <a:p>
            <a:pPr algn="just">
              <a:lnSpc>
                <a:spcPct val="150000"/>
              </a:lnSpc>
            </a:pPr>
            <a:r>
              <a:rPr lang="es-MX" sz="1200" b="0" i="0" noProof="0" dirty="0">
                <a:solidFill>
                  <a:srgbClr val="000000"/>
                </a:solidFill>
                <a:effectLst/>
              </a:rPr>
              <a:t>Desayuno americano. Comenzamos la visita por el Centro histórico, Patrimonio Cultural de la Humanidad: Palacio Bellas Artes, Calle Madero, Zócalo, Palacio Presidencial, Catedral, Plaza Santo Domingo, Plaza Tolsá, Alameda Central… Revivimos la historia de México en la Plaza de las Tres culturas. Finalizamos en la Basílica de Guadalupe, la más visitada de América Latina por fieles y peregrinaciones. partiremos a la Zona Arqueológica de Teotihuacán conoceremos las pirámides del Templo de la Luna y el Templo del Sol, antes, pasaremos a una exquisita degustación de tequila y mezcal artesanales y “pulque” un licor natural que proviene del  Maguey (fique). Alojamiento. </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11478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809258"/>
            <a:ext cx="4821382" cy="338554"/>
          </a:xfrm>
          <a:prstGeom prst="rect">
            <a:avLst/>
          </a:prstGeom>
          <a:noFill/>
        </p:spPr>
        <p:txBody>
          <a:bodyPr wrap="square" rtlCol="0">
            <a:spAutoFit/>
          </a:bodyPr>
          <a:lstStyle/>
          <a:p>
            <a:r>
              <a:rPr lang="es-CO" sz="1600" b="1" noProof="0" dirty="0">
                <a:solidFill>
                  <a:srgbClr val="0070C0"/>
                </a:solidFill>
              </a:rPr>
              <a:t>CARRUSEL COLONIAL</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816388"/>
            <a:ext cx="6151418"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a:t>
            </a:r>
            <a:r>
              <a:rPr lang="es-MX" sz="1200" b="1" i="0" noProof="0" dirty="0">
                <a:solidFill>
                  <a:srgbClr val="000000"/>
                </a:solidFill>
                <a:effectLst/>
              </a:rPr>
              <a:t>CIUDAD de MEXICO / QUERETARO /SAN MIGUEL de ALLENDE</a:t>
            </a:r>
            <a:r>
              <a:rPr lang="es-CO" sz="1200" b="1" i="0" noProof="0" dirty="0">
                <a:solidFill>
                  <a:srgbClr val="000000"/>
                </a:solidFill>
                <a:effectLst/>
              </a:rPr>
              <a:t> ( DOMINGO)</a:t>
            </a:r>
          </a:p>
          <a:p>
            <a:pPr algn="just">
              <a:lnSpc>
                <a:spcPct val="150000"/>
              </a:lnSpc>
            </a:pPr>
            <a:r>
              <a:rPr lang="es-MX" sz="1200" b="0" i="0" noProof="0" dirty="0">
                <a:solidFill>
                  <a:srgbClr val="000000"/>
                </a:solidFill>
                <a:effectLst/>
              </a:rPr>
              <a:t>Desayuno americano. A las 08:00 </a:t>
            </a:r>
            <a:r>
              <a:rPr lang="es-MX" sz="1200" b="0" i="0" noProof="0" dirty="0" err="1">
                <a:solidFill>
                  <a:srgbClr val="000000"/>
                </a:solidFill>
                <a:effectLst/>
              </a:rPr>
              <a:t>hrs</a:t>
            </a:r>
            <a:r>
              <a:rPr lang="es-MX" sz="1200" b="0" i="0" noProof="0" dirty="0">
                <a:solidFill>
                  <a:srgbClr val="000000"/>
                </a:solidFill>
                <a:effectLst/>
              </a:rPr>
              <a:t>. salida hacia QUERETARO, bella ciudad virreinal. VISITA PANORAMICA: Acueducto, Mirador, Plaza de la Independencia (Palacio de Gobierno y Casa López de Ecala), Casa y Plaza de la Corregidora, Teatro de la República, Casa de la Marquesa, Templos de Sta. Clara y San Agustín, Casa de los Perros… Tiempo libre. Comida bienvenida de grupo. Continuación al pueblo-museo de SAN MIGUEL de ALLENDE. VISITA PANORAMICA de su armonioso centro histórico. Tiempo libre para deambular por sus calles, plazuelas, tiendas… Alojamiento.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4. </a:t>
            </a:r>
            <a:r>
              <a:rPr lang="it-IT" sz="1200" b="1" i="0" noProof="0" dirty="0">
                <a:solidFill>
                  <a:srgbClr val="000000"/>
                </a:solidFill>
                <a:effectLst/>
              </a:rPr>
              <a:t>SAN MIGUEL ALLENDE / GUANAJUATO /GUADALAJARA</a:t>
            </a:r>
            <a:r>
              <a:rPr lang="es-CO" sz="1200" b="1" i="0" noProof="0" dirty="0">
                <a:solidFill>
                  <a:srgbClr val="000000"/>
                </a:solidFill>
                <a:effectLst/>
              </a:rPr>
              <a:t> (LUNES)</a:t>
            </a:r>
          </a:p>
          <a:p>
            <a:pPr algn="just">
              <a:lnSpc>
                <a:spcPct val="150000"/>
              </a:lnSpc>
            </a:pPr>
            <a:r>
              <a:rPr lang="es-MX" sz="1200" b="0" i="0" noProof="0" dirty="0">
                <a:solidFill>
                  <a:srgbClr val="000000"/>
                </a:solidFill>
                <a:effectLst/>
              </a:rPr>
              <a:t>Desayuno americano. Salida hacia PATZCUARO. Por la tarde, VISITA PANORAMICA: Basílica de Nuestra Señora de la Salud, Templo y Colegio de la Compañía de Jesús, el Sagrario, la Casa de los Once Patios, Andador de Madrigal de las Altas Torres... Tiempo libre. Alrededor de las 19:00 </a:t>
            </a:r>
            <a:r>
              <a:rPr lang="es-MX" sz="1200" b="0" i="0" noProof="0" dirty="0" err="1">
                <a:solidFill>
                  <a:srgbClr val="000000"/>
                </a:solidFill>
                <a:effectLst/>
              </a:rPr>
              <a:t>hrs</a:t>
            </a:r>
            <a:r>
              <a:rPr lang="es-MX" sz="1200" b="0" i="0" noProof="0" dirty="0">
                <a:solidFill>
                  <a:srgbClr val="000000"/>
                </a:solidFill>
                <a:effectLst/>
              </a:rPr>
              <a:t>. continuamos hacia MORELIA. Alojamiento.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11478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809258"/>
            <a:ext cx="4821382" cy="338554"/>
          </a:xfrm>
          <a:prstGeom prst="rect">
            <a:avLst/>
          </a:prstGeom>
          <a:noFill/>
        </p:spPr>
        <p:txBody>
          <a:bodyPr wrap="square" rtlCol="0">
            <a:spAutoFit/>
          </a:bodyPr>
          <a:lstStyle/>
          <a:p>
            <a:r>
              <a:rPr lang="es-CO" sz="1600" b="1" noProof="0" dirty="0">
                <a:solidFill>
                  <a:srgbClr val="0070C0"/>
                </a:solidFill>
              </a:rPr>
              <a:t>CARRUSEL COLONIAL</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816388"/>
            <a:ext cx="6151418"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GUADALAJARA (TEQUILA + TLAQUEPAQUE) ( MARTES)</a:t>
            </a:r>
          </a:p>
          <a:p>
            <a:pPr algn="just">
              <a:lnSpc>
                <a:spcPct val="150000"/>
              </a:lnSpc>
            </a:pPr>
            <a:r>
              <a:rPr lang="es-MX" sz="1200" b="0" i="0" noProof="0" dirty="0">
                <a:solidFill>
                  <a:srgbClr val="000000"/>
                </a:solidFill>
                <a:effectLst/>
              </a:rPr>
              <a:t>Desayuno americano. Visita panorámica de su Centro Histórico: Catedral, Rotonda de los Hombres Ilustres, Palacio de Gobierno (Murales de Orozco), Teatro Degollado, Mercado San Juan de Dios, Instituto Cultural Cabañas… Nos desplazamos hasta Tequila, Pueblo Mágico de México, donde conocemos el proceso del tequila en una Destilería. Regresamos a Tlaquepaque, bella población colonial que nos ofrece todo tipo de compras: artesanías, joyerías, muebles coloniales, vidrio soplado… así como la posibilidad de escuchar el mariachi en su típico Parián. Alojamiento.</a:t>
            </a:r>
            <a:endParaRPr lang="es-MX" sz="1200" dirty="0">
              <a:solidFill>
                <a:srgbClr val="000000"/>
              </a:solidFill>
            </a:endParaRPr>
          </a:p>
          <a:p>
            <a:pPr algn="just">
              <a:lnSpc>
                <a:spcPct val="150000"/>
              </a:lnSpc>
            </a:pPr>
            <a:r>
              <a:rPr lang="es-CO" sz="1200" b="1" i="0" noProof="0" dirty="0">
                <a:solidFill>
                  <a:srgbClr val="000000"/>
                </a:solidFill>
                <a:effectLst/>
              </a:rPr>
              <a:t>DIA 6. GUADALAJARA / PATZCUARO / MORELIA (MIERCOLES)</a:t>
            </a:r>
          </a:p>
          <a:p>
            <a:pPr algn="just">
              <a:lnSpc>
                <a:spcPct val="150000"/>
              </a:lnSpc>
            </a:pPr>
            <a:r>
              <a:rPr lang="es-MX" sz="1200" b="0" i="0" noProof="0" dirty="0">
                <a:solidFill>
                  <a:srgbClr val="000000"/>
                </a:solidFill>
                <a:effectLst/>
              </a:rPr>
              <a:t>Desayuno americano. Salida hacia Pátzcuaro, Pueblo Mágico de México, en el Estado de Michoacán. Tiempo libre. Por la tarde, visita panorámica : Basílica de Nuestra Señora de la Salud, Templo y Colegio de la Compañía de Jesús, el Sagrario, la Casa de los Once Patios, Andador de Madrigal de las Altas Torres... Sus típicas plazas de Vasco de Quiroga y Gertrudis Bocanegra, nos invitan a pasear entre escenas populares y gran variedad de artesanías. Alrededor de las 19:00 </a:t>
            </a:r>
            <a:r>
              <a:rPr lang="es-MX" sz="1200" b="0" i="0" noProof="0" dirty="0" err="1">
                <a:solidFill>
                  <a:srgbClr val="000000"/>
                </a:solidFill>
                <a:effectLst/>
              </a:rPr>
              <a:t>hrs</a:t>
            </a:r>
            <a:r>
              <a:rPr lang="es-MX" sz="1200" b="0" i="0" noProof="0" dirty="0">
                <a:solidFill>
                  <a:srgbClr val="000000"/>
                </a:solidFill>
                <a:effectLst/>
              </a:rPr>
              <a:t>. continuamos hacia Morelia. Alojamiento.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73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91178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573235"/>
            <a:ext cx="4821382" cy="338554"/>
          </a:xfrm>
          <a:prstGeom prst="rect">
            <a:avLst/>
          </a:prstGeom>
          <a:noFill/>
        </p:spPr>
        <p:txBody>
          <a:bodyPr wrap="square" rtlCol="0">
            <a:spAutoFit/>
          </a:bodyPr>
          <a:lstStyle/>
          <a:p>
            <a:r>
              <a:rPr lang="es-CO" sz="1600" b="1" noProof="0" dirty="0">
                <a:solidFill>
                  <a:srgbClr val="0070C0"/>
                </a:solidFill>
              </a:rPr>
              <a:t>CARRUSEL COLONIAL</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204177"/>
            <a:ext cx="6151418" cy="4957704"/>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7. MORELIA / CIUDAD de MEXICO (JUEVES)</a:t>
            </a:r>
          </a:p>
          <a:p>
            <a:pPr algn="just">
              <a:lnSpc>
                <a:spcPct val="150000"/>
              </a:lnSpc>
            </a:pPr>
            <a:r>
              <a:rPr lang="es-MX" sz="1150" b="0" i="0" noProof="0" dirty="0">
                <a:solidFill>
                  <a:srgbClr val="000000"/>
                </a:solidFill>
                <a:effectLst/>
              </a:rPr>
              <a:t>Desayuno americano. Visita panorámica de Morelia, Patrimonio Cultural de la Humanidad: Plaza de Armas, Palacio de Gobierno, Jardín y Conservatorio de las Rosas, Palacio Clavijero, Mercado de Dulces, Acueducto, Fuente de las Tarascas, Callejón del Romance, Calzada… Tiempo libre. Comida despedida de grupo. Iniciamos el regreso a la Ciudad de México. Alojamiento.</a:t>
            </a:r>
          </a:p>
          <a:p>
            <a:pPr algn="just">
              <a:lnSpc>
                <a:spcPct val="150000"/>
              </a:lnSpc>
            </a:pPr>
            <a:endParaRPr lang="es-MX" sz="1150" dirty="0">
              <a:solidFill>
                <a:srgbClr val="000000"/>
              </a:solidFill>
            </a:endParaRPr>
          </a:p>
          <a:p>
            <a:pPr algn="just">
              <a:lnSpc>
                <a:spcPct val="150000"/>
              </a:lnSpc>
            </a:pPr>
            <a:r>
              <a:rPr lang="es-CO" sz="1200" b="1" i="0" noProof="0" dirty="0">
                <a:solidFill>
                  <a:srgbClr val="000000"/>
                </a:solidFill>
                <a:effectLst/>
              </a:rPr>
              <a:t>DIA 8. </a:t>
            </a:r>
            <a:r>
              <a:rPr lang="es-MX" sz="1200" b="1" i="0" noProof="0" dirty="0">
                <a:solidFill>
                  <a:srgbClr val="000000"/>
                </a:solidFill>
                <a:effectLst/>
              </a:rPr>
              <a:t>CIUDAD de MEXICO / PAIS de ORIGEN </a:t>
            </a:r>
            <a:r>
              <a:rPr lang="es-CO" sz="1200" b="1" i="0" noProof="0" dirty="0">
                <a:solidFill>
                  <a:srgbClr val="000000"/>
                </a:solidFill>
                <a:effectLst/>
              </a:rPr>
              <a:t>(VIERNES)</a:t>
            </a:r>
          </a:p>
          <a:p>
            <a:pPr algn="just">
              <a:lnSpc>
                <a:spcPct val="150000"/>
              </a:lnSpc>
            </a:pPr>
            <a:r>
              <a:rPr lang="es-MX" sz="1150" b="0" i="0" noProof="0" dirty="0">
                <a:solidFill>
                  <a:srgbClr val="000000"/>
                </a:solidFill>
                <a:effectLst/>
              </a:rPr>
              <a:t>Desayuno americano. Tiempo libre hasta la hora que le proporcionemos el traslado al Aeropuerto.</a:t>
            </a:r>
          </a:p>
          <a:p>
            <a:pPr algn="just">
              <a:lnSpc>
                <a:spcPct val="150000"/>
              </a:lnSpc>
            </a:pPr>
            <a:endParaRPr lang="es-MX" sz="1150" b="0" i="0" noProof="0" dirty="0">
              <a:solidFill>
                <a:srgbClr val="000000"/>
              </a:solidFill>
              <a:effectLst/>
            </a:endParaRPr>
          </a:p>
          <a:p>
            <a:pPr algn="just">
              <a:lnSpc>
                <a:spcPct val="150000"/>
              </a:lnSpc>
            </a:pPr>
            <a:r>
              <a:rPr lang="es-MX" sz="1150" b="0" i="0" noProof="0" dirty="0">
                <a:solidFill>
                  <a:srgbClr val="000000"/>
                </a:solidFill>
                <a:effectLst/>
              </a:rPr>
              <a:t>	Posibilidad de realizar este circuito de Sábado a Sábado.</a:t>
            </a:r>
          </a:p>
          <a:p>
            <a:pPr algn="just">
              <a:lnSpc>
                <a:spcPct val="150000"/>
              </a:lnSpc>
            </a:pPr>
            <a:endParaRPr lang="es-MX" sz="1150" dirty="0">
              <a:solidFill>
                <a:srgbClr val="000000"/>
              </a:solidFill>
            </a:endParaRPr>
          </a:p>
          <a:p>
            <a:pPr algn="just">
              <a:lnSpc>
                <a:spcPct val="150000"/>
              </a:lnSpc>
            </a:pPr>
            <a:endParaRPr lang="es-MX" sz="1150" b="0" i="0" noProof="0" dirty="0">
              <a:solidFill>
                <a:srgbClr val="000000"/>
              </a:solidFill>
              <a:effectLst/>
            </a:endParaRPr>
          </a:p>
          <a:p>
            <a:pPr algn="just">
              <a:lnSpc>
                <a:spcPct val="150000"/>
              </a:lnSpc>
            </a:pPr>
            <a:endParaRPr lang="es-MX" sz="115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15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1340"/>
            <a:ext cx="12192000" cy="6855319"/>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603500" y="4027214"/>
            <a:ext cx="7055002" cy="646331"/>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CARRUSEL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COLONIAL</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4486</TotalTime>
  <Words>1149</Words>
  <Application>Microsoft Office PowerPoint</Application>
  <PresentationFormat>Panorámica</PresentationFormat>
  <Paragraphs>176</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Aptos</vt:lpstr>
      <vt:lpstr>Arial</vt:lpstr>
      <vt:lpstr>Calibri</vt:lpstr>
      <vt:lpstr>Cinzel</vt:lpstr>
      <vt:lpstr>Helvetica</vt:lpstr>
      <vt:lpstr>Montserrat</vt:lpstr>
      <vt:lpstr>Open Sans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24</cp:revision>
  <dcterms:created xsi:type="dcterms:W3CDTF">2024-08-19T01:20:52Z</dcterms:created>
  <dcterms:modified xsi:type="dcterms:W3CDTF">2025-03-29T15:46:20Z</dcterms:modified>
</cp:coreProperties>
</file>