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441" r:id="rId3"/>
    <p:sldId id="535" r:id="rId4"/>
    <p:sldId id="530" r:id="rId5"/>
    <p:sldId id="379" r:id="rId6"/>
    <p:sldId id="536" r:id="rId7"/>
    <p:sldId id="538" r:id="rId8"/>
    <p:sldId id="540" r:id="rId9"/>
    <p:sldId id="537" r:id="rId10"/>
    <p:sldId id="541" r:id="rId11"/>
    <p:sldId id="542" r:id="rId12"/>
    <p:sldId id="5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473326" y="3915774"/>
            <a:ext cx="5645438"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COLONIAL </a:t>
            </a:r>
            <a:r>
              <a:rPr lang="es-CO" sz="3600" b="1" noProof="0" dirty="0">
                <a:solidFill>
                  <a:srgbClr val="FF6600"/>
                </a:solidFill>
                <a:latin typeface="Montserrat" panose="02000505000000020004" pitchFamily="2" charset="0"/>
              </a:rPr>
              <a:t>CLASICO</a:t>
            </a:r>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81929" y="491903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6715" y="502720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COLONIAL  CLASICO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236975"/>
            <a:ext cx="5578764" cy="3382144"/>
          </a:xfrm>
          <a:prstGeom prst="rect">
            <a:avLst/>
          </a:prstGeom>
          <a:noFill/>
        </p:spPr>
        <p:txBody>
          <a:bodyPr wrap="square">
            <a:spAutoFit/>
          </a:bodyPr>
          <a:lstStyle/>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Después, partiremos a Morelia, donde conoceremos su catedral de cantera rosa y sus bellos altares, así como la plaza de armas. Después, caminaremos hacia el “Jardín de las Rosas” un lugar bohemio donde encontraremos diversos restaurantes en un ambiente romántico y  placentero. A lado, tendremos el templo de “Santa Rosa de Lima” de estilo barroco churrigueresco. En seguida, conoceremos el “Palacio Clavijero” un recinto dedicado a la cultura. Para finalizar, conoceremos la “Fuente de las Tarascas” que representan tres princesas tarascas, así como las tres regiones más importantes del estado y sus frutos endémicos. Para finalizar, veremos el acueducto de Morelia con 253 arcos y una longitud 1700 </a:t>
            </a:r>
            <a:r>
              <a:rPr lang="es-MX" sz="1200" b="0" i="0" noProof="0" dirty="0" err="1">
                <a:solidFill>
                  <a:srgbClr val="000000"/>
                </a:solidFill>
                <a:effectLst/>
                <a:latin typeface="Helvetica" panose="020B0604020202020204" pitchFamily="34" charset="0"/>
                <a:cs typeface="Helvetica" panose="020B0604020202020204" pitchFamily="34" charset="0"/>
              </a:rPr>
              <a:t>mts</a:t>
            </a:r>
            <a:r>
              <a:rPr lang="es-MX" sz="1200" b="0" i="0" noProof="0" dirty="0">
                <a:solidFill>
                  <a:srgbClr val="000000"/>
                </a:solidFill>
                <a:effectLst/>
                <a:latin typeface="Helvetica" panose="020B0604020202020204" pitchFamily="34" charset="0"/>
                <a:cs typeface="Helvetica" panose="020B0604020202020204" pitchFamily="34" charset="0"/>
              </a:rPr>
              <a:t>. e ingresaremos al “Santuario de la Virgen de Guadalupe” de barroco cocido y policromado formando esculturas de flores con revestimiento de oro. Alojamiento en Morelia.</a:t>
            </a:r>
          </a:p>
        </p:txBody>
      </p:sp>
    </p:spTree>
    <p:extLst>
      <p:ext uri="{BB962C8B-B14F-4D97-AF65-F5344CB8AC3E}">
        <p14:creationId xmlns:p14="http://schemas.microsoft.com/office/powerpoint/2010/main" val="366004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COLONIAL CLASICO</a:t>
            </a:r>
          </a:p>
        </p:txBody>
      </p:sp>
      <p:sp>
        <p:nvSpPr>
          <p:cNvPr id="7" name="TextBox 6">
            <a:extLst>
              <a:ext uri="{FF2B5EF4-FFF2-40B4-BE49-F238E27FC236}">
                <a16:creationId xmlns:a16="http://schemas.microsoft.com/office/drawing/2014/main" id="{6362B6FA-2AB6-67D4-4FA8-7F0C6F9EDA5E}"/>
              </a:ext>
            </a:extLst>
          </p:cNvPr>
          <p:cNvSpPr txBox="1"/>
          <p:nvPr/>
        </p:nvSpPr>
        <p:spPr>
          <a:xfrm>
            <a:off x="6745919" y="6190479"/>
            <a:ext cx="6151418" cy="463588"/>
          </a:xfrm>
          <a:prstGeom prst="rect">
            <a:avLst/>
          </a:prstGeom>
          <a:noFill/>
        </p:spPr>
        <p:txBody>
          <a:bodyPr wrap="square" rtlCol="0">
            <a:spAutoFit/>
          </a:bodyPr>
          <a:lstStyle/>
          <a:p>
            <a:pPr algn="just">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236975"/>
            <a:ext cx="5578764" cy="5044138"/>
          </a:xfrm>
          <a:prstGeom prst="rect">
            <a:avLst/>
          </a:prstGeom>
          <a:noFill/>
        </p:spPr>
        <p:txBody>
          <a:bodyPr wrap="square">
            <a:spAutoFit/>
          </a:bodyPr>
          <a:lstStyle/>
          <a:p>
            <a:pPr algn="just">
              <a:lnSpc>
                <a:spcPct val="150000"/>
              </a:lnSpc>
            </a:pPr>
            <a:r>
              <a:rPr lang="es-CO" sz="1200" b="1" i="0" noProof="0" dirty="0">
                <a:solidFill>
                  <a:srgbClr val="000000"/>
                </a:solidFill>
                <a:effectLst/>
                <a:latin typeface="Helvetica" panose="020B0604020202020204" pitchFamily="34" charset="0"/>
                <a:cs typeface="Helvetica" panose="020B0604020202020204" pitchFamily="34" charset="0"/>
              </a:rPr>
              <a:t>Dia 7. MORELIA – CIUDAD DE MÉXICO</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Después del desayuno incluido caminaremos por las calles de Morelia, llamada Patrimonio de la Humanidad por la UNESCO en 1991, su centro histórico enmarcado por construcciones de cantera rosa con toques coloniales y presumiendo algunas de sus magníficas edificaciones barrocas que datan del siglo XVI, época en la que fue fundada por colonos españoles. Originalmente fue llamada Valladolid, aunque se le cambió el nombre en 1828 en honor José María Morelos y Pavón, héroe del movimiento de Independencia en México y quien nació en esta bella ciudad. Es altamente recomendable recorrer la Calzada de Guadalupe a pie, ya que te permitirá admirar de cerca varios de los monumentos catalogados como de relevancia arquitectónica. Por la tarde salimos hacia la Ciudad de México donde nos alojaremos. Almuerzo y cena por cuenta del pasajero.</a:t>
            </a:r>
          </a:p>
          <a:p>
            <a:pPr algn="just">
              <a:lnSpc>
                <a:spcPct val="150000"/>
              </a:lnSpc>
            </a:pPr>
            <a:endParaRPr lang="es-MX" sz="1200" dirty="0">
              <a:solidFill>
                <a:srgbClr val="000000"/>
              </a:solidFill>
              <a:latin typeface="Helvetica" panose="020B0604020202020204" pitchFamily="34" charset="0"/>
              <a:cs typeface="Helvetica" panose="020B0604020202020204" pitchFamily="34" charset="0"/>
            </a:endParaRPr>
          </a:p>
          <a:p>
            <a:pPr algn="just">
              <a:lnSpc>
                <a:spcPct val="150000"/>
              </a:lnSpc>
            </a:pPr>
            <a:r>
              <a:rPr lang="es-CO" sz="1200" b="1" i="0" noProof="0" dirty="0">
                <a:solidFill>
                  <a:srgbClr val="000000"/>
                </a:solidFill>
                <a:effectLst/>
                <a:latin typeface="Helvetica" panose="020B0604020202020204" pitchFamily="34" charset="0"/>
                <a:cs typeface="Helvetica" panose="020B0604020202020204" pitchFamily="34" charset="0"/>
              </a:rPr>
              <a:t>Dia 8. CIUDAD DE MÉXICO -BOGOTA</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Desayuno incluido a la hora prevista TRASLADO AL AEROPUERTO, para tomar vuelo con destino a Bogotá.</a:t>
            </a:r>
          </a:p>
          <a:p>
            <a:pPr algn="just">
              <a:lnSpc>
                <a:spcPct val="150000"/>
              </a:lnSpc>
            </a:pPr>
            <a:endParaRPr lang="es-MX" sz="1200" b="0" i="0" noProof="0" dirty="0">
              <a:solidFill>
                <a:srgbClr val="000000"/>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2826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3944251"/>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COLONIAL </a:t>
            </a:r>
            <a:r>
              <a:rPr lang="es-CO" sz="3600" b="1" noProof="0" dirty="0">
                <a:solidFill>
                  <a:srgbClr val="FF6600"/>
                </a:solidFill>
                <a:latin typeface="Montserrat" panose="02000505000000020004" pitchFamily="2" charset="0"/>
              </a:rPr>
              <a:t>CLASICO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012737"/>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754256"/>
            <a:ext cx="7751763" cy="11037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19363" y="167119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09" y="1855061"/>
            <a:ext cx="6802366" cy="3911327"/>
          </a:xfrm>
          <a:prstGeom prst="rect">
            <a:avLst/>
          </a:prstGeom>
          <a:noFill/>
        </p:spPr>
        <p:txBody>
          <a:bodyPr wrap="square" rtlCol="0">
            <a:spAutoFit/>
          </a:bodyPr>
          <a:lstStyle/>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desde el día 2</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terrestres en todas las ciudades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hospedaje en Cd de México con desayuno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Basílica de Guadalupe y Pirámides de Teotihuacán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hospedaje en San Miguel de Allende Hotel Imperio de los Ángeles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hospedaje en Guadalajara Hotel Los Morales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hospedaje en Morelia Hotel Misión Morelia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Querétaro – San Miguel de Allende (Salidas lunes y jueves)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Guanajuato – City Guadalajara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hacienda Tequilera con degustación y Tlaquepaque con TRES POTRILLOS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Pátzcuaro- Morelia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menores de 75 años con cubrimiento de 20.000 USD, Incluye asistencia COVID-19</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marL="285750" lvl="0" indent="-285750">
              <a:lnSpc>
                <a:spcPct val="120000"/>
              </a:lnSpc>
              <a:buSzPts val="1000"/>
              <a:buFont typeface="Wingdings" panose="05000000000000000000" pitchFamily="2" charset="2"/>
              <a:buChar char="§"/>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4135" r="39445"/>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516597" y="449160"/>
            <a:ext cx="7207897" cy="646331"/>
          </a:xfrm>
          <a:prstGeom prst="rect">
            <a:avLst/>
          </a:prstGeom>
          <a:noFill/>
        </p:spPr>
        <p:txBody>
          <a:bodyPr wrap="square" rtlCol="0">
            <a:spAutoFit/>
          </a:bodyPr>
          <a:lstStyle/>
          <a:p>
            <a:r>
              <a:rPr lang="es-CO" sz="3600" b="1" noProof="0" dirty="0">
                <a:latin typeface="Montserrat" panose="02000505000000020004" pitchFamily="2" charset="0"/>
              </a:rPr>
              <a:t>COLONIAL </a:t>
            </a:r>
            <a:r>
              <a:rPr lang="es-CO" sz="3600" b="1" noProof="0" dirty="0">
                <a:solidFill>
                  <a:srgbClr val="FF6600"/>
                </a:solidFill>
                <a:latin typeface="Montserrat" panose="02000505000000020004" pitchFamily="2" charset="0"/>
              </a:rPr>
              <a:t>CLASICO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54567"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 Aéreo en la ruta BOG / MEX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 “Tasas Aeroportuarias”.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servicio de lavandería, llamadas telefónicas.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3748" t="-543" r="39832" b="543"/>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661719"/>
            <a:ext cx="7055002" cy="646331"/>
          </a:xfrm>
          <a:prstGeom prst="rect">
            <a:avLst/>
          </a:prstGeom>
          <a:noFill/>
        </p:spPr>
        <p:txBody>
          <a:bodyPr wrap="square" rtlCol="0">
            <a:spAutoFit/>
          </a:bodyPr>
          <a:lstStyle/>
          <a:p>
            <a:r>
              <a:rPr lang="es-CO" sz="3600" b="1" noProof="0" dirty="0">
                <a:latin typeface="Montserrat" panose="02000505000000020004" pitchFamily="2" charset="0"/>
              </a:rPr>
              <a:t>COLONIAL </a:t>
            </a:r>
            <a:r>
              <a:rPr lang="es-CO" sz="3600" b="1" noProof="0" dirty="0">
                <a:solidFill>
                  <a:srgbClr val="FF6600"/>
                </a:solidFill>
                <a:latin typeface="Montserrat" panose="02000505000000020004" pitchFamily="2" charset="0"/>
              </a:rPr>
              <a:t>CLASICO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0" y="3582989"/>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93186" y="357596"/>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609278" y="3952363"/>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598775311"/>
              </p:ext>
            </p:extLst>
          </p:nvPr>
        </p:nvGraphicFramePr>
        <p:xfrm>
          <a:off x="433014" y="1212838"/>
          <a:ext cx="6377175" cy="443232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REGENTE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1254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930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855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564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ESTORIL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1274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930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861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576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ROYAL REFORMA</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1340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969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900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583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CASA BLANCA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1332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712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916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583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PLAZA FLORENCIA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1402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1020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923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587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GALERIA PLAZA (Hab Deluxe)</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lnB w="12700" cmpd="sng">
                      <a:noFill/>
                    </a:lnB>
                  </a:tcP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1414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lnB w="12700" cmpd="sng">
                      <a:noFill/>
                    </a:lnB>
                  </a:tcP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1062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lnB w="12700" cmpd="sng">
                      <a:noFill/>
                    </a:lnB>
                  </a:tcPr>
                </a:tc>
                <a:tc>
                  <a:txBody>
                    <a:bodyPr/>
                    <a:lstStyle/>
                    <a:p>
                      <a:pPr algn="ctr">
                        <a:lnSpc>
                          <a:spcPct val="120000"/>
                        </a:lnSpc>
                        <a:spcBef>
                          <a:spcPts val="600"/>
                        </a:spcBef>
                        <a:spcAft>
                          <a:spcPts val="6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981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lnB w="12700" cmpd="sng">
                      <a:noFill/>
                    </a:lnB>
                  </a:tcPr>
                </a:tc>
                <a:tc>
                  <a:txBody>
                    <a:bodyPr/>
                    <a:lstStyle/>
                    <a:p>
                      <a:pPr algn="ctr">
                        <a:lnSpc>
                          <a:spcPct val="120000"/>
                        </a:lnSpc>
                        <a:spcBef>
                          <a:spcPts val="600"/>
                        </a:spcBef>
                        <a:spcAft>
                          <a:spcPts val="600"/>
                        </a:spcAft>
                      </a:pPr>
                      <a:r>
                        <a:rPr lang="es-ES"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603</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lnB w="12700" cmpd="sng">
                      <a:noFill/>
                    </a:lnB>
                  </a:tcPr>
                </a:tc>
                <a:extLst>
                  <a:ext uri="{0D108BD9-81ED-4DB2-BD59-A6C34878D82A}">
                    <a16:rowId xmlns:a16="http://schemas.microsoft.com/office/drawing/2014/main" val="1303151341"/>
                  </a:ext>
                </a:extLst>
              </a:tr>
              <a:tr h="511269">
                <a:tc gridSpan="5">
                  <a:txBody>
                    <a:bodyPr/>
                    <a:lstStyle/>
                    <a:p>
                      <a:pPr algn="ctr"/>
                      <a:r>
                        <a:rPr lang="es-MX"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HOTEL SAN MIGUEL DE ALLENDE: </a:t>
                      </a:r>
                      <a:r>
                        <a:rPr lang="es-MX" sz="1400" b="1" kern="1200" dirty="0">
                          <a:ln>
                            <a:solidFill>
                              <a:schemeClr val="tx1"/>
                            </a:solidFill>
                          </a:ln>
                          <a:solidFill>
                            <a:schemeClr val="tx1"/>
                          </a:solidFill>
                          <a:effectLst/>
                          <a:latin typeface="Helvetica" panose="020B0604020202020204" pitchFamily="34" charset="0"/>
                          <a:ea typeface="+mn-ea"/>
                          <a:cs typeface="Helvetica" panose="020B0604020202020204" pitchFamily="34" charset="0"/>
                        </a:rPr>
                        <a:t>HOTEL IMPERIO DE LOS ANGELES</a:t>
                      </a:r>
                    </a:p>
                    <a:p>
                      <a:pPr algn="ctr"/>
                      <a:r>
                        <a:rPr lang="es-MX" sz="1400" b="1" kern="1200" dirty="0">
                          <a:ln>
                            <a:solidFill>
                              <a:schemeClr val="accent6">
                                <a:lumMod val="75000"/>
                              </a:schemeClr>
                            </a:solidFill>
                          </a:ln>
                          <a:solidFill>
                            <a:schemeClr val="accent6">
                              <a:lumMod val="75000"/>
                            </a:schemeClr>
                          </a:solidFill>
                          <a:effectLst/>
                          <a:latin typeface="Helvetica" panose="020B0604020202020204" pitchFamily="34" charset="0"/>
                          <a:ea typeface="+mn-ea"/>
                          <a:cs typeface="Helvetica" panose="020B0604020202020204" pitchFamily="34" charset="0"/>
                        </a:rPr>
                        <a:t>SUPLEMENTO SI LOS PASAJEROS SE HOSPEDAN VIERNES O SABADO</a:t>
                      </a:r>
                    </a:p>
                    <a:p>
                      <a:pPr algn="ctr"/>
                      <a:r>
                        <a:rPr lang="es-MX"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HOTEL GUADALAJARA: </a:t>
                      </a:r>
                      <a:r>
                        <a:rPr lang="es-MX" sz="1400" b="1" kern="1200" dirty="0">
                          <a:ln>
                            <a:solidFill>
                              <a:schemeClr val="tx1"/>
                            </a:solidFill>
                          </a:ln>
                          <a:solidFill>
                            <a:schemeClr val="tx1"/>
                          </a:solidFill>
                          <a:effectLst/>
                          <a:latin typeface="Helvetica" panose="020B0604020202020204" pitchFamily="34" charset="0"/>
                          <a:ea typeface="+mn-ea"/>
                          <a:cs typeface="Helvetica" panose="020B0604020202020204" pitchFamily="34" charset="0"/>
                        </a:rPr>
                        <a:t>LOS MORALES</a:t>
                      </a:r>
                    </a:p>
                    <a:p>
                      <a:pPr algn="ctr"/>
                      <a:r>
                        <a:rPr lang="es-MX"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HOTEL MORELIA: </a:t>
                      </a:r>
                      <a:r>
                        <a:rPr lang="es-MX" sz="1400" b="1" kern="1200" dirty="0">
                          <a:ln>
                            <a:solidFill>
                              <a:schemeClr val="tx1"/>
                            </a:solidFill>
                          </a:ln>
                          <a:solidFill>
                            <a:schemeClr val="tx1"/>
                          </a:solidFill>
                          <a:effectLst/>
                          <a:latin typeface="Helvetica" panose="020B0604020202020204" pitchFamily="34" charset="0"/>
                          <a:ea typeface="+mn-ea"/>
                          <a:cs typeface="Helvetica" panose="020B0604020202020204" pitchFamily="34" charset="0"/>
                        </a:rPr>
                        <a:t>ALAMEDA</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lnSpc>
                          <a:spcPct val="120000"/>
                        </a:lnSpc>
                      </a:pP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5267165"/>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5" y="861513"/>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186919178"/>
              </p:ext>
            </p:extLst>
          </p:nvPr>
        </p:nvGraphicFramePr>
        <p:xfrm>
          <a:off x="7478557" y="649984"/>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8" y="232738"/>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6C1DB10B-AB4F-0BE6-0976-548BAF56EFBF}"/>
              </a:ext>
            </a:extLst>
          </p:cNvPr>
          <p:cNvGraphicFramePr>
            <a:graphicFrameLocks noGrp="1"/>
          </p:cNvGraphicFramePr>
          <p:nvPr>
            <p:extLst>
              <p:ext uri="{D42A27DB-BD31-4B8C-83A1-F6EECF244321}">
                <p14:modId xmlns:p14="http://schemas.microsoft.com/office/powerpoint/2010/main" val="1380611907"/>
              </p:ext>
            </p:extLst>
          </p:nvPr>
        </p:nvGraphicFramePr>
        <p:xfrm>
          <a:off x="7101926" y="1926104"/>
          <a:ext cx="4919149" cy="985648"/>
        </p:xfrm>
        <a:graphic>
          <a:graphicData uri="http://schemas.openxmlformats.org/drawingml/2006/table">
            <a:tbl>
              <a:tblPr firstRow="1" firstCol="1" bandRow="1">
                <a:tableStyleId>{21E4AEA4-8DFA-4A89-87EB-49C32662AFE0}</a:tableStyleId>
              </a:tblPr>
              <a:tblGrid>
                <a:gridCol w="2722460">
                  <a:extLst>
                    <a:ext uri="{9D8B030D-6E8A-4147-A177-3AD203B41FA5}">
                      <a16:colId xmlns:a16="http://schemas.microsoft.com/office/drawing/2014/main" val="1498061407"/>
                    </a:ext>
                  </a:extLst>
                </a:gridCol>
                <a:gridCol w="784732">
                  <a:extLst>
                    <a:ext uri="{9D8B030D-6E8A-4147-A177-3AD203B41FA5}">
                      <a16:colId xmlns:a16="http://schemas.microsoft.com/office/drawing/2014/main" val="369182822"/>
                    </a:ext>
                  </a:extLst>
                </a:gridCol>
                <a:gridCol w="475884">
                  <a:extLst>
                    <a:ext uri="{9D8B030D-6E8A-4147-A177-3AD203B41FA5}">
                      <a16:colId xmlns:a16="http://schemas.microsoft.com/office/drawing/2014/main" val="2210524274"/>
                    </a:ext>
                  </a:extLst>
                </a:gridCol>
                <a:gridCol w="474763">
                  <a:extLst>
                    <a:ext uri="{9D8B030D-6E8A-4147-A177-3AD203B41FA5}">
                      <a16:colId xmlns:a16="http://schemas.microsoft.com/office/drawing/2014/main" val="235674636"/>
                    </a:ext>
                  </a:extLst>
                </a:gridCol>
                <a:gridCol w="461310">
                  <a:extLst>
                    <a:ext uri="{9D8B030D-6E8A-4147-A177-3AD203B41FA5}">
                      <a16:colId xmlns:a16="http://schemas.microsoft.com/office/drawing/2014/main" val="2811230155"/>
                    </a:ext>
                  </a:extLst>
                </a:gridCol>
              </a:tblGrid>
              <a:tr h="193040">
                <a:tc>
                  <a:txBody>
                    <a:bodyPr/>
                    <a:lstStyle/>
                    <a:p>
                      <a:pPr algn="ctr">
                        <a:lnSpc>
                          <a:spcPct val="120000"/>
                        </a:lnSpc>
                      </a:pPr>
                      <a:r>
                        <a:rPr lang="es-US" sz="1400" dirty="0">
                          <a:effectLst/>
                        </a:rPr>
                        <a:t>SAN MIGUEL  DE  ALLENDE</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SGL</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a:effectLst/>
                        </a:rPr>
                        <a:t>DBL</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TPL</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CHD</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3117526884"/>
                  </a:ext>
                </a:extLst>
              </a:tr>
              <a:tr h="193040">
                <a:tc>
                  <a:txBody>
                    <a:bodyPr/>
                    <a:lstStyle/>
                    <a:p>
                      <a:pPr algn="ctr">
                        <a:lnSpc>
                          <a:spcPct val="120000"/>
                        </a:lnSpc>
                      </a:pPr>
                      <a:r>
                        <a:rPr lang="es-US" sz="1400" dirty="0">
                          <a:effectLst/>
                        </a:rPr>
                        <a:t>VALOR POR NOCHE </a:t>
                      </a:r>
                      <a:endParaRPr lang="es-CO" sz="1150" dirty="0">
                        <a:effectLst/>
                      </a:endParaRPr>
                    </a:p>
                    <a:p>
                      <a:pPr algn="ctr">
                        <a:lnSpc>
                          <a:spcPct val="120000"/>
                        </a:lnSpc>
                      </a:pPr>
                      <a:r>
                        <a:rPr lang="es-US" sz="1400" dirty="0">
                          <a:effectLst/>
                        </a:rPr>
                        <a:t>(VIERNES O SABADO)</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20000"/>
                        </a:lnSpc>
                      </a:pPr>
                      <a:r>
                        <a:rPr lang="en-US" sz="1400" dirty="0">
                          <a:solidFill>
                            <a:schemeClr val="tx1"/>
                          </a:solidFill>
                          <a:effectLst/>
                        </a:rPr>
                        <a:t>73</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rPr>
                        <a:t>31</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rPr>
                        <a:t>21</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27</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1038276477"/>
                  </a:ext>
                </a:extLst>
              </a:tr>
            </a:tbl>
          </a:graphicData>
        </a:graphic>
      </p:graphicFrame>
      <p:sp>
        <p:nvSpPr>
          <p:cNvPr id="13" name="CuadroTexto 12">
            <a:extLst>
              <a:ext uri="{FF2B5EF4-FFF2-40B4-BE49-F238E27FC236}">
                <a16:creationId xmlns:a16="http://schemas.microsoft.com/office/drawing/2014/main" id="{323214C5-67A9-C139-3AD1-D01AB26F29AC}"/>
              </a:ext>
            </a:extLst>
          </p:cNvPr>
          <p:cNvSpPr txBox="1"/>
          <p:nvPr/>
        </p:nvSpPr>
        <p:spPr>
          <a:xfrm>
            <a:off x="168563" y="5773795"/>
            <a:ext cx="6100618" cy="332592"/>
          </a:xfrm>
          <a:prstGeom prst="rect">
            <a:avLst/>
          </a:prstGeom>
          <a:noFill/>
        </p:spPr>
        <p:txBody>
          <a:bodyPr wrap="square">
            <a:spAutoFit/>
          </a:bodyPr>
          <a:lstStyle/>
          <a:p>
            <a:pPr marL="742950" lvl="1" indent="-285750" algn="just">
              <a:lnSpc>
                <a:spcPct val="120000"/>
              </a:lnSpc>
              <a:spcBef>
                <a:spcPts val="600"/>
              </a:spcBef>
              <a:spcAft>
                <a:spcPts val="600"/>
              </a:spcAft>
              <a:buFont typeface="Courier New" panose="02070309020205020404" pitchFamily="49" charset="0"/>
              <a:buChar char="o"/>
            </a:pPr>
            <a:r>
              <a:rPr lang="es-ES" sz="1400" b="1" dirty="0">
                <a:solidFill>
                  <a:schemeClr val="bg1"/>
                </a:solidFill>
                <a:effectLst/>
                <a:ea typeface="Arial" panose="020B0604020202020204" pitchFamily="34" charset="0"/>
                <a:cs typeface="Times New Roman" panose="02020603050405020304" pitchFamily="18" charset="0"/>
              </a:rPr>
              <a:t>NOTA: LOS PASAJEROS DEBEN LLEGAR VIERNES O SABADOS</a:t>
            </a:r>
            <a:endParaRPr lang="es-CO" sz="1200" dirty="0">
              <a:solidFill>
                <a:schemeClr val="bg1"/>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33911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110257"/>
            <a:ext cx="5116945" cy="338554"/>
          </a:xfrm>
          <a:prstGeom prst="rect">
            <a:avLst/>
          </a:prstGeom>
          <a:noFill/>
        </p:spPr>
        <p:txBody>
          <a:bodyPr wrap="square" rtlCol="0">
            <a:spAutoFit/>
          </a:bodyPr>
          <a:lstStyle/>
          <a:p>
            <a:r>
              <a:rPr lang="es-CO" sz="1600" b="1" noProof="0" dirty="0">
                <a:solidFill>
                  <a:srgbClr val="0070C0"/>
                </a:solidFill>
              </a:rPr>
              <a:t>COLONIAL  CLASICO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701186"/>
            <a:ext cx="6179127"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cs typeface="Helvetica" panose="020B0604020202020204" pitchFamily="34" charset="0"/>
              </a:rPr>
              <a:t>Día 1. BOGOTA - MÉXICO</a:t>
            </a:r>
          </a:p>
          <a:p>
            <a:pPr algn="just">
              <a:lnSpc>
                <a:spcPct val="150000"/>
              </a:lnSpc>
            </a:pPr>
            <a:r>
              <a:rPr lang="es-MX" sz="1200" b="0" i="0" noProof="0" dirty="0">
                <a:solidFill>
                  <a:srgbClr val="000000"/>
                </a:solidFill>
                <a:effectLst/>
                <a:cs typeface="Helvetica" panose="020B0604020202020204" pitchFamily="34" charset="0"/>
              </a:rPr>
              <a:t>Salida de Bogotá y arribo a Ciudad de México. Recepción y bienvenida por el personal de la agencia. Durante el traslado al Hotel el guía dará indicaciones acerca de los recorridos. </a:t>
            </a:r>
          </a:p>
          <a:p>
            <a:pPr algn="just">
              <a:lnSpc>
                <a:spcPct val="150000"/>
              </a:lnSpc>
            </a:pPr>
            <a:endParaRPr lang="es-CO" sz="1200" b="0" i="0" noProof="0" dirty="0">
              <a:solidFill>
                <a:srgbClr val="000000"/>
              </a:solidFill>
              <a:effectLst/>
              <a:cs typeface="Helvetica" panose="020B0604020202020204" pitchFamily="34" charset="0"/>
            </a:endParaRPr>
          </a:p>
          <a:p>
            <a:pPr algn="just">
              <a:lnSpc>
                <a:spcPct val="150000"/>
              </a:lnSpc>
            </a:pPr>
            <a:r>
              <a:rPr lang="es-CO" sz="1200" b="1" i="0" noProof="0" dirty="0">
                <a:solidFill>
                  <a:srgbClr val="000000"/>
                </a:solidFill>
                <a:effectLst/>
                <a:cs typeface="Helvetica" panose="020B0604020202020204" pitchFamily="34" charset="0"/>
              </a:rPr>
              <a:t>Dia 2.  BASÍLICA DE GUADALUPE - TEOTIHUACÁN </a:t>
            </a:r>
          </a:p>
          <a:p>
            <a:pPr algn="just">
              <a:lnSpc>
                <a:spcPct val="150000"/>
              </a:lnSpc>
            </a:pPr>
            <a:r>
              <a:rPr lang="es-MX" sz="1200" b="0" i="0" noProof="0" dirty="0">
                <a:solidFill>
                  <a:srgbClr val="000000"/>
                </a:solidFill>
                <a:effectLst/>
                <a:cs typeface="Helvetica" panose="020B0604020202020204" pitchFamily="34" charset="0"/>
              </a:rPr>
              <a:t>Después del 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4" r="9524"/>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37817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208895"/>
            <a:ext cx="4821382" cy="338554"/>
          </a:xfrm>
          <a:prstGeom prst="rect">
            <a:avLst/>
          </a:prstGeom>
          <a:noFill/>
        </p:spPr>
        <p:txBody>
          <a:bodyPr wrap="square" rtlCol="0">
            <a:spAutoFit/>
          </a:bodyPr>
          <a:lstStyle/>
          <a:p>
            <a:r>
              <a:rPr lang="es-CO" sz="1600" b="1" noProof="0" dirty="0">
                <a:solidFill>
                  <a:srgbClr val="0070C0"/>
                </a:solidFill>
              </a:rPr>
              <a:t>COLONIAL  CLASICO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731350"/>
            <a:ext cx="6151418" cy="6156814"/>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QUERETARO – SAN MIGUEL DE ALLENDE</a:t>
            </a:r>
          </a:p>
          <a:p>
            <a:pPr algn="just">
              <a:lnSpc>
                <a:spcPct val="150000"/>
              </a:lnSpc>
            </a:pPr>
            <a:r>
              <a:rPr lang="es-MX" sz="1200" b="0" i="0" noProof="0" dirty="0">
                <a:solidFill>
                  <a:srgbClr val="000000"/>
                </a:solidFill>
                <a:effectLst/>
              </a:rPr>
              <a:t>Después del desayuno incluido Al llegar al Estado de Querétaro (cuna de la guerra de independencia) observaremos su antiguo acueducto con sus 74 arcos, una altura media de 28.5 </a:t>
            </a:r>
            <a:r>
              <a:rPr lang="es-MX" sz="1200" b="0" i="0" noProof="0" dirty="0" err="1">
                <a:solidFill>
                  <a:srgbClr val="000000"/>
                </a:solidFill>
                <a:effectLst/>
              </a:rPr>
              <a:t>mts</a:t>
            </a:r>
            <a:r>
              <a:rPr lang="es-MX" sz="1200" b="0" i="0" noProof="0" dirty="0">
                <a:solidFill>
                  <a:srgbClr val="000000"/>
                </a:solidFill>
                <a:effectLst/>
              </a:rPr>
              <a:t> y sus 1298 </a:t>
            </a:r>
            <a:r>
              <a:rPr lang="es-MX" sz="1200" b="0" i="0" noProof="0" dirty="0" err="1">
                <a:solidFill>
                  <a:srgbClr val="000000"/>
                </a:solidFill>
                <a:effectLst/>
              </a:rPr>
              <a:t>mts</a:t>
            </a:r>
            <a:r>
              <a:rPr lang="es-MX" sz="1200" b="0" i="0" noProof="0" dirty="0">
                <a:solidFill>
                  <a:srgbClr val="000000"/>
                </a:solidFill>
                <a:effectLst/>
              </a:rPr>
              <a:t>. Conoceremos el “Panteón de los queretanos ilustres” donde se encuentra la tumba de Doña Josefa Ortiz de Domínguez la mujer que le dio libertad a México y la mente maestra del  movimiento de independencia. Posteriormente, conoceremos el Templo de la Santa Cruz, lugar donde fue capturado el último emperador de México, su Maximiliano de Habsburgo (1867). En seguida, caminaremos hacia el Palacio Municipal de Querétaro (antigua casa de Doña Josefa Ortiz de Domínguez) y la “fuente de los perros”. Luego, visitaremos el “Ex Convento Franciscano” que fue el primer edificio religioso construido en Querétaro. Después del almuerzo, partiremos al municipio de San Miguel de Allende en el Estado de Guanajuato, donde veremos una panorámica del pueblo mágico y conoceremos su “Parroquia de San Miguel Arcángel” de arquitectura neogótica y cantera rosa; pasearemos por sus calles y  conoceremos el “Ex Convento de San Francisco y Templo de San Antonio de Padua” que es donde “Cantinflas” grabó  parte de su película “El padrecito”. Al instante, conoceremos la primera bomba de gasolina de San Miguel de Allende, la “Plaza de la Soledad” y el “Templo de la Virgen de la Salud” de portada de concha e iconografía católico-indígena. Posteriormente, conoceremos la casa “El arca de Noe” una casa hecha de cantera rosa propiedad de un judío donde que representó los animales del pasaje bíblico. Al terminar, alojamiento en San Miguel de Allende.</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65090" y="28460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101107"/>
            <a:ext cx="4821382" cy="338554"/>
          </a:xfrm>
          <a:prstGeom prst="rect">
            <a:avLst/>
          </a:prstGeom>
          <a:noFill/>
        </p:spPr>
        <p:txBody>
          <a:bodyPr wrap="square" rtlCol="0">
            <a:spAutoFit/>
          </a:bodyPr>
          <a:lstStyle/>
          <a:p>
            <a:r>
              <a:rPr lang="es-CO" sz="1600" b="1" noProof="0" dirty="0">
                <a:solidFill>
                  <a:srgbClr val="0070C0"/>
                </a:solidFill>
              </a:rPr>
              <a:t>COLONIAL  CLASICO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413116"/>
            <a:ext cx="6151418" cy="6690165"/>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CO" sz="1200" b="1" i="0" noProof="0" dirty="0">
                <a:solidFill>
                  <a:srgbClr val="000000"/>
                </a:solidFill>
                <a:effectLst/>
              </a:rPr>
              <a:t>Dia 4. GUANAJUATO – GUADALAJARA</a:t>
            </a:r>
          </a:p>
          <a:p>
            <a:pPr algn="just">
              <a:lnSpc>
                <a:spcPct val="150000"/>
              </a:lnSpc>
            </a:pPr>
            <a:r>
              <a:rPr lang="es-MX" sz="1150" b="0" i="0" noProof="0" dirty="0">
                <a:solidFill>
                  <a:srgbClr val="000000"/>
                </a:solidFill>
                <a:effectLst/>
              </a:rPr>
              <a:t>Después del desayuno incluido Iniciamos en el “Callejón del beso” lugar donde tiene origen una leyenda como la de Romeo y Julieta. Después de las fotos, de dos jóvenes cuyo amor prohibido terminaría en tragedia, algo muy parecido a la historia de Romeo y Julieta. En seguida, conoceremos la “Plaza de la paz”, así como la “Basílica Colegiata de Nuestra Señora de Guanajuato” Posteriormente, caminaremos entre sus calles y veremos el “Templo de San Diego” de estilo churrigueresco, así como el famoso “Teatro Juárez” una construcción de finales del siglo XIX, neoclásico y art decó con sus nueve musas hechas en bronce. Después, conoceremos la “Casa de Jorge Negrete” lugar donde nacería el “Charro Cantor. En seguida, veremos la “Universidad de Guanajuato”. Pasaremos al “Mercado Hidalgo” y por último a la “Alhóndiga de Granaditas” fue el bastión militar española donde se obtuvo la primera victoria militar en la guerra de independencia (1810). Al terminar, nos dirigiremos a la ciudad de Guadalajara, capital del Estado de Jalisco también conocida como “La perla de Occidente” donde conoceremos la “Catedral de Guadalajara” con sus grandes torres de estilo neogótico y dedicada a Santa María de la Asunción en su interior se encuentra el cuerpo incorrupto de Santa Inocencia. Después, conoceremos la “Plaza de la Concordia”, al igual que la historia del “Teatro Degollado” obra del arquitecto Jacobo Gálvez con su espectacular frontis. Al instante, conoceremos la “Fuente de los fundadores” donde se resaltan diversos íconos de la historia de la fundación de Guadalajara. En seguida, nos desplazaremos a la fuente “Inmolación de Quetzalcóatl” y para finalizar, conoceremos el “Hospicio Cabañas” donde encuentran los murales del prestigiado pintor jalisciense José Clemente Orozco. Al terminar, Alojamiento en </a:t>
            </a:r>
            <a:r>
              <a:rPr lang="es-MX" sz="1150" dirty="0">
                <a:solidFill>
                  <a:srgbClr val="000000"/>
                </a:solidFill>
              </a:rPr>
              <a:t>G</a:t>
            </a:r>
            <a:r>
              <a:rPr lang="es-MX" sz="1150" b="0" i="0" noProof="0" dirty="0" err="1">
                <a:solidFill>
                  <a:srgbClr val="000000"/>
                </a:solidFill>
                <a:effectLst/>
              </a:rPr>
              <a:t>uadalajara</a:t>
            </a:r>
            <a:r>
              <a:rPr lang="es-MX" sz="1150" b="0" i="0" noProof="0" dirty="0">
                <a:solidFill>
                  <a:srgbClr val="000000"/>
                </a:solidFill>
                <a:effectLst/>
              </a:rPr>
              <a:t>.</a:t>
            </a:r>
            <a:r>
              <a:rPr lang="es-MX" sz="1100" b="0" i="0" noProof="0" dirty="0">
                <a:solidFill>
                  <a:srgbClr val="000000"/>
                </a:solidFill>
                <a:effectLst/>
              </a:rPr>
              <a:t> </a:t>
            </a:r>
          </a:p>
          <a:p>
            <a:pPr algn="just">
              <a:lnSpc>
                <a:spcPct val="150000"/>
              </a:lnSpc>
            </a:pPr>
            <a:r>
              <a:rPr lang="es-MX" sz="1100" b="0" i="0" noProof="0" dirty="0">
                <a:solidFill>
                  <a:srgbClr val="000000"/>
                </a:solidFill>
                <a:effectLst/>
              </a:rPr>
              <a:t>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90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799283" y="62843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799283" y="226781"/>
            <a:ext cx="4821382" cy="338554"/>
          </a:xfrm>
          <a:prstGeom prst="rect">
            <a:avLst/>
          </a:prstGeom>
          <a:noFill/>
        </p:spPr>
        <p:txBody>
          <a:bodyPr wrap="square" rtlCol="0">
            <a:spAutoFit/>
          </a:bodyPr>
          <a:lstStyle/>
          <a:p>
            <a:r>
              <a:rPr lang="es-CO" sz="1600" b="1" noProof="0" dirty="0">
                <a:solidFill>
                  <a:srgbClr val="0070C0"/>
                </a:solidFill>
              </a:rPr>
              <a:t>COLONIAL  CLASICO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840787"/>
            <a:ext cx="6151418" cy="4831964"/>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CO" sz="1200" b="1" i="0" noProof="0" dirty="0">
                <a:solidFill>
                  <a:srgbClr val="000000"/>
                </a:solidFill>
                <a:effectLst/>
              </a:rPr>
              <a:t>Dia </a:t>
            </a:r>
            <a:r>
              <a:rPr lang="es-CO" sz="1200" b="1" dirty="0">
                <a:solidFill>
                  <a:srgbClr val="000000"/>
                </a:solidFill>
              </a:rPr>
              <a:t>5</a:t>
            </a:r>
            <a:r>
              <a:rPr lang="es-CO" sz="1200" b="1" i="0" noProof="0" dirty="0">
                <a:solidFill>
                  <a:srgbClr val="000000"/>
                </a:solidFill>
                <a:effectLst/>
              </a:rPr>
              <a:t>. </a:t>
            </a:r>
            <a:r>
              <a:rPr lang="es-MX" sz="1200" b="1" i="0" noProof="0" dirty="0">
                <a:solidFill>
                  <a:srgbClr val="000000"/>
                </a:solidFill>
                <a:effectLst/>
              </a:rPr>
              <a:t>TEQUILA – TLAQUEPAQUE – TRES POTRILLOS</a:t>
            </a:r>
          </a:p>
          <a:p>
            <a:pPr algn="just">
              <a:lnSpc>
                <a:spcPct val="150000"/>
              </a:lnSpc>
            </a:pPr>
            <a:r>
              <a:rPr lang="es-MX" sz="1150" b="0" i="0" noProof="0" dirty="0">
                <a:solidFill>
                  <a:srgbClr val="000000"/>
                </a:solidFill>
                <a:effectLst/>
              </a:rPr>
              <a:t>Después del desayuno incluido Partimos al pueblo de Tequila, la tierra por excelencia donde nació el licor más famoso de México. Observaremos los paisajes </a:t>
            </a:r>
            <a:r>
              <a:rPr lang="es-MX" sz="1150" b="0" i="0" noProof="0" dirty="0" err="1">
                <a:solidFill>
                  <a:srgbClr val="000000"/>
                </a:solidFill>
                <a:effectLst/>
              </a:rPr>
              <a:t>agaveros</a:t>
            </a:r>
            <a:r>
              <a:rPr lang="es-MX" sz="1150" b="0" i="0" noProof="0" dirty="0">
                <a:solidFill>
                  <a:srgbClr val="000000"/>
                </a:solidFill>
                <a:effectLst/>
              </a:rPr>
              <a:t> y parte de la Sierra Madre Occidental. Al llegar, visitaremos la “Parroquia de Santiago Apóstol”, y, en  seguida, conoceremos los murales de Martín de la Torre Vega, al interior del Palacio Municipal de Tequila.  Posteriormente, ingresaremos a una casa tequilera en donde conoceremos el proceso de elaboración del tequila y degustaremos los diversos tipos que existen de este elixir mexicano. Al terminar, nos dirigiremos al rancho de “Los Tres Potrillos” donde (si lo permiten las autoridades del lugar) ingresaremos al rancho conoceremos con respeto la tumba de Don Vicente Fernández. Después del almuerzo, nos dirigiremos al pueblo de Tlaquepaque que está cercano a la ciudad de Guadalajara famosa por sus diversas artesanías hechas de barro, latón o aluminio, así como de vidrio soplado. También encontraremos buenas ofertas en trabajos hechos en piel, y sin duda, un lugar exquisito para degustar un rico café. Nota: Acceso al rancho de los Tres Potrillos conforme a lo horarios establecidos por las autoridades, ya que es una propiedad </a:t>
            </a:r>
            <a:r>
              <a:rPr lang="es-MX" sz="1150" b="0" i="0" noProof="0" dirty="0" err="1">
                <a:solidFill>
                  <a:srgbClr val="000000"/>
                </a:solidFill>
                <a:effectLst/>
              </a:rPr>
              <a:t>privada.al</a:t>
            </a:r>
            <a:r>
              <a:rPr lang="es-MX" sz="1150" b="0" i="0" noProof="0" dirty="0">
                <a:solidFill>
                  <a:srgbClr val="000000"/>
                </a:solidFill>
                <a:effectLst/>
              </a:rPr>
              <a:t>  terminar alojamiento en Guadalajara</a:t>
            </a:r>
          </a:p>
          <a:p>
            <a:pPr algn="just">
              <a:lnSpc>
                <a:spcPct val="150000"/>
              </a:lnSpc>
            </a:pPr>
            <a:r>
              <a:rPr lang="es-MX" sz="1100" b="0" i="0" noProof="0" dirty="0">
                <a:solidFill>
                  <a:srgbClr val="000000"/>
                </a:solidFill>
                <a:effectLst/>
              </a:rPr>
              <a:t>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190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COLONIAL  CLASICO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168287"/>
            <a:ext cx="5578764" cy="5044138"/>
          </a:xfrm>
          <a:prstGeom prst="rect">
            <a:avLst/>
          </a:prstGeom>
          <a:noFill/>
        </p:spPr>
        <p:txBody>
          <a:bodyPr wrap="square">
            <a:spAutoFit/>
          </a:bodyPr>
          <a:lstStyle/>
          <a:p>
            <a:pPr algn="just">
              <a:lnSpc>
                <a:spcPct val="150000"/>
              </a:lnSpc>
            </a:pPr>
            <a:r>
              <a:rPr lang="es-CO" sz="1200" b="1" i="0" noProof="0" dirty="0">
                <a:solidFill>
                  <a:srgbClr val="000000"/>
                </a:solidFill>
                <a:effectLst/>
                <a:latin typeface="Helvetica" panose="020B0604020202020204" pitchFamily="34" charset="0"/>
                <a:cs typeface="Helvetica" panose="020B0604020202020204" pitchFamily="34" charset="0"/>
              </a:rPr>
              <a:t>Dia 6. PATZCUARO – MORELIA</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Después del desayuno incluido. Partiremos al Estado de Michoacán la tierra de los mejores aguacates del mundo. Llegaremos al pueblo mágico de Pátzcuaro que en la lengua purépecha-tarasco significa “Puerta del cielo”. Caminaremos entre sus calles empedradas y sus casas pintadas de blanco con teja roja. Visitaremos la “Basílica de la Virgen de la Salud”, construida encima de una pirámide prehispánica y donde se encuentra la imagen sagrada, a la cual, tendremos la oportunidad de poder tocar el manto de la virgen. En seguida, caminaremos hacia el antiguo “Colegio Jesuita” y el “Templo de San Ignacio de Loyola”, construcciones del siglo XVI donde observaremos la forma en que los nativos de estas tierras visten y colocan las imágenes religiosas. Después, nos dirigiremos al “Templo del Sagrario” donde en su interior está la imagen de la Virgen del Rosario. En seguida, visitaremos la “Casa de los Once Patios” donde se ofrecen las diversas artesanías propias del estado y la región. Después del almuerzo, conoceremos la “Plaza Vasco de Quiroga” la misma que aparece en el filme “Coco” y que es el centro del pueblo. Pasaremos rápidamente a la “Biblioteca Gertrudis Bocanegra”, donde conoceremos el mural de Juan O’ Gorman “La historia de Michoacán”.</a:t>
            </a:r>
            <a:endParaRPr lang="es-CO"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3481707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4142</TotalTime>
  <Words>2157</Words>
  <Application>Microsoft Office PowerPoint</Application>
  <PresentationFormat>Panorámica</PresentationFormat>
  <Paragraphs>135</Paragraphs>
  <Slides>12</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Aptos</vt:lpstr>
      <vt:lpstr>Arial</vt:lpstr>
      <vt:lpstr>Cinzel</vt:lpstr>
      <vt:lpstr>Courier New</vt:lpstr>
      <vt:lpstr>Helvetica</vt:lpstr>
      <vt:lpstr>Montserrat</vt:lpstr>
      <vt:lpstr>Open Sans</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20</cp:revision>
  <dcterms:created xsi:type="dcterms:W3CDTF">2024-08-19T01:20:52Z</dcterms:created>
  <dcterms:modified xsi:type="dcterms:W3CDTF">2025-03-28T21:20:55Z</dcterms:modified>
</cp:coreProperties>
</file>