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441" r:id="rId3"/>
    <p:sldId id="535" r:id="rId4"/>
    <p:sldId id="530" r:id="rId5"/>
    <p:sldId id="379" r:id="rId6"/>
    <p:sldId id="536" r:id="rId7"/>
    <p:sldId id="537" r:id="rId8"/>
    <p:sldId id="538" r:id="rId9"/>
    <p:sldId id="539" r:id="rId10"/>
    <p:sldId id="5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3233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12736" y="4829402"/>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511434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919012" y="534780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6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73676" y="507508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568499" y="4169554"/>
            <a:ext cx="7055002" cy="646331"/>
          </a:xfrm>
          <a:prstGeom prst="rect">
            <a:avLst/>
          </a:prstGeom>
          <a:noFill/>
        </p:spPr>
        <p:txBody>
          <a:bodyPr wrap="square" rtlCol="0">
            <a:spAutoFit/>
          </a:bodyPr>
          <a:lstStyle/>
          <a:p>
            <a:r>
              <a:rPr lang="es-CO" sz="3600" b="1" noProof="0" dirty="0">
                <a:solidFill>
                  <a:schemeClr val="bg1"/>
                </a:solidFill>
                <a:effectLst>
                  <a:glow rad="228600">
                    <a:schemeClr val="accent1">
                      <a:satMod val="175000"/>
                      <a:alpha val="40000"/>
                    </a:schemeClr>
                  </a:glow>
                </a:effectLst>
                <a:latin typeface="Montserrat" panose="02000505000000020004" pitchFamily="2" charset="0"/>
              </a:rPr>
              <a:t>CORAZON </a:t>
            </a:r>
            <a:r>
              <a:rPr lang="es-CO" sz="3600" b="1" noProof="0" dirty="0">
                <a:solidFill>
                  <a:srgbClr val="FF6600"/>
                </a:solidFill>
                <a:effectLst>
                  <a:glow rad="228600">
                    <a:schemeClr val="accent1">
                      <a:satMod val="175000"/>
                      <a:alpha val="40000"/>
                    </a:schemeClr>
                  </a:glow>
                </a:effectLst>
                <a:latin typeface="Montserrat" panose="02000505000000020004" pitchFamily="2" charset="0"/>
              </a:rPr>
              <a:t>DE MEXICO  </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8243" y="515467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829039"/>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504521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976957" y="5335566"/>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6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701111" y="509912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4112806"/>
            <a:ext cx="7055002" cy="646331"/>
          </a:xfrm>
          <a:prstGeom prst="rect">
            <a:avLst/>
          </a:prstGeom>
          <a:noFill/>
        </p:spPr>
        <p:txBody>
          <a:bodyPr wrap="square" rtlCol="0">
            <a:spAutoFit/>
          </a:bodyPr>
          <a:lstStyle/>
          <a:p>
            <a:r>
              <a:rPr lang="es-CO" sz="3600" b="1" noProof="0" dirty="0">
                <a:solidFill>
                  <a:schemeClr val="bg1"/>
                </a:solidFill>
                <a:effectLst>
                  <a:glow rad="228600">
                    <a:schemeClr val="accent1">
                      <a:satMod val="175000"/>
                      <a:alpha val="40000"/>
                    </a:schemeClr>
                  </a:glow>
                </a:effectLst>
                <a:latin typeface="Montserrat" panose="02000505000000020004" pitchFamily="2" charset="0"/>
              </a:rPr>
              <a:t>CORAZON </a:t>
            </a:r>
            <a:r>
              <a:rPr lang="es-CO" sz="3600" b="1" noProof="0" dirty="0">
                <a:solidFill>
                  <a:srgbClr val="FF6600"/>
                </a:solidFill>
                <a:effectLst>
                  <a:glow rad="228600">
                    <a:schemeClr val="accent1">
                      <a:satMod val="175000"/>
                      <a:alpha val="40000"/>
                    </a:schemeClr>
                  </a:glow>
                </a:effectLst>
                <a:latin typeface="Montserrat" panose="02000505000000020004" pitchFamily="2" charset="0"/>
              </a:rPr>
              <a:t>DE MEXICO  </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5897" y="5236412"/>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286610"/>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91510" y="2121132"/>
            <a:ext cx="6802366" cy="2710999"/>
          </a:xfrm>
          <a:prstGeom prst="rect">
            <a:avLst/>
          </a:prstGeom>
          <a:noFill/>
        </p:spPr>
        <p:txBody>
          <a:bodyPr wrap="square" rtlCol="0">
            <a:spAutoFit/>
          </a:bodyPr>
          <a:lstStyle/>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aeropuerto-hotel-Cd de México.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5 noches de hospedaje en Cd de México con desayuno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Basílica de Guadalupe y Pirámides de Teotihuacán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City Coyoacán - Xochimilco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Querétaro - San Miguel de Allende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Cuernavaca - Taxco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PERSONASMAYORES DE 75 AÑOS TIENEN SUPLEMENTO.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9355" t="4579" r="17411" b="-4579"/>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565192" y="640278"/>
            <a:ext cx="7055002" cy="646331"/>
          </a:xfrm>
          <a:prstGeom prst="rect">
            <a:avLst/>
          </a:prstGeom>
          <a:noFill/>
        </p:spPr>
        <p:txBody>
          <a:bodyPr wrap="square" rtlCol="0">
            <a:spAutoFit/>
          </a:bodyPr>
          <a:lstStyle/>
          <a:p>
            <a:r>
              <a:rPr lang="es-CO" sz="3600" b="1" dirty="0">
                <a:latin typeface="Montserrat" panose="02000505000000020004" pitchFamily="2" charset="0"/>
              </a:rPr>
              <a:t>CORAZON </a:t>
            </a:r>
            <a:r>
              <a:rPr lang="es-CO" sz="3600" b="1" noProof="0" dirty="0">
                <a:solidFill>
                  <a:srgbClr val="FF6600"/>
                </a:solidFill>
                <a:latin typeface="Montserrat" panose="02000505000000020004" pitchFamily="2" charset="0"/>
              </a:rPr>
              <a:t>DE MEXICO </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0880" t="543" r="15886" b="-543"/>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602980"/>
            <a:ext cx="7055002" cy="646331"/>
          </a:xfrm>
          <a:prstGeom prst="rect">
            <a:avLst/>
          </a:prstGeom>
          <a:noFill/>
        </p:spPr>
        <p:txBody>
          <a:bodyPr wrap="square" rtlCol="0">
            <a:spAutoFit/>
          </a:bodyPr>
          <a:lstStyle/>
          <a:p>
            <a:r>
              <a:rPr lang="es-CO" sz="3600" b="1" dirty="0">
                <a:latin typeface="Montserrat" panose="02000505000000020004" pitchFamily="2" charset="0"/>
              </a:rPr>
              <a:t>CORAZON </a:t>
            </a:r>
            <a:r>
              <a:rPr lang="es-CO" sz="3600" b="1" noProof="0" dirty="0">
                <a:solidFill>
                  <a:srgbClr val="FF6600"/>
                </a:solidFill>
                <a:latin typeface="Montserrat" panose="02000505000000020004" pitchFamily="2" charset="0"/>
              </a:rPr>
              <a:t>DE MEXICO </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599220" y="964520"/>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80646" y="3666246"/>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2337204894"/>
              </p:ext>
            </p:extLst>
          </p:nvPr>
        </p:nvGraphicFramePr>
        <p:xfrm>
          <a:off x="599220" y="2152190"/>
          <a:ext cx="6377175" cy="3578883"/>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REGENTE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697</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502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454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283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560923691"/>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ESTORIL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729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502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464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303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269746080"/>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ROYAL REFORMA</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839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567</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528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316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81937093"/>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CASA BLANCA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826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593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556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316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695436308"/>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PLAZA FLORENCIA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943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651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567</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322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28686560"/>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GALERIA PLAZA (Hab Deluxe)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962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723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664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348</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303151341"/>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599220" y="1549295"/>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849735339"/>
              </p:ext>
            </p:extLst>
          </p:nvPr>
        </p:nvGraphicFramePr>
        <p:xfrm>
          <a:off x="7478559" y="793925"/>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graphicFrame>
        <p:nvGraphicFramePr>
          <p:cNvPr id="21" name="Table 10">
            <a:extLst>
              <a:ext uri="{FF2B5EF4-FFF2-40B4-BE49-F238E27FC236}">
                <a16:creationId xmlns:a16="http://schemas.microsoft.com/office/drawing/2014/main" id="{883F0577-DAEF-1179-D1CF-F3140A65E07B}"/>
              </a:ext>
            </a:extLst>
          </p:cNvPr>
          <p:cNvGraphicFramePr>
            <a:graphicFrameLocks noGrp="1"/>
          </p:cNvGraphicFramePr>
          <p:nvPr>
            <p:extLst>
              <p:ext uri="{D42A27DB-BD31-4B8C-83A1-F6EECF244321}">
                <p14:modId xmlns:p14="http://schemas.microsoft.com/office/powerpoint/2010/main" val="2317050085"/>
              </p:ext>
            </p:extLst>
          </p:nvPr>
        </p:nvGraphicFramePr>
        <p:xfrm>
          <a:off x="7478559" y="2152190"/>
          <a:ext cx="4328365" cy="1199185"/>
        </p:xfrm>
        <a:graphic>
          <a:graphicData uri="http://schemas.openxmlformats.org/drawingml/2006/table">
            <a:tbl>
              <a:tblPr firstRow="1" bandRow="1">
                <a:tableStyleId>{5C22544A-7EE6-4342-B048-85BDC9FD1C3A}</a:tableStyleId>
              </a:tblPr>
              <a:tblGrid>
                <a:gridCol w="4328365">
                  <a:extLst>
                    <a:ext uri="{9D8B030D-6E8A-4147-A177-3AD203B41FA5}">
                      <a16:colId xmlns:a16="http://schemas.microsoft.com/office/drawing/2014/main" val="1538205184"/>
                    </a:ext>
                  </a:extLst>
                </a:gridCol>
              </a:tblGrid>
              <a:tr h="626724">
                <a:tc>
                  <a:txBody>
                    <a:bodyPr/>
                    <a:lstStyle/>
                    <a:p>
                      <a:pPr marL="171450" marR="171450" algn="ctr" fontAlgn="base">
                        <a:lnSpc>
                          <a:spcPct val="120000"/>
                        </a:lnSpc>
                        <a:buNone/>
                      </a:pPr>
                      <a:r>
                        <a:rPr lang="es-MX" sz="12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SUPLEMENTO ALMUERZOS EN</a:t>
                      </a:r>
                    </a:p>
                    <a:p>
                      <a:pPr marL="171450" marR="171450" algn="ctr" fontAlgn="base">
                        <a:lnSpc>
                          <a:spcPct val="120000"/>
                        </a:lnSpc>
                        <a:buNone/>
                      </a:pPr>
                      <a:r>
                        <a:rPr lang="es-MX" sz="12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BASILICA , XOCHIMILCO, CUERNAVACA  Y SAN MIGUEL DE ALLENDE</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106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7801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356478"/>
            <a:ext cx="5403273" cy="338554"/>
          </a:xfrm>
          <a:prstGeom prst="rect">
            <a:avLst/>
          </a:prstGeom>
          <a:noFill/>
        </p:spPr>
        <p:txBody>
          <a:bodyPr wrap="square" rtlCol="0">
            <a:spAutoFit/>
          </a:bodyPr>
          <a:lstStyle/>
          <a:p>
            <a:r>
              <a:rPr lang="es-CO" sz="1600" b="1" noProof="0" dirty="0">
                <a:solidFill>
                  <a:srgbClr val="0070C0"/>
                </a:solidFill>
              </a:rPr>
              <a:t>CORAZON DE MEXICO </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289055"/>
            <a:ext cx="6179127"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MÉXICO</a:t>
            </a:r>
          </a:p>
          <a:p>
            <a:pPr algn="just">
              <a:lnSpc>
                <a:spcPct val="150000"/>
              </a:lnSpc>
            </a:pPr>
            <a:r>
              <a:rPr lang="es-MX" sz="1200" b="0" i="0" noProof="0" dirty="0">
                <a:solidFill>
                  <a:srgbClr val="000000"/>
                </a:solidFill>
                <a:effectLst/>
              </a:rPr>
              <a:t>Salida de Bogotá ay arriba a Ciudad de México. Recepción y bienvenida por el personal de la agencia. Durante el traslado al Hotel el guía dará indicaciones acerca de los recorridos. </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2.  BASÍLICA DE GUADALUPE - TEOTIHUACÁN </a:t>
            </a:r>
          </a:p>
          <a:p>
            <a:pPr algn="just">
              <a:lnSpc>
                <a:spcPct val="150000"/>
              </a:lnSpc>
            </a:pPr>
            <a:r>
              <a:rPr lang="es-MX" sz="1200" b="0" i="0" noProof="0" dirty="0">
                <a:solidFill>
                  <a:srgbClr val="000000"/>
                </a:solidFill>
                <a:effectLst/>
              </a:rPr>
              <a:t>Desayuno incluido, Comenzaremos en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Conoceremos la historia de 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endParaRPr lang="es-CO"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3" y="328967"/>
            <a:ext cx="5597237" cy="338554"/>
          </a:xfrm>
          <a:prstGeom prst="rect">
            <a:avLst/>
          </a:prstGeom>
          <a:noFill/>
        </p:spPr>
        <p:txBody>
          <a:bodyPr wrap="square" rtlCol="0">
            <a:spAutoFit/>
          </a:bodyPr>
          <a:lstStyle/>
          <a:p>
            <a:r>
              <a:rPr lang="es-CO" sz="1600" b="1" noProof="0" dirty="0">
                <a:solidFill>
                  <a:srgbClr val="0070C0"/>
                </a:solidFill>
              </a:rPr>
              <a:t>CORAZON DE MEXICO </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169175"/>
            <a:ext cx="6151418"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CITY- XOCHIMILCO – COYOACAN</a:t>
            </a:r>
          </a:p>
          <a:p>
            <a:pPr algn="just">
              <a:lnSpc>
                <a:spcPct val="150000"/>
              </a:lnSpc>
            </a:pPr>
            <a:r>
              <a:rPr lang="es-CO" sz="1200" b="1" i="0" noProof="0" dirty="0">
                <a:solidFill>
                  <a:srgbClr val="000000"/>
                </a:solidFill>
                <a:effectLst/>
              </a:rPr>
              <a:t> </a:t>
            </a:r>
            <a:r>
              <a:rPr lang="es-MX" sz="1200" b="0" i="0" noProof="0" dirty="0">
                <a:solidFill>
                  <a:srgbClr val="000000"/>
                </a:solidFill>
                <a:effectLst/>
              </a:rPr>
              <a:t>Desayuno incluido en el hotel. Iniciamos visitando la Columna de la Independencia monumento ícono de México donde descansan los restos de nuestros héroes que nos dieron patria y libertad. Posteriormente, nos dirigiremos al Centro Histórico (Zócalo) a través de la hermosa Av. Paseo de la Reforma. Al llegar al Zócalo, caminaremos hacia el Templo Mayor y, después a la Catedral Metropolitana de la Ciudad de México. En seguida, visitaremos el Palacio de Bellas Artes edificio de principios del siglo XX con su estilo art </a:t>
            </a:r>
            <a:r>
              <a:rPr lang="es-MX" sz="1200" b="0" i="0" noProof="0" dirty="0" err="1">
                <a:solidFill>
                  <a:srgbClr val="000000"/>
                </a:solidFill>
                <a:effectLst/>
              </a:rPr>
              <a:t>deco</a:t>
            </a:r>
            <a:r>
              <a:rPr lang="es-MX" sz="1200" b="0" i="0" noProof="0" dirty="0">
                <a:solidFill>
                  <a:srgbClr val="000000"/>
                </a:solidFill>
                <a:effectLst/>
              </a:rPr>
              <a:t>, sus esculturas y bellos jardines. Después, visitaremos la Alcaldía de Coyoacán, donde observaremos la famosa “Fuente de los Coyotes” y conoceremos el Templo de San Juan Bautista. Posteriormente, nos dirigiremos al sur de la ciudad donde observaremos la Universidad Nacional Autónoma de México (UNAM) nuestra máxima casa de estudios superiores y el Estadio Olímpico Universitario, así como el Estadio Azteca que albergó dos mundiales: México 1970 y 1986. Por último, nos embarcaremos en una trajinera (balsa) en Xochimilco donde navegaremos por sus canales. Finalmente, alojamiento.</a:t>
            </a:r>
          </a:p>
          <a:p>
            <a:pPr algn="just">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465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96760"/>
            <a:ext cx="5846619" cy="338554"/>
          </a:xfrm>
          <a:prstGeom prst="rect">
            <a:avLst/>
          </a:prstGeom>
          <a:noFill/>
        </p:spPr>
        <p:txBody>
          <a:bodyPr wrap="square" rtlCol="0">
            <a:spAutoFit/>
          </a:bodyPr>
          <a:lstStyle/>
          <a:p>
            <a:r>
              <a:rPr lang="es-CO" sz="1600" b="1" noProof="0" dirty="0">
                <a:solidFill>
                  <a:srgbClr val="0070C0"/>
                </a:solidFill>
              </a:rPr>
              <a:t>CORAZON DE MEXICO </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144531"/>
            <a:ext cx="6151418"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QUERETARO – SAN MIGUEL DE ALLENDE </a:t>
            </a:r>
          </a:p>
          <a:p>
            <a:pPr algn="just">
              <a:lnSpc>
                <a:spcPct val="150000"/>
              </a:lnSpc>
            </a:pPr>
            <a:r>
              <a:rPr lang="es-MX" sz="1200" b="0" i="0" noProof="0" dirty="0">
                <a:solidFill>
                  <a:srgbClr val="000000"/>
                </a:solidFill>
                <a:effectLst/>
              </a:rPr>
              <a:t>Desayuno incluido en el hotel. Al llegar al Estado de Querétaro (cuna de la guerra de independencia) observaremos su antiguo acueducto con sus 74 arcos, una altura media de 28.5 </a:t>
            </a:r>
            <a:r>
              <a:rPr lang="es-MX" sz="1200" b="0" i="0" noProof="0" dirty="0" err="1">
                <a:solidFill>
                  <a:srgbClr val="000000"/>
                </a:solidFill>
                <a:effectLst/>
              </a:rPr>
              <a:t>mts</a:t>
            </a:r>
            <a:r>
              <a:rPr lang="es-MX" sz="1200" b="0" i="0" noProof="0" dirty="0">
                <a:solidFill>
                  <a:srgbClr val="000000"/>
                </a:solidFill>
                <a:effectLst/>
              </a:rPr>
              <a:t> y sus 1298 </a:t>
            </a:r>
            <a:r>
              <a:rPr lang="es-MX" sz="1200" b="0" i="0" noProof="0" dirty="0" err="1">
                <a:solidFill>
                  <a:srgbClr val="000000"/>
                </a:solidFill>
                <a:effectLst/>
              </a:rPr>
              <a:t>mts</a:t>
            </a:r>
            <a:r>
              <a:rPr lang="es-MX" sz="1200" b="0" i="0" noProof="0" dirty="0">
                <a:solidFill>
                  <a:srgbClr val="000000"/>
                </a:solidFill>
                <a:effectLst/>
              </a:rPr>
              <a:t>. Conoceremos el “Panteón de los queretanos ilustres” donde se encuentra la tumba de Doña Josefa Ortiz de Domínguez la mujer que le dio libertad a México y la mente maestra del movimiento de independencia. Posteriormente, conoceremos el Templo de la Santa Cruz, lugar donde fue capturado el último emperador de México, su Maximiliano de Habsburgo (1867). En seguida, caminaremos hacia el Palacio Municipal de Querétaro (antigua casa de Doña Josefa Ortiz de Domínguez) y la “fuente de los perros”. Luego, visitaremos el “Ex Convento Franciscano” que fue el primer edificio religioso construido en Querétaro. Después del almuerzo, partiremos al municipio de San Miguel de Allende en el Estado de Guanajuato, donde veremos una panorámica del pueblo mágico y conoceremos su “Parroquia de San Miguel Arcángel” de arquitectura neogótica y cantera rosa; pasearemos por sus calles y conoceremos el “Ex Convento de San Francisco y Templo de San Antonio de Padua” que es donde “Cantinflas” grabó  parte de su película “El padrecito”. Al instante, conoceremos la primera bomba de gasolina de San Miguel de Allende,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310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740314" y="77129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740314" y="432737"/>
            <a:ext cx="5846619" cy="338554"/>
          </a:xfrm>
          <a:prstGeom prst="rect">
            <a:avLst/>
          </a:prstGeom>
          <a:noFill/>
        </p:spPr>
        <p:txBody>
          <a:bodyPr wrap="square" rtlCol="0">
            <a:spAutoFit/>
          </a:bodyPr>
          <a:lstStyle/>
          <a:p>
            <a:r>
              <a:rPr lang="es-CO" sz="1600" b="1" noProof="0" dirty="0">
                <a:solidFill>
                  <a:srgbClr val="0070C0"/>
                </a:solidFill>
              </a:rPr>
              <a:t>CORAZON DE MEXICO </a:t>
            </a:r>
          </a:p>
        </p:txBody>
      </p:sp>
      <p:sp>
        <p:nvSpPr>
          <p:cNvPr id="7" name="TextBox 6">
            <a:extLst>
              <a:ext uri="{FF2B5EF4-FFF2-40B4-BE49-F238E27FC236}">
                <a16:creationId xmlns:a16="http://schemas.microsoft.com/office/drawing/2014/main" id="{6362B6FA-2AB6-67D4-4FA8-7F0C6F9EDA5E}"/>
              </a:ext>
            </a:extLst>
          </p:cNvPr>
          <p:cNvSpPr txBox="1"/>
          <p:nvPr/>
        </p:nvSpPr>
        <p:spPr>
          <a:xfrm>
            <a:off x="5846458" y="1356066"/>
            <a:ext cx="6151418" cy="5048818"/>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la “Plaza de la Soledad” y el “Templo de la Virgen de la Salud” de portada de concha e iconografía católico-indígena. Posteriormente, conoceremos la casa “El arca de Noe” una casa hecha de cantera rosa propiedad de un judío donde que representó los animales del pasaje bíblico. Al terminar, regresaremos a la CDMX a nuestro hotel.</a:t>
            </a:r>
            <a:endParaRPr lang="es-CO" sz="1200" b="1" i="0" noProof="0" dirty="0">
              <a:solidFill>
                <a:srgbClr val="000000"/>
              </a:solidFill>
              <a:effectLst/>
            </a:endParaRPr>
          </a:p>
          <a:p>
            <a:pPr algn="just">
              <a:lnSpc>
                <a:spcPct val="150000"/>
              </a:lnSpc>
            </a:pPr>
            <a:endParaRPr lang="es-CO" sz="1200" b="1" dirty="0">
              <a:solidFill>
                <a:srgbClr val="000000"/>
              </a:solidFill>
            </a:endParaRPr>
          </a:p>
          <a:p>
            <a:pPr algn="just">
              <a:lnSpc>
                <a:spcPct val="150000"/>
              </a:lnSpc>
            </a:pPr>
            <a:r>
              <a:rPr lang="es-CO" sz="1200" b="1" i="0" noProof="0" dirty="0">
                <a:solidFill>
                  <a:srgbClr val="000000"/>
                </a:solidFill>
                <a:effectLst/>
              </a:rPr>
              <a:t>DIA 5. CUERNAVACA – TAXCO </a:t>
            </a:r>
          </a:p>
          <a:p>
            <a:pPr algn="just">
              <a:lnSpc>
                <a:spcPct val="150000"/>
              </a:lnSpc>
            </a:pPr>
            <a:r>
              <a:rPr lang="es-MX" sz="1200" b="0" i="0" noProof="0" dirty="0">
                <a:solidFill>
                  <a:srgbClr val="000000"/>
                </a:solidFill>
                <a:effectLst/>
              </a:rPr>
              <a:t>Partiremos hacia la ciudad de Cuernavaca considerada la “Ciudad de la eterna primavera”. En el trayecto, observaremos el gran Valle de Morelos, así como parte de la Sierra del </a:t>
            </a:r>
            <a:r>
              <a:rPr lang="es-MX" sz="1200" b="0" i="0" noProof="0" dirty="0" err="1">
                <a:solidFill>
                  <a:srgbClr val="000000"/>
                </a:solidFill>
                <a:effectLst/>
              </a:rPr>
              <a:t>Chichinautzin</a:t>
            </a:r>
            <a:r>
              <a:rPr lang="es-MX" sz="1200" b="0" i="0" noProof="0" dirty="0">
                <a:solidFill>
                  <a:srgbClr val="000000"/>
                </a:solidFill>
                <a:effectLst/>
              </a:rPr>
              <a:t>. Al llegar, veremos la Catedral </a:t>
            </a:r>
            <a:r>
              <a:rPr lang="es-MX" sz="1200" b="0" i="0" noProof="0" dirty="0" err="1">
                <a:solidFill>
                  <a:srgbClr val="000000"/>
                </a:solidFill>
                <a:effectLst/>
              </a:rPr>
              <a:t>deMorelos</a:t>
            </a:r>
            <a:r>
              <a:rPr lang="es-MX" sz="1200" b="0" i="0" noProof="0" dirty="0">
                <a:solidFill>
                  <a:srgbClr val="000000"/>
                </a:solidFill>
                <a:effectLst/>
              </a:rPr>
              <a:t>, dedicada a la Asunción de María en cuyos muros se encuentran las pinturas al temple del primer santo mexicano San Felipe de Jesús. Posteriormente, visitaremos la Capilla Abierta y el Templo de San Francisco de Asís de </a:t>
            </a:r>
            <a:r>
              <a:rPr lang="es-MX" sz="1200" b="0" i="0" noProof="0" dirty="0" err="1">
                <a:solidFill>
                  <a:srgbClr val="000000"/>
                </a:solidFill>
                <a:effectLst/>
              </a:rPr>
              <a:t>laTercer</a:t>
            </a:r>
            <a:r>
              <a:rPr lang="es-MX" sz="1200" b="0" i="0" noProof="0" dirty="0">
                <a:solidFill>
                  <a:srgbClr val="000000"/>
                </a:solidFill>
                <a:effectLst/>
              </a:rPr>
              <a:t> Orden con su arquitectura barroca y finalmente visitaremos el Templo de la Virgen del Carmen de estilo neogótico. Posteriormente, partiremos al pueblo mágico de Taxco, lugar enclavado en la Sierra Madre del Sur con sus casas blancas, techos de teja roja, calles empedradas da una panorámica sin igual. Caminaremos entre sus calles,</a:t>
            </a:r>
          </a:p>
          <a:p>
            <a:pPr algn="just">
              <a:lnSpc>
                <a:spcPct val="150000"/>
              </a:lnSpc>
            </a:pPr>
            <a:r>
              <a:rPr lang="es-MX" sz="1200" b="0" i="0" noProof="0" dirty="0">
                <a:solidFill>
                  <a:srgbClr val="000000"/>
                </a:solidFill>
                <a:effectLst/>
              </a:rPr>
              <a:t>conoceremos su historia y tradiciones,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2066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58439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3" y="328967"/>
            <a:ext cx="5846619" cy="338554"/>
          </a:xfrm>
          <a:prstGeom prst="rect">
            <a:avLst/>
          </a:prstGeom>
          <a:noFill/>
        </p:spPr>
        <p:txBody>
          <a:bodyPr wrap="square" rtlCol="0">
            <a:spAutoFit/>
          </a:bodyPr>
          <a:lstStyle/>
          <a:p>
            <a:r>
              <a:rPr lang="es-CO" sz="1600" b="1" noProof="0" dirty="0">
                <a:solidFill>
                  <a:srgbClr val="0070C0"/>
                </a:solidFill>
              </a:rPr>
              <a:t>CORAZON DE MEXICO </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3" y="1119714"/>
            <a:ext cx="6151418" cy="2679580"/>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Visitaremos su centro histórico y degustaremos el mezcal regional; así como, conoceremos el trabajo de la orfebrería en plata. Después del almuerzo, ingresaremos a la parroquia de Santa Prisca y San Sebastián de estilo barroco y cantera rosa. Al final, emprenderemos el retorno a nuestro hotel.</a:t>
            </a:r>
            <a:endParaRPr lang="es-MX" sz="1200" dirty="0">
              <a:solidFill>
                <a:srgbClr val="000000"/>
              </a:solidFill>
            </a:endParaRP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6. CD MÉXICO - BOGOTÁ</a:t>
            </a:r>
          </a:p>
          <a:p>
            <a:pPr algn="just">
              <a:lnSpc>
                <a:spcPct val="150000"/>
              </a:lnSpc>
            </a:pPr>
            <a:r>
              <a:rPr lang="es-CO" sz="1200" b="0" i="0" noProof="0" dirty="0">
                <a:solidFill>
                  <a:srgbClr val="000000"/>
                </a:solidFill>
                <a:effectLst/>
              </a:rPr>
              <a:t>Después del desayuno incluido traslado al aeropuerto con destino a casa.</a:t>
            </a:r>
          </a:p>
          <a:p>
            <a:pPr algn="just">
              <a:lnSpc>
                <a:spcPct val="150000"/>
              </a:lnSpc>
            </a:pPr>
            <a:endParaRPr lang="es-CO" sz="1200" b="0" i="0" noProof="0" dirty="0">
              <a:solidFill>
                <a:srgbClr val="000000"/>
              </a:solidFill>
              <a:effectLst/>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2399474"/>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3643</TotalTime>
  <Words>1337</Words>
  <Application>Microsoft Office PowerPoint</Application>
  <PresentationFormat>Panorámica</PresentationFormat>
  <Paragraphs>109</Paragraphs>
  <Slides>10</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18</cp:revision>
  <dcterms:created xsi:type="dcterms:W3CDTF">2024-08-19T01:20:52Z</dcterms:created>
  <dcterms:modified xsi:type="dcterms:W3CDTF">2025-03-28T21:18:14Z</dcterms:modified>
</cp:coreProperties>
</file>