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441" r:id="rId3"/>
    <p:sldId id="535" r:id="rId4"/>
    <p:sldId id="530" r:id="rId5"/>
    <p:sldId id="379" r:id="rId6"/>
    <p:sldId id="537" r:id="rId7"/>
    <p:sldId id="538" r:id="rId8"/>
    <p:sldId id="53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1370"/>
  </p:normalViewPr>
  <p:slideViewPr>
    <p:cSldViewPr snapToGrid="0" showGuides="1">
      <p:cViewPr varScale="1">
        <p:scale>
          <a:sx n="102" d="100"/>
          <a:sy n="102" d="100"/>
        </p:scale>
        <p:origin x="12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BA92-BD11-9545-9693-D7AB4815500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8E72-A792-A64A-B3AE-3E1E1E8133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52A340-CF95-307F-F925-C14357FD7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EFE088-0B78-7CDF-D099-3B1F5138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7312" y="808077"/>
            <a:ext cx="6408738" cy="2498649"/>
          </a:xfrm>
          <a:custGeom>
            <a:avLst/>
            <a:gdLst>
              <a:gd name="connsiteX0" fmla="*/ 0 w 6408738"/>
              <a:gd name="connsiteY0" fmla="*/ 0 h 2498649"/>
              <a:gd name="connsiteX1" fmla="*/ 6408738 w 6408738"/>
              <a:gd name="connsiteY1" fmla="*/ 0 h 2498649"/>
              <a:gd name="connsiteX2" fmla="*/ 6408738 w 6408738"/>
              <a:gd name="connsiteY2" fmla="*/ 2498649 h 2498649"/>
              <a:gd name="connsiteX3" fmla="*/ 0 w 6408738"/>
              <a:gd name="connsiteY3" fmla="*/ 2498649 h 24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8738" h="2498649">
                <a:moveTo>
                  <a:pt x="0" y="0"/>
                </a:moveTo>
                <a:lnTo>
                  <a:pt x="6408738" y="0"/>
                </a:lnTo>
                <a:lnTo>
                  <a:pt x="6408738" y="2498649"/>
                </a:lnTo>
                <a:lnTo>
                  <a:pt x="0" y="249864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5471A-E8F3-55FF-5725-BEC70F209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3710763"/>
            <a:ext cx="4573587" cy="2288789"/>
          </a:xfrm>
          <a:custGeom>
            <a:avLst/>
            <a:gdLst>
              <a:gd name="connsiteX0" fmla="*/ 0 w 4573587"/>
              <a:gd name="connsiteY0" fmla="*/ 0 h 2288789"/>
              <a:gd name="connsiteX1" fmla="*/ 4573587 w 4573587"/>
              <a:gd name="connsiteY1" fmla="*/ 0 h 2288789"/>
              <a:gd name="connsiteX2" fmla="*/ 4573587 w 4573587"/>
              <a:gd name="connsiteY2" fmla="*/ 2288789 h 2288789"/>
              <a:gd name="connsiteX3" fmla="*/ 0 w 4573587"/>
              <a:gd name="connsiteY3" fmla="*/ 2288789 h 22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7" h="2288789">
                <a:moveTo>
                  <a:pt x="0" y="0"/>
                </a:moveTo>
                <a:lnTo>
                  <a:pt x="4573587" y="0"/>
                </a:lnTo>
                <a:lnTo>
                  <a:pt x="4573587" y="2288789"/>
                </a:lnTo>
                <a:lnTo>
                  <a:pt x="0" y="228878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7662CA-8C8D-5F03-8ABB-BA90E946E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016499" cy="5092483"/>
          </a:xfrm>
          <a:custGeom>
            <a:avLst/>
            <a:gdLst>
              <a:gd name="connsiteX0" fmla="*/ 0 w 5016499"/>
              <a:gd name="connsiteY0" fmla="*/ 0 h 5092483"/>
              <a:gd name="connsiteX1" fmla="*/ 5016499 w 5016499"/>
              <a:gd name="connsiteY1" fmla="*/ 0 h 5092483"/>
              <a:gd name="connsiteX2" fmla="*/ 5016499 w 5016499"/>
              <a:gd name="connsiteY2" fmla="*/ 5092483 h 5092483"/>
              <a:gd name="connsiteX3" fmla="*/ 0 w 5016499"/>
              <a:gd name="connsiteY3" fmla="*/ 5092483 h 50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5092483">
                <a:moveTo>
                  <a:pt x="0" y="0"/>
                </a:moveTo>
                <a:lnTo>
                  <a:pt x="5016499" y="0"/>
                </a:lnTo>
                <a:lnTo>
                  <a:pt x="5016499" y="5092483"/>
                </a:lnTo>
                <a:lnTo>
                  <a:pt x="0" y="50924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D036B2-611A-7CBC-FB54-B55FCB3FA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3429000"/>
            <a:ext cx="6423178" cy="2952750"/>
          </a:xfrm>
          <a:custGeom>
            <a:avLst/>
            <a:gdLst>
              <a:gd name="connsiteX0" fmla="*/ 0 w 6423178"/>
              <a:gd name="connsiteY0" fmla="*/ 0 h 2952750"/>
              <a:gd name="connsiteX1" fmla="*/ 6423178 w 6423178"/>
              <a:gd name="connsiteY1" fmla="*/ 0 h 2952750"/>
              <a:gd name="connsiteX2" fmla="*/ 6423178 w 6423178"/>
              <a:gd name="connsiteY2" fmla="*/ 2952750 h 2952750"/>
              <a:gd name="connsiteX3" fmla="*/ 0 w 6423178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178" h="2952750">
                <a:moveTo>
                  <a:pt x="0" y="0"/>
                </a:moveTo>
                <a:lnTo>
                  <a:pt x="6423178" y="0"/>
                </a:lnTo>
                <a:lnTo>
                  <a:pt x="6423178" y="2952750"/>
                </a:lnTo>
                <a:lnTo>
                  <a:pt x="0" y="2952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524981-F97A-05AE-62EF-F861C0F104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5644"/>
          </a:xfrm>
          <a:custGeom>
            <a:avLst/>
            <a:gdLst>
              <a:gd name="connsiteX0" fmla="*/ 0 w 12192000"/>
              <a:gd name="connsiteY0" fmla="*/ 0 h 3815644"/>
              <a:gd name="connsiteX1" fmla="*/ 12192000 w 12192000"/>
              <a:gd name="connsiteY1" fmla="*/ 0 h 3815644"/>
              <a:gd name="connsiteX2" fmla="*/ 12192000 w 12192000"/>
              <a:gd name="connsiteY2" fmla="*/ 3815644 h 3815644"/>
              <a:gd name="connsiteX3" fmla="*/ 0 w 12192000"/>
              <a:gd name="connsiteY3" fmla="*/ 3815644 h 38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15644">
                <a:moveTo>
                  <a:pt x="0" y="0"/>
                </a:moveTo>
                <a:lnTo>
                  <a:pt x="12192000" y="0"/>
                </a:lnTo>
                <a:lnTo>
                  <a:pt x="12192000" y="3815644"/>
                </a:lnTo>
                <a:lnTo>
                  <a:pt x="0" y="38156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4C42E41-9C15-C10F-18FA-10525B39A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340350" cy="3429000"/>
          </a:xfrm>
          <a:custGeom>
            <a:avLst/>
            <a:gdLst>
              <a:gd name="connsiteX0" fmla="*/ 0 w 5340350"/>
              <a:gd name="connsiteY0" fmla="*/ 0 h 3429000"/>
              <a:gd name="connsiteX1" fmla="*/ 5340350 w 5340350"/>
              <a:gd name="connsiteY1" fmla="*/ 0 h 3429000"/>
              <a:gd name="connsiteX2" fmla="*/ 5340350 w 5340350"/>
              <a:gd name="connsiteY2" fmla="*/ 3429000 h 3429000"/>
              <a:gd name="connsiteX3" fmla="*/ 0 w 5340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3429000">
                <a:moveTo>
                  <a:pt x="0" y="0"/>
                </a:moveTo>
                <a:lnTo>
                  <a:pt x="5340350" y="0"/>
                </a:lnTo>
                <a:lnTo>
                  <a:pt x="53403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9CE210-C84D-7925-782F-D81C20E1A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9619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521219-839F-EA43-3CD6-F106991D7E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8428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B71C57-2192-6D9D-DA82-48536C5F2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7237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C31C26-3F72-FD01-A68B-322A569C7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40349" cy="6857999"/>
          </a:xfrm>
          <a:custGeom>
            <a:avLst/>
            <a:gdLst>
              <a:gd name="connsiteX0" fmla="*/ 0 w 5340349"/>
              <a:gd name="connsiteY0" fmla="*/ 0 h 6857999"/>
              <a:gd name="connsiteX1" fmla="*/ 5340349 w 5340349"/>
              <a:gd name="connsiteY1" fmla="*/ 0 h 6857999"/>
              <a:gd name="connsiteX2" fmla="*/ 5340349 w 5340349"/>
              <a:gd name="connsiteY2" fmla="*/ 6857999 h 6857999"/>
              <a:gd name="connsiteX3" fmla="*/ 0 w 534034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49" h="6857999">
                <a:moveTo>
                  <a:pt x="0" y="0"/>
                </a:moveTo>
                <a:lnTo>
                  <a:pt x="5340349" y="0"/>
                </a:lnTo>
                <a:lnTo>
                  <a:pt x="534034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A1D5-1EAD-526D-D712-456FE710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064D-4878-66CF-3A85-0A835E7B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E745-70FB-CA29-A5D0-7A696944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09/04/2025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7528-EADA-C39F-21F8-00C86066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4D12-D479-82E7-FF11-8F95F266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54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0B1-19B3-DE1F-3985-F9D09DB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22C9-BAF4-1262-3785-71AFA36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4180-58C3-484A-5B50-1F255FDE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09/04/2025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3A9F-56E1-7415-9EE3-965A4FBC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4BD-8281-D84F-5770-A77B280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35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0701-A177-3781-BE7B-BEFA9343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6C391-7490-2B5D-CF20-F4EE0BF5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09/04/2025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3291-5830-65B4-DD3C-2314B87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CC59-D5C1-9E66-1C57-6D70591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831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7DE4A-665E-8A92-70A6-D582909F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09/04/2025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0F473-3BE3-2F17-E498-7C8BDFD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DFEB-4870-FC88-E213-5FFA8300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5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BEF852-81CD-239F-9D5A-E013312A5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476250"/>
            <a:ext cx="4573588" cy="5905500"/>
          </a:xfrm>
          <a:custGeom>
            <a:avLst/>
            <a:gdLst>
              <a:gd name="connsiteX0" fmla="*/ 0 w 4573588"/>
              <a:gd name="connsiteY0" fmla="*/ 0 h 5905500"/>
              <a:gd name="connsiteX1" fmla="*/ 4573588 w 4573588"/>
              <a:gd name="connsiteY1" fmla="*/ 0 h 5905500"/>
              <a:gd name="connsiteX2" fmla="*/ 4573588 w 4573588"/>
              <a:gd name="connsiteY2" fmla="*/ 5905500 h 5905500"/>
              <a:gd name="connsiteX3" fmla="*/ 0 w 4573588"/>
              <a:gd name="connsiteY3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5905500">
                <a:moveTo>
                  <a:pt x="0" y="0"/>
                </a:moveTo>
                <a:lnTo>
                  <a:pt x="4573588" y="0"/>
                </a:lnTo>
                <a:lnTo>
                  <a:pt x="4573588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C13766-CC51-075D-615C-9EF59BC2C1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1378706"/>
            <a:ext cx="4573588" cy="3658945"/>
          </a:xfrm>
          <a:custGeom>
            <a:avLst/>
            <a:gdLst>
              <a:gd name="connsiteX0" fmla="*/ 0 w 4573588"/>
              <a:gd name="connsiteY0" fmla="*/ 0 h 3658945"/>
              <a:gd name="connsiteX1" fmla="*/ 4573588 w 4573588"/>
              <a:gd name="connsiteY1" fmla="*/ 0 h 3658945"/>
              <a:gd name="connsiteX2" fmla="*/ 4573588 w 4573588"/>
              <a:gd name="connsiteY2" fmla="*/ 3658945 h 3658945"/>
              <a:gd name="connsiteX3" fmla="*/ 0 w 4573588"/>
              <a:gd name="connsiteY3" fmla="*/ 3658945 h 36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3658945">
                <a:moveTo>
                  <a:pt x="0" y="0"/>
                </a:moveTo>
                <a:lnTo>
                  <a:pt x="4573588" y="0"/>
                </a:lnTo>
                <a:lnTo>
                  <a:pt x="4573588" y="3658945"/>
                </a:lnTo>
                <a:lnTo>
                  <a:pt x="0" y="36589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258C81-F93B-E540-F41E-446CB12686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3613" cy="6858002"/>
          </a:xfrm>
          <a:custGeom>
            <a:avLst/>
            <a:gdLst>
              <a:gd name="connsiteX0" fmla="*/ 0 w 3503613"/>
              <a:gd name="connsiteY0" fmla="*/ 0 h 6858002"/>
              <a:gd name="connsiteX1" fmla="*/ 3503613 w 3503613"/>
              <a:gd name="connsiteY1" fmla="*/ 0 h 6858002"/>
              <a:gd name="connsiteX2" fmla="*/ 3503613 w 3503613"/>
              <a:gd name="connsiteY2" fmla="*/ 6858002 h 6858002"/>
              <a:gd name="connsiteX3" fmla="*/ 0 w 3503613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613" h="6858002">
                <a:moveTo>
                  <a:pt x="0" y="0"/>
                </a:moveTo>
                <a:lnTo>
                  <a:pt x="3503613" y="0"/>
                </a:lnTo>
                <a:lnTo>
                  <a:pt x="3503613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A63A0F-9948-B4D7-8CCF-5376235D1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9" y="0"/>
            <a:ext cx="3635374" cy="6858000"/>
          </a:xfrm>
          <a:custGeom>
            <a:avLst/>
            <a:gdLst>
              <a:gd name="connsiteX0" fmla="*/ 0 w 3635374"/>
              <a:gd name="connsiteY0" fmla="*/ 0 h 6858000"/>
              <a:gd name="connsiteX1" fmla="*/ 3635374 w 3635374"/>
              <a:gd name="connsiteY1" fmla="*/ 0 h 6858000"/>
              <a:gd name="connsiteX2" fmla="*/ 3635374 w 3635374"/>
              <a:gd name="connsiteY2" fmla="*/ 6858000 h 6858000"/>
              <a:gd name="connsiteX3" fmla="*/ 0 w 3635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4" h="6858000">
                <a:moveTo>
                  <a:pt x="0" y="0"/>
                </a:moveTo>
                <a:lnTo>
                  <a:pt x="3635374" y="0"/>
                </a:lnTo>
                <a:lnTo>
                  <a:pt x="3635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36541D-C672-7F66-BE89-1CFD3B7F5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8" y="0"/>
            <a:ext cx="4343401" cy="6858000"/>
          </a:xfrm>
          <a:custGeom>
            <a:avLst/>
            <a:gdLst>
              <a:gd name="connsiteX0" fmla="*/ 0 w 4343401"/>
              <a:gd name="connsiteY0" fmla="*/ 0 h 6858000"/>
              <a:gd name="connsiteX1" fmla="*/ 4343401 w 4343401"/>
              <a:gd name="connsiteY1" fmla="*/ 0 h 6858000"/>
              <a:gd name="connsiteX2" fmla="*/ 4343401 w 4343401"/>
              <a:gd name="connsiteY2" fmla="*/ 6858000 h 6858000"/>
              <a:gd name="connsiteX3" fmla="*/ 0 w 43434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1" h="6858000">
                <a:moveTo>
                  <a:pt x="0" y="0"/>
                </a:moveTo>
                <a:lnTo>
                  <a:pt x="4343401" y="0"/>
                </a:lnTo>
                <a:lnTo>
                  <a:pt x="43434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44F0C3-181E-5621-D7A9-9EA60C214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6385" y="500207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01F8A0-50DF-37DA-853F-EE8E83362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6385" y="2501670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F9F8F80-99E5-1D2A-2459-BE8A9D56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6385" y="4503133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14AE69-AC7E-47FA-3C5B-A3E92C92C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3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D39418-74EC-F179-EF14-AA05CC94E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6161" y="3470983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8CFE84-1047-14AC-714F-D20B901B10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5559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AD2FD2-D960-3E00-2BBD-C6757BDD4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9991" y="476249"/>
            <a:ext cx="2192009" cy="5905501"/>
          </a:xfrm>
          <a:custGeom>
            <a:avLst/>
            <a:gdLst>
              <a:gd name="connsiteX0" fmla="*/ 0 w 2192009"/>
              <a:gd name="connsiteY0" fmla="*/ 0 h 5905501"/>
              <a:gd name="connsiteX1" fmla="*/ 2192009 w 2192009"/>
              <a:gd name="connsiteY1" fmla="*/ 0 h 5905501"/>
              <a:gd name="connsiteX2" fmla="*/ 2192009 w 2192009"/>
              <a:gd name="connsiteY2" fmla="*/ 5905501 h 5905501"/>
              <a:gd name="connsiteX3" fmla="*/ 0 w 2192009"/>
              <a:gd name="connsiteY3" fmla="*/ 5905501 h 59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09" h="5905501">
                <a:moveTo>
                  <a:pt x="0" y="0"/>
                </a:moveTo>
                <a:lnTo>
                  <a:pt x="2192009" y="0"/>
                </a:lnTo>
                <a:lnTo>
                  <a:pt x="2192009" y="5905501"/>
                </a:lnTo>
                <a:lnTo>
                  <a:pt x="0" y="5905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F1A453-F6DC-A9A1-0257-C4AE6B00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1763" y="0"/>
            <a:ext cx="4440238" cy="6858000"/>
          </a:xfrm>
          <a:custGeom>
            <a:avLst/>
            <a:gdLst>
              <a:gd name="connsiteX0" fmla="*/ 0 w 4440238"/>
              <a:gd name="connsiteY0" fmla="*/ 0 h 6858000"/>
              <a:gd name="connsiteX1" fmla="*/ 4440238 w 4440238"/>
              <a:gd name="connsiteY1" fmla="*/ 0 h 6858000"/>
              <a:gd name="connsiteX2" fmla="*/ 4440238 w 4440238"/>
              <a:gd name="connsiteY2" fmla="*/ 6858000 h 6858000"/>
              <a:gd name="connsiteX3" fmla="*/ 0 w 44402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238" h="6858000">
                <a:moveTo>
                  <a:pt x="0" y="0"/>
                </a:moveTo>
                <a:lnTo>
                  <a:pt x="4440238" y="0"/>
                </a:lnTo>
                <a:lnTo>
                  <a:pt x="44402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1373A8-9EAF-2A62-D37F-0EE1AAD9F1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16499" cy="3904113"/>
          </a:xfrm>
          <a:custGeom>
            <a:avLst/>
            <a:gdLst>
              <a:gd name="connsiteX0" fmla="*/ 0 w 5016499"/>
              <a:gd name="connsiteY0" fmla="*/ 0 h 3904113"/>
              <a:gd name="connsiteX1" fmla="*/ 5016499 w 5016499"/>
              <a:gd name="connsiteY1" fmla="*/ 0 h 3904113"/>
              <a:gd name="connsiteX2" fmla="*/ 5016499 w 5016499"/>
              <a:gd name="connsiteY2" fmla="*/ 3904113 h 3904113"/>
              <a:gd name="connsiteX3" fmla="*/ 0 w 5016499"/>
              <a:gd name="connsiteY3" fmla="*/ 3904113 h 39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3904113">
                <a:moveTo>
                  <a:pt x="0" y="0"/>
                </a:moveTo>
                <a:lnTo>
                  <a:pt x="5016499" y="0"/>
                </a:lnTo>
                <a:lnTo>
                  <a:pt x="5016499" y="3904113"/>
                </a:lnTo>
                <a:lnTo>
                  <a:pt x="0" y="390411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BD262-A755-474C-87D0-38836C6C4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0" y="476250"/>
            <a:ext cx="9214367" cy="4116770"/>
          </a:xfrm>
          <a:custGeom>
            <a:avLst/>
            <a:gdLst>
              <a:gd name="connsiteX0" fmla="*/ 0 w 9214367"/>
              <a:gd name="connsiteY0" fmla="*/ 0 h 4116770"/>
              <a:gd name="connsiteX1" fmla="*/ 9214367 w 9214367"/>
              <a:gd name="connsiteY1" fmla="*/ 0 h 4116770"/>
              <a:gd name="connsiteX2" fmla="*/ 9214367 w 9214367"/>
              <a:gd name="connsiteY2" fmla="*/ 4116770 h 4116770"/>
              <a:gd name="connsiteX3" fmla="*/ 0 w 9214367"/>
              <a:gd name="connsiteY3" fmla="*/ 4116770 h 41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67" h="4116770">
                <a:moveTo>
                  <a:pt x="0" y="0"/>
                </a:moveTo>
                <a:lnTo>
                  <a:pt x="9214367" y="0"/>
                </a:lnTo>
                <a:lnTo>
                  <a:pt x="9214367" y="4116770"/>
                </a:lnTo>
                <a:lnTo>
                  <a:pt x="0" y="41167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EA71F-8D7A-B182-1F2E-AF1C179A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C379-E389-612B-3E63-4BFF1821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6FF4-5B0A-49F2-AD92-483112C2B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6419E-E1DD-4A86-9AE7-F7D90D3360C4}" type="datetimeFigureOut">
              <a:rPr lang="en-ID" smtClean="0"/>
              <a:t>09/04/2025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95A0-E860-E6CC-C804-64F37D05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BE6B-D681-621F-648C-27491EBB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6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51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869" userDrawn="1">
          <p15:clr>
            <a:srgbClr val="F26B43"/>
          </p15:clr>
        </p15:guide>
        <p15:guide id="5" pos="1050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640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2593" userDrawn="1">
          <p15:clr>
            <a:srgbClr val="F26B43"/>
          </p15:clr>
        </p15:guide>
        <p15:guide id="11" pos="2797" userDrawn="1">
          <p15:clr>
            <a:srgbClr val="F26B43"/>
          </p15:clr>
        </p15:guide>
        <p15:guide id="12" pos="3160" userDrawn="1">
          <p15:clr>
            <a:srgbClr val="F26B43"/>
          </p15:clr>
        </p15:guide>
        <p15:guide id="13" pos="3364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  <p15:guide id="16" pos="4316" userDrawn="1">
          <p15:clr>
            <a:srgbClr val="F26B43"/>
          </p15:clr>
        </p15:guide>
        <p15:guide id="17" pos="4520" userDrawn="1">
          <p15:clr>
            <a:srgbClr val="F26B43"/>
          </p15:clr>
        </p15:guide>
        <p15:guide id="18" pos="4883" userDrawn="1">
          <p15:clr>
            <a:srgbClr val="F26B43"/>
          </p15:clr>
        </p15:guide>
        <p15:guide id="19" pos="5087" userDrawn="1">
          <p15:clr>
            <a:srgbClr val="F26B43"/>
          </p15:clr>
        </p15:guide>
        <p15:guide id="20" pos="5473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040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630" userDrawn="1">
          <p15:clr>
            <a:srgbClr val="F26B43"/>
          </p15:clr>
        </p15:guide>
        <p15:guide id="25" pos="6811" userDrawn="1">
          <p15:clr>
            <a:srgbClr val="F26B43"/>
          </p15:clr>
        </p15:guide>
        <p15:guide id="26" pos="7197" userDrawn="1">
          <p15:clr>
            <a:srgbClr val="F26B43"/>
          </p15:clr>
        </p15:guide>
        <p15:guide id="27" orient="horz" pos="300" userDrawn="1">
          <p15:clr>
            <a:srgbClr val="F26B43"/>
          </p15:clr>
        </p15:guide>
        <p15:guide id="28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4DFB81-92C0-F038-3AAB-E838151190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21F5B-85BE-9BDD-3116-B98BD49C92F7}"/>
              </a:ext>
            </a:extLst>
          </p:cNvPr>
          <p:cNvSpPr/>
          <p:nvPr/>
        </p:nvSpPr>
        <p:spPr>
          <a:xfrm>
            <a:off x="1985818" y="4676673"/>
            <a:ext cx="8626764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E2D9-D0B7-EB11-E56D-B23979EE4B64}"/>
              </a:ext>
            </a:extLst>
          </p:cNvPr>
          <p:cNvSpPr txBox="1"/>
          <p:nvPr/>
        </p:nvSpPr>
        <p:spPr>
          <a:xfrm>
            <a:off x="2832089" y="4880889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FF93E-E698-6B63-448F-72103E95E9F7}"/>
              </a:ext>
            </a:extLst>
          </p:cNvPr>
          <p:cNvSpPr txBox="1"/>
          <p:nvPr/>
        </p:nvSpPr>
        <p:spPr>
          <a:xfrm>
            <a:off x="2442886" y="5111824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b="0" i="1" noProof="0" dirty="0">
                <a:solidFill>
                  <a:schemeClr val="bg1"/>
                </a:solidFill>
                <a:effectLst/>
              </a:rPr>
              <a:t>4 Días / </a:t>
            </a:r>
            <a:r>
              <a:rPr lang="es-CO" sz="1600" i="1" dirty="0">
                <a:solidFill>
                  <a:schemeClr val="bg1"/>
                </a:solidFill>
              </a:rPr>
              <a:t>3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 Noches.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C85105-3ADB-8627-4E73-59CFB8DCED45}"/>
              </a:ext>
            </a:extLst>
          </p:cNvPr>
          <p:cNvSpPr/>
          <p:nvPr/>
        </p:nvSpPr>
        <p:spPr>
          <a:xfrm>
            <a:off x="9381248" y="4875384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32A05-C689-3937-D6E6-2185BE83382B}"/>
              </a:ext>
            </a:extLst>
          </p:cNvPr>
          <p:cNvSpPr txBox="1"/>
          <p:nvPr/>
        </p:nvSpPr>
        <p:spPr>
          <a:xfrm>
            <a:off x="1893455" y="4080485"/>
            <a:ext cx="915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CUSCO CON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MONTAÑA 7 COLORES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80A6A59B-0059-F0BB-230B-C5FD41A7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2768" y="5030946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0E7D1-6903-AE92-2FD5-E26D16A8A414}"/>
              </a:ext>
            </a:extLst>
          </p:cNvPr>
          <p:cNvSpPr txBox="1"/>
          <p:nvPr/>
        </p:nvSpPr>
        <p:spPr>
          <a:xfrm>
            <a:off x="204821" y="1178240"/>
            <a:ext cx="378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86F0C-E634-D931-460B-B8F94FCEDE92}"/>
              </a:ext>
            </a:extLst>
          </p:cNvPr>
          <p:cNvSpPr/>
          <p:nvPr/>
        </p:nvSpPr>
        <p:spPr>
          <a:xfrm>
            <a:off x="-1" y="6031346"/>
            <a:ext cx="8057938" cy="8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B1B11-4BDA-BF93-B87C-1708C39BFB0A}"/>
              </a:ext>
            </a:extLst>
          </p:cNvPr>
          <p:cNvCxnSpPr>
            <a:cxnSpLocks/>
          </p:cNvCxnSpPr>
          <p:nvPr/>
        </p:nvCxnSpPr>
        <p:spPr>
          <a:xfrm>
            <a:off x="251155" y="1890976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BC2B72-431B-3DA3-6AF7-F63AE49F955B}"/>
              </a:ext>
            </a:extLst>
          </p:cNvPr>
          <p:cNvSpPr txBox="1"/>
          <p:nvPr/>
        </p:nvSpPr>
        <p:spPr>
          <a:xfrm>
            <a:off x="204821" y="1815890"/>
            <a:ext cx="7648292" cy="391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r>
              <a:rPr lang="es-MX" sz="1300" b="1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CUSCO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aeropuerto - hotel – </a:t>
            </a:r>
            <a:r>
              <a:rPr lang="es-MX" sz="1300" noProof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aeropuerto 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 </a:t>
            </a: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noches de alojamiento con desayuno en el hotel elegido en Cusco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a la ciudad de Cusco en servicio compartido en idioma español con entradas incluidas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a Montaña de 7 Colores en servicio compartido en idioma español con desayuno y almuerzo.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a Machu Picchu en servicio compartido en idioma español 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 hotel/estación de tren/hotel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Ticket de tren ida/retorno en tren </a:t>
            </a:r>
            <a:r>
              <a:rPr lang="es-MX" sz="1300" noProof="0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Expedition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01 bus ida/retorno de Machu Picchu 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01 entrada a Machu Picchu con visita guiada.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01 almuerzo en restaurante local en Aguas Calientes (no incluye bebidas) 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TARJETA DE ASISTENCIA PARA PERSONAS HASTA 75 AÑOS CON COBERTURA USD 20.000 Y COVID – 19, PERSONAS MAYORES DE 75 AÑOS TIENEN SUPLEMENTO. 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CO" sz="1300" noProof="0" dirty="0">
              <a:solidFill>
                <a:srgbClr val="464646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9C33E-AC03-CBDB-C89C-020E41C3D54B}"/>
              </a:ext>
            </a:extLst>
          </p:cNvPr>
          <p:cNvSpPr txBox="1"/>
          <p:nvPr/>
        </p:nvSpPr>
        <p:spPr>
          <a:xfrm>
            <a:off x="853757" y="6164156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EFDD7C23-295F-1DEF-734F-5865C3F49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r="27037"/>
          <a:stretch/>
        </p:blipFill>
        <p:spPr>
          <a:xfrm>
            <a:off x="8057937" y="0"/>
            <a:ext cx="4134064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664A6AF5-E6D2-5F9C-8A02-269C48B36363}"/>
              </a:ext>
            </a:extLst>
          </p:cNvPr>
          <p:cNvSpPr txBox="1"/>
          <p:nvPr/>
        </p:nvSpPr>
        <p:spPr>
          <a:xfrm>
            <a:off x="149176" y="52940"/>
            <a:ext cx="705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CUSCO CON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MONTAÑA 7 COLORES</a:t>
            </a:r>
          </a:p>
        </p:txBody>
      </p:sp>
    </p:spTree>
    <p:extLst>
      <p:ext uri="{BB962C8B-B14F-4D97-AF65-F5344CB8AC3E}">
        <p14:creationId xmlns:p14="http://schemas.microsoft.com/office/powerpoint/2010/main" val="4109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CBFE-16CF-6DD6-1F61-4721FAFC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613AE-B563-AD18-C05A-34C664650242}"/>
              </a:ext>
            </a:extLst>
          </p:cNvPr>
          <p:cNvSpPr txBox="1"/>
          <p:nvPr/>
        </p:nvSpPr>
        <p:spPr>
          <a:xfrm>
            <a:off x="552967" y="1288899"/>
            <a:ext cx="489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No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C5D3F-0AC3-3BA4-F138-959EE0F2B933}"/>
              </a:ext>
            </a:extLst>
          </p:cNvPr>
          <p:cNvSpPr/>
          <p:nvPr/>
        </p:nvSpPr>
        <p:spPr>
          <a:xfrm>
            <a:off x="-1" y="5602514"/>
            <a:ext cx="7751763" cy="125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FCF40-47DE-A3BF-6C3A-A7F52D0240EC}"/>
              </a:ext>
            </a:extLst>
          </p:cNvPr>
          <p:cNvCxnSpPr>
            <a:cxnSpLocks/>
          </p:cNvCxnSpPr>
          <p:nvPr/>
        </p:nvCxnSpPr>
        <p:spPr>
          <a:xfrm>
            <a:off x="766763" y="1970240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1B022-1D56-7A96-1756-E0B7E8A78C91}"/>
              </a:ext>
            </a:extLst>
          </p:cNvPr>
          <p:cNvSpPr txBox="1"/>
          <p:nvPr/>
        </p:nvSpPr>
        <p:spPr>
          <a:xfrm>
            <a:off x="691510" y="2121132"/>
            <a:ext cx="6802366" cy="127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Desayuno primer día, Almuerzos y cenas no mencionados.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Bebidas en las comidas mencionadas en el programa.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Tiquetes Aéreos BOG /  CUS / BOG.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Impuestos sobre tiquetes aéreos “Q” + IVA + FEE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Gastos no especificados como servicio de lavandería, llamadas, </a:t>
            </a:r>
            <a:r>
              <a:rPr lang="es-MX" sz="1300" noProof="0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etc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53C8E00-878E-A1DE-6CF2-664BC2BEEB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r="25352"/>
          <a:stretch/>
        </p:blipFill>
        <p:spPr>
          <a:xfrm>
            <a:off x="7751763" y="0"/>
            <a:ext cx="4440238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0D979D09-D2DD-27D5-CEFD-8400A50D192E}"/>
              </a:ext>
            </a:extLst>
          </p:cNvPr>
          <p:cNvSpPr txBox="1"/>
          <p:nvPr/>
        </p:nvSpPr>
        <p:spPr>
          <a:xfrm>
            <a:off x="438874" y="207893"/>
            <a:ext cx="705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CUSCO CON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MONTAÑA 7 COLORES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C9FB459-AF01-EF55-B45F-AA0C331B118E}"/>
              </a:ext>
            </a:extLst>
          </p:cNvPr>
          <p:cNvSpPr txBox="1"/>
          <p:nvPr/>
        </p:nvSpPr>
        <p:spPr>
          <a:xfrm>
            <a:off x="691509" y="5974317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</p:spTree>
    <p:extLst>
      <p:ext uri="{BB962C8B-B14F-4D97-AF65-F5344CB8AC3E}">
        <p14:creationId xmlns:p14="http://schemas.microsoft.com/office/powerpoint/2010/main" val="39725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44E-BE9A-349B-6E5B-B442DDBC07A4}"/>
              </a:ext>
            </a:extLst>
          </p:cNvPr>
          <p:cNvSpPr/>
          <p:nvPr/>
        </p:nvSpPr>
        <p:spPr>
          <a:xfrm>
            <a:off x="-5032" y="3063316"/>
            <a:ext cx="12197032" cy="380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D566E-103D-F0F7-58E5-5CA63A7F941A}"/>
              </a:ext>
            </a:extLst>
          </p:cNvPr>
          <p:cNvSpPr txBox="1"/>
          <p:nvPr/>
        </p:nvSpPr>
        <p:spPr>
          <a:xfrm>
            <a:off x="429568" y="120217"/>
            <a:ext cx="6408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TARIFAS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B77F5-CFC0-F38D-420C-CBBB89E607B1}"/>
              </a:ext>
            </a:extLst>
          </p:cNvPr>
          <p:cNvSpPr txBox="1"/>
          <p:nvPr/>
        </p:nvSpPr>
        <p:spPr>
          <a:xfrm>
            <a:off x="429568" y="4899955"/>
            <a:ext cx="622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*Tarifas sujetas a Cambio sin previo aviso hasta el momento de reserva*</a:t>
            </a:r>
          </a:p>
          <a:p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         *Tarifas NO aplican para festividades y eventos en </a:t>
            </a:r>
            <a:r>
              <a:rPr lang="es-CO" sz="1600" i="1" dirty="0">
                <a:solidFill>
                  <a:schemeClr val="bg1"/>
                </a:solidFill>
                <a:latin typeface="+mj-lt"/>
              </a:rPr>
              <a:t>P</a:t>
            </a:r>
            <a:r>
              <a:rPr lang="es-CO" sz="1600" i="1" noProof="0" dirty="0" err="1">
                <a:solidFill>
                  <a:schemeClr val="bg1"/>
                </a:solidFill>
                <a:latin typeface="+mj-lt"/>
              </a:rPr>
              <a:t>eru</a:t>
            </a:r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D7D5EA9-5F62-9919-D721-E1AB9F4902FC}"/>
              </a:ext>
            </a:extLst>
          </p:cNvPr>
          <p:cNvSpPr txBox="1"/>
          <p:nvPr/>
        </p:nvSpPr>
        <p:spPr>
          <a:xfrm>
            <a:off x="429568" y="704992"/>
            <a:ext cx="640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noProof="0" dirty="0">
                <a:latin typeface="+mj-lt"/>
              </a:rPr>
              <a:t>PRECIOS POR PERSONA EN DOLARES</a:t>
            </a:r>
            <a:endParaRPr lang="es-CO" sz="2400" b="1" noProof="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8A7EFD-8C7F-3C9D-DAA7-29F76B9B4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53293"/>
              </p:ext>
            </p:extLst>
          </p:nvPr>
        </p:nvGraphicFramePr>
        <p:xfrm>
          <a:off x="429567" y="1373270"/>
          <a:ext cx="6222353" cy="3250785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974492">
                  <a:extLst>
                    <a:ext uri="{9D8B030D-6E8A-4147-A177-3AD203B41FA5}">
                      <a16:colId xmlns:a16="http://schemas.microsoft.com/office/drawing/2014/main" val="2099016920"/>
                    </a:ext>
                  </a:extLst>
                </a:gridCol>
                <a:gridCol w="761700">
                  <a:extLst>
                    <a:ext uri="{9D8B030D-6E8A-4147-A177-3AD203B41FA5}">
                      <a16:colId xmlns:a16="http://schemas.microsoft.com/office/drawing/2014/main" val="1536149785"/>
                    </a:ext>
                  </a:extLst>
                </a:gridCol>
                <a:gridCol w="1630385">
                  <a:extLst>
                    <a:ext uri="{9D8B030D-6E8A-4147-A177-3AD203B41FA5}">
                      <a16:colId xmlns:a16="http://schemas.microsoft.com/office/drawing/2014/main" val="3394940879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143310801"/>
                    </a:ext>
                  </a:extLst>
                </a:gridCol>
                <a:gridCol w="526472">
                  <a:extLst>
                    <a:ext uri="{9D8B030D-6E8A-4147-A177-3AD203B41FA5}">
                      <a16:colId xmlns:a16="http://schemas.microsoft.com/office/drawing/2014/main" val="3142961787"/>
                    </a:ext>
                  </a:extLst>
                </a:gridCol>
                <a:gridCol w="517237">
                  <a:extLst>
                    <a:ext uri="{9D8B030D-6E8A-4147-A177-3AD203B41FA5}">
                      <a16:colId xmlns:a16="http://schemas.microsoft.com/office/drawing/2014/main" val="3286471328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74185944"/>
                    </a:ext>
                  </a:extLst>
                </a:gridCol>
                <a:gridCol w="740648">
                  <a:extLst>
                    <a:ext uri="{9D8B030D-6E8A-4147-A177-3AD203B41FA5}">
                      <a16:colId xmlns:a16="http://schemas.microsoft.com/office/drawing/2014/main" val="189194209"/>
                    </a:ext>
                  </a:extLst>
                </a:gridCol>
              </a:tblGrid>
              <a:tr h="551665"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Categoría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Ciudad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Hotel o Similar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SGL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DBL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TPL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Niño c/cama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  <a:latin typeface="+mn-lt"/>
                        </a:rPr>
                        <a:t>Niño s/cama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15496" marB="15496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106341"/>
                  </a:ext>
                </a:extLst>
              </a:tr>
              <a:tr h="39277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CONFORT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 kern="1800" dirty="0"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San Francisco Plaza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  <a:latin typeface="+mn-lt"/>
                        </a:rPr>
                        <a:t>347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742589"/>
                  </a:ext>
                </a:extLst>
              </a:tr>
              <a:tr h="350155"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TURISTA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kern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Anden</a:t>
                      </a:r>
                      <a:r>
                        <a:rPr lang="pt-BR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Inca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  <a:latin typeface="+mn-lt"/>
                        </a:rPr>
                        <a:t>358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039676"/>
                  </a:ext>
                </a:extLst>
              </a:tr>
              <a:tr h="535964">
                <a:tc>
                  <a:txBody>
                    <a:bodyPr/>
                    <a:lstStyle/>
                    <a:p>
                      <a:pPr algn="ctr"/>
                      <a:r>
                        <a:rPr lang="es-US" sz="1200">
                          <a:effectLst/>
                          <a:latin typeface="+mn-lt"/>
                        </a:rPr>
                        <a:t>TURISTA SUPERIOR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Terra Andina </a:t>
                      </a:r>
                      <a:r>
                        <a:rPr lang="en-US" sz="1200" kern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Mansión</a:t>
                      </a:r>
                      <a:r>
                        <a:rPr lang="en-US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Colonial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33169"/>
                  </a:ext>
                </a:extLst>
              </a:tr>
              <a:tr h="449581">
                <a:tc>
                  <a:txBody>
                    <a:bodyPr/>
                    <a:lstStyle/>
                    <a:p>
                      <a:pPr algn="ctr"/>
                      <a:r>
                        <a:rPr lang="es-US" sz="1200">
                          <a:effectLst/>
                          <a:latin typeface="+mn-lt"/>
                        </a:rPr>
                        <a:t>PRIMERA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PE" sz="1200" kern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Xima</a:t>
                      </a:r>
                      <a:r>
                        <a:rPr lang="es-PE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Hotel Cusco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806391"/>
                  </a:ext>
                </a:extLst>
              </a:tr>
              <a:tr h="522022">
                <a:tc>
                  <a:txBody>
                    <a:bodyPr/>
                    <a:lstStyle/>
                    <a:p>
                      <a:pPr algn="ctr"/>
                      <a:r>
                        <a:rPr lang="es-US" sz="1200">
                          <a:effectLst/>
                          <a:latin typeface="+mn-lt"/>
                        </a:rPr>
                        <a:t>PRIMERA SUPERIOR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Hilton Garden Inn Cusco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76117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/>
                      <a:r>
                        <a:rPr lang="es-US" sz="1200">
                          <a:effectLst/>
                          <a:latin typeface="+mn-lt"/>
                        </a:rPr>
                        <a:t>LUJO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kern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Aranwa</a:t>
                      </a:r>
                      <a:r>
                        <a:rPr lang="en-US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Cusco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85719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98BEE8F8-C3EA-BF0C-1F78-A1D179D51537}"/>
              </a:ext>
            </a:extLst>
          </p:cNvPr>
          <p:cNvSpPr txBox="1"/>
          <p:nvPr/>
        </p:nvSpPr>
        <p:spPr>
          <a:xfrm>
            <a:off x="6838307" y="2998663"/>
            <a:ext cx="5272608" cy="411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1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Lima: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Deben considerarse vuelos de llegada hasta las 11:30HRS de manera que pueda programarse excursión por la tarde que inicia a las 14:00 </a:t>
            </a:r>
            <a:r>
              <a:rPr lang="es-ES" sz="1100" i="1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Tomar nota que La Catedral de Lima atiende de lunes a viernes, sábados por la mañana y domingos por la tarde.  Los horarios en los que no abre la Catedral, visitaremos San Francisco.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 prohíbe tomar fotos con flash en la Catedral. </a:t>
            </a:r>
            <a:endParaRPr lang="es-ES" sz="1100" i="1" kern="18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1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Cusco: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 vuelo Lima/Cusco debe considerarse temprano por la mañana de manera que pasajeros puedan descansar y aclimatarse antes de empezar la excursión por la tarde que inicia a las 13.30 </a:t>
            </a:r>
            <a:r>
              <a:rPr lang="es-ES" sz="1100" i="1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Los domingos en la mañana, la visita a </a:t>
            </a:r>
            <a:r>
              <a:rPr lang="es-ES" sz="1100" i="1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Koricancha</a:t>
            </a: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es panorámica porque está cerrada.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excursión a Machu Picchu ha sido cotizada en el servicio de tren </a:t>
            </a:r>
            <a:r>
              <a:rPr lang="es-ES" sz="1100" b="1" i="1" u="sng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Expedition</a:t>
            </a:r>
            <a:r>
              <a:rPr lang="es-ES" sz="1100" b="1" i="1" u="sng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" sz="1100" b="1" i="1" u="sng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100" b="1" i="1" u="sng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Voyager </a:t>
            </a: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 almuerzo en restaurante local  (No incluye bebidas)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endParaRPr lang="es-CO" sz="1050" i="1" kern="1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A248F30-84DB-5961-3812-602EFD357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39405"/>
              </p:ext>
            </p:extLst>
          </p:nvPr>
        </p:nvGraphicFramePr>
        <p:xfrm>
          <a:off x="6972043" y="412604"/>
          <a:ext cx="5005135" cy="2171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840">
                  <a:extLst>
                    <a:ext uri="{9D8B030D-6E8A-4147-A177-3AD203B41FA5}">
                      <a16:colId xmlns:a16="http://schemas.microsoft.com/office/drawing/2014/main" val="1619126981"/>
                    </a:ext>
                  </a:extLst>
                </a:gridCol>
                <a:gridCol w="1404112">
                  <a:extLst>
                    <a:ext uri="{9D8B030D-6E8A-4147-A177-3AD203B41FA5}">
                      <a16:colId xmlns:a16="http://schemas.microsoft.com/office/drawing/2014/main" val="2642539311"/>
                    </a:ext>
                  </a:extLst>
                </a:gridCol>
                <a:gridCol w="2337183">
                  <a:extLst>
                    <a:ext uri="{9D8B030D-6E8A-4147-A177-3AD203B41FA5}">
                      <a16:colId xmlns:a16="http://schemas.microsoft.com/office/drawing/2014/main" val="1804015007"/>
                    </a:ext>
                  </a:extLst>
                </a:gridCol>
              </a:tblGrid>
              <a:tr h="243575">
                <a:tc gridSpan="3">
                  <a:txBody>
                    <a:bodyPr/>
                    <a:lstStyle/>
                    <a:p>
                      <a:pPr algn="ctr"/>
                      <a:r>
                        <a:rPr lang="es-MX" sz="1000" kern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FECHAS QUE NO APLICAN TARIFAS POR FESTIVIDADES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30165"/>
                  </a:ext>
                </a:extLst>
              </a:tr>
              <a:tr h="243575"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FESTIVIDAD / EVENTO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CIUDAD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FECHA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69818"/>
                  </a:ext>
                </a:extLst>
              </a:tr>
              <a:tr h="218937"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SEMANA SANTA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Lima ,Cusco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Del 17 al 20 Abril 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/>
                </a:tc>
                <a:extLst>
                  <a:ext uri="{0D108BD9-81ED-4DB2-BD59-A6C34878D82A}">
                    <a16:rowId xmlns:a16="http://schemas.microsoft.com/office/drawing/2014/main" val="447126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INTI RAYMI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Cusco</a:t>
                      </a:r>
                      <a:endParaRPr lang="es-CO" sz="1000" kern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Del 22 al 26 de Junio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/>
                </a:tc>
                <a:extLst>
                  <a:ext uri="{0D108BD9-81ED-4DB2-BD59-A6C34878D82A}">
                    <a16:rowId xmlns:a16="http://schemas.microsoft.com/office/drawing/2014/main" val="2862569484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FIESTAS PATRIAS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Lima, Cusco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>
                          <a:effectLst/>
                        </a:rPr>
                        <a:t>27 al 31 Julio</a:t>
                      </a:r>
                      <a:endParaRPr lang="es-CO" sz="1000" kern="1800">
                        <a:effectLst/>
                      </a:endParaRPr>
                    </a:p>
                    <a:p>
                      <a:pPr algn="ctr"/>
                      <a:r>
                        <a:rPr lang="es-ES_tradnl" sz="1000" kern="1800">
                          <a:effectLst/>
                        </a:rPr>
                        <a:t> </a:t>
                      </a:r>
                      <a:endParaRPr lang="es-CO" sz="1000" kern="18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b"/>
                </a:tc>
                <a:extLst>
                  <a:ext uri="{0D108BD9-81ED-4DB2-BD59-A6C34878D82A}">
                    <a16:rowId xmlns:a16="http://schemas.microsoft.com/office/drawing/2014/main" val="3358559988"/>
                  </a:ext>
                </a:extLst>
              </a:tr>
              <a:tr h="350319"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Navidad y Año Nuevo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Lima, Cusco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br>
                        <a:rPr lang="es-ES_tradnl" sz="1000" kern="1800" dirty="0">
                          <a:effectLst/>
                        </a:rPr>
                      </a:b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24 al 31 de Diciembre / 01 Enero 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/>
                </a:tc>
                <a:extLst>
                  <a:ext uri="{0D108BD9-81ED-4DB2-BD59-A6C34878D82A}">
                    <a16:rowId xmlns:a16="http://schemas.microsoft.com/office/drawing/2014/main" val="327644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7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r="19216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00125" y="1106360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00125" y="767806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rgbClr val="0070C0"/>
                </a:solidFill>
              </a:rPr>
              <a:t>CUSCO CON MONTAÑA 7 COLORES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00125" y="1820935"/>
            <a:ext cx="6088675" cy="394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1. BOGOTA - CUSCO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Traslado al aeropuerto para nuestra salida a Cusco. A la llegada, asistencia y traslado al hotel. Resto de la mañana libre para descanso y aclimatación de la altura.  Por la tarde, recorrido exclusivo de la ciudad que inicia con una visita a la Plaza de San Cristóbal para disfrutar de una vista panorámica de la ciudad. Luego, visitaremos el Mercado de San Pedro, donde nos empaparemos del sabor local y conoceremos más de cerca los productos de la zona en este mercado que lo tiene todo y abastece a la ciudad completa. Luego, el Templo de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Qorikancha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nos recibe con toda su magnificencia y su fastuosidad, paredes que estuvieron revestidas de oro. Desde San Blas, el barrio de los artesanos, bajaremos a pie por la calle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Hatun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Rumiyoc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encontrando a nuestro paso el palacio Inca Roca, hoy el Palacio Arzobispal, tendremos tiempo para admirar la mundialmente famosa Piedra de los Doce Ángulos. Seguiremos a la Plaza de Armas para visitar La Catedral que alberga obras coloniales de increíble valor. Alojamiento.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r="4470"/>
          <a:stretch/>
        </p:blipFill>
        <p:spPr>
          <a:xfrm>
            <a:off x="2235200" y="3892356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13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r="19216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896654" y="1442474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896654" y="1122711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rgbClr val="0070C0"/>
                </a:solidFill>
              </a:rPr>
              <a:t>CUSCO CON MONTAÑA 7 COLORES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75927" y="2259655"/>
            <a:ext cx="5920509" cy="2832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2. CUSCO/MACHU PICCHU / CUSCO 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El día esperado para conocer una de las 7 Maravillas del Mundo. Embarque en la estación de Ollantaytambo. Salida en tren seleccionado. Arribo a la estación de Machu Picchu. Asistencia de nuestro personal para abordar el bus que ascenderá por un camino sinuoso, con una espectacular vista del río Urubamba y da forma a un profundo cañón. La Ciudad Perdida de los Incas, Machu Picchu, nos recibirá con sus increíbles terrazas, escalinatas, recintos ceremoniales y áreas urbanas. La energía emana de todo el lugar. Almuerzo. A la hora coordinada, retorno en tren y trasladado al hotel en Cusco. Alojamiento.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r="4470"/>
          <a:stretch/>
        </p:blipFill>
        <p:spPr>
          <a:xfrm>
            <a:off x="2327566" y="3903499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053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D05C-0738-AA2B-6D09-CF09810C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6E4A63D6-0127-7E1E-F348-F93B5B11E6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r="19216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BC7B4-9968-ED32-B2AB-BE23FF42B616}"/>
              </a:ext>
            </a:extLst>
          </p:cNvPr>
          <p:cNvSpPr txBox="1"/>
          <p:nvPr/>
        </p:nvSpPr>
        <p:spPr>
          <a:xfrm>
            <a:off x="6291876" y="767784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B82E6-5D61-2FC9-607B-1B0F98921BF3}"/>
              </a:ext>
            </a:extLst>
          </p:cNvPr>
          <p:cNvSpPr txBox="1"/>
          <p:nvPr/>
        </p:nvSpPr>
        <p:spPr>
          <a:xfrm>
            <a:off x="6291876" y="429230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rgbClr val="0070C0"/>
                </a:solidFill>
              </a:rPr>
              <a:t>CUSCO CON MONTAÑA 7 COLORES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2B6FA-2AB6-67D4-4FA8-7F0C6F9EDA5E}"/>
              </a:ext>
            </a:extLst>
          </p:cNvPr>
          <p:cNvSpPr txBox="1"/>
          <p:nvPr/>
        </p:nvSpPr>
        <p:spPr>
          <a:xfrm>
            <a:off x="6382329" y="1256200"/>
            <a:ext cx="5364096" cy="544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3. : CUSCO / MONTAÑA DE 7 COLORES 7 / CUSCO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Emprenderemos una gran aventura hacia Montaña del Arco Iris,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Vinicunca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. Muy temprano por la mañana, salida en van a lo largo del Valle Sur hasta llegar a la localidad de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Cusipata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. Desayuno. Luego iniciaremos el ascenso por un camino de tierra comunal hasta llegar a los 4,800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mts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de altitud. Iniciaremos una caminata a través de un sendero de 4 km.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observadno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a lo lejos la cordillera nevada del Ausangate. Nuestro guía lo acompañará y enseñará como caminar en altura. La red de montaña de colores comenzará a aparecer poco a poco, hasta llegar al mirador a 5,000 msnm. Sus formaciones geológicas nos revelarán todo su gran esplendor.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Vinicunca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es uno de los grandes atractivos que no debe dejar de visitar en su viaje a Perú. Tiempo libre para fotos. Luego descenderemos por el mismo sendero, para abordar nuestro vehículo y descender a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Cusipata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. Almuerzo. Retorno a Cusco.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DIA 4. CUSCO - BOGOTA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A la hora coordinada, traslado al aeropuerto para abordar nuestro vuelo de salida.</a:t>
            </a:r>
          </a:p>
          <a:p>
            <a:pPr algn="ctr">
              <a:lnSpc>
                <a:spcPct val="150000"/>
              </a:lnSpc>
            </a:pPr>
            <a:r>
              <a:rPr lang="es-CO" b="1" i="0" noProof="0" dirty="0">
                <a:effectLst/>
              </a:rPr>
              <a:t>FIN DE NUESTROS SERVICIOS.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EDB997-D228-D2D3-C09B-1EBB73999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2773"/>
          <a:stretch/>
        </p:blipFill>
        <p:spPr>
          <a:xfrm>
            <a:off x="2105891" y="3836117"/>
            <a:ext cx="3703782" cy="294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41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91B5B120-8E75-D49B-4D65-679E796CB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A921897E-F60D-004A-9928-89158E537DF4}"/>
              </a:ext>
            </a:extLst>
          </p:cNvPr>
          <p:cNvSpPr/>
          <p:nvPr/>
        </p:nvSpPr>
        <p:spPr>
          <a:xfrm>
            <a:off x="2603500" y="4676673"/>
            <a:ext cx="6985000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7BF47F9-9952-667A-5C14-6107235059C6}"/>
              </a:ext>
            </a:extLst>
          </p:cNvPr>
          <p:cNvSpPr txBox="1"/>
          <p:nvPr/>
        </p:nvSpPr>
        <p:spPr>
          <a:xfrm>
            <a:off x="3070543" y="4905809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DAC0FC3-19F5-7F48-E6A3-DABDE2F6126A}"/>
              </a:ext>
            </a:extLst>
          </p:cNvPr>
          <p:cNvSpPr txBox="1"/>
          <p:nvPr/>
        </p:nvSpPr>
        <p:spPr>
          <a:xfrm>
            <a:off x="3093405" y="5172584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b="0" i="1" noProof="0" dirty="0">
                <a:solidFill>
                  <a:schemeClr val="bg1"/>
                </a:solidFill>
                <a:effectLst/>
              </a:rPr>
              <a:t>4 Días / </a:t>
            </a:r>
            <a:r>
              <a:rPr lang="es-CO" sz="1600" i="1" dirty="0">
                <a:solidFill>
                  <a:schemeClr val="bg1"/>
                </a:solidFill>
              </a:rPr>
              <a:t>3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Noches. 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8406E8EC-B43C-AEDB-55E0-9FE4CBC80A98}"/>
              </a:ext>
            </a:extLst>
          </p:cNvPr>
          <p:cNvSpPr/>
          <p:nvPr/>
        </p:nvSpPr>
        <p:spPr>
          <a:xfrm>
            <a:off x="8646325" y="4880889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CAD921F7-13B5-A0E5-C628-930959EE7FB1}"/>
              </a:ext>
            </a:extLst>
          </p:cNvPr>
          <p:cNvSpPr txBox="1"/>
          <p:nvPr/>
        </p:nvSpPr>
        <p:spPr>
          <a:xfrm>
            <a:off x="2533498" y="4011522"/>
            <a:ext cx="705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LIMA Y CUSCO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DE ENCANTO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EE98AA19-90DB-C43C-D17D-2A9B1AEF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1111" y="5036451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123663"/>
      </a:accent1>
      <a:accent2>
        <a:srgbClr val="FA8F24"/>
      </a:accent2>
      <a:accent3>
        <a:srgbClr val="EFEDF2"/>
      </a:accent3>
      <a:accent4>
        <a:srgbClr val="9BA5DF"/>
      </a:accent4>
      <a:accent5>
        <a:srgbClr val="EEDB47"/>
      </a:accent5>
      <a:accent6>
        <a:srgbClr val="668747"/>
      </a:accent6>
      <a:hlink>
        <a:srgbClr val="0563C1"/>
      </a:hlink>
      <a:folHlink>
        <a:srgbClr val="954F72"/>
      </a:folHlink>
    </a:clrScheme>
    <a:fontScheme name="Custom 22">
      <a:majorFont>
        <a:latin typeface="Cinze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4930</TotalTime>
  <Words>1119</Words>
  <Application>Microsoft Office PowerPoint</Application>
  <PresentationFormat>Panorámica</PresentationFormat>
  <Paragraphs>134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Aptos</vt:lpstr>
      <vt:lpstr>Arial</vt:lpstr>
      <vt:lpstr>Cinzel</vt:lpstr>
      <vt:lpstr>Helvetica</vt:lpstr>
      <vt:lpstr>Montserrat</vt:lpstr>
      <vt:lpstr>Open Sans</vt:lpstr>
      <vt:lpstr>Symbol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Studio Moara</dc:creator>
  <cp:lastModifiedBy>Natalia</cp:lastModifiedBy>
  <cp:revision>20</cp:revision>
  <dcterms:created xsi:type="dcterms:W3CDTF">2024-08-19T01:20:52Z</dcterms:created>
  <dcterms:modified xsi:type="dcterms:W3CDTF">2025-04-09T21:23:38Z</dcterms:modified>
</cp:coreProperties>
</file>