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7" r:id="rId2"/>
    <p:sldId id="441" r:id="rId3"/>
    <p:sldId id="535" r:id="rId4"/>
    <p:sldId id="530" r:id="rId5"/>
    <p:sldId id="379" r:id="rId6"/>
    <p:sldId id="537" r:id="rId7"/>
    <p:sldId id="536" r:id="rId8"/>
    <p:sldId id="5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4 Días / 3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42734" y="4080485"/>
            <a:ext cx="7055002" cy="646331"/>
          </a:xfrm>
          <a:prstGeom prst="rect">
            <a:avLst/>
          </a:prstGeom>
          <a:noFill/>
        </p:spPr>
        <p:txBody>
          <a:bodyPr wrap="square" rtlCol="0">
            <a:spAutoFit/>
          </a:bodyPr>
          <a:lstStyle/>
          <a:p>
            <a:r>
              <a:rPr lang="es-CO" sz="3600" b="1" dirty="0">
                <a:solidFill>
                  <a:schemeClr val="bg1"/>
                </a:solidFill>
                <a:effectLst>
                  <a:glow rad="139700">
                    <a:schemeClr val="accent1">
                      <a:satMod val="175000"/>
                      <a:alpha val="40000"/>
                    </a:schemeClr>
                  </a:glow>
                </a:effectLst>
                <a:latin typeface="Montserrat" panose="02000505000000020004" pitchFamily="2" charset="0"/>
              </a:rPr>
              <a:t>ENCUENTRO CON</a:t>
            </a:r>
            <a:r>
              <a:rPr lang="es-CO" sz="3600" b="1" noProof="0" dirty="0">
                <a:solidFill>
                  <a:schemeClr val="bg1"/>
                </a:solidFill>
                <a:effectLst>
                  <a:glow rad="139700">
                    <a:schemeClr val="accent1">
                      <a:satMod val="175000"/>
                      <a:alpha val="40000"/>
                    </a:schemeClr>
                  </a:glow>
                </a:effectLst>
                <a:latin typeface="Montserrat" panose="02000505000000020004" pitchFamily="2" charset="0"/>
              </a:rPr>
              <a:t> </a:t>
            </a:r>
            <a:r>
              <a:rPr lang="es-CO" sz="3600" b="1" noProof="0" dirty="0">
                <a:solidFill>
                  <a:srgbClr val="FF6600"/>
                </a:solidFill>
                <a:effectLst>
                  <a:glow rad="139700">
                    <a:schemeClr val="accent1">
                      <a:satMod val="175000"/>
                      <a:alpha val="40000"/>
                    </a:schemeClr>
                  </a:glow>
                </a:effectLst>
                <a:latin typeface="Montserrat" panose="02000505000000020004" pitchFamily="2" charset="0"/>
              </a:rPr>
              <a:t>MEXICAS</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286610"/>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10" y="2121132"/>
            <a:ext cx="6802366" cy="1990801"/>
          </a:xfrm>
          <a:prstGeom prst="rect">
            <a:avLst/>
          </a:prstGeom>
          <a:noFill/>
        </p:spPr>
        <p:txBody>
          <a:bodyPr wrap="square" rtlCol="0">
            <a:spAutoFit/>
          </a:bodyPr>
          <a:lstStyle/>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aeropuerto-hotel-Aeropuerto.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hospedaje en Cd de México con desayuno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City tour Con Museo de Antropología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Basílica de Guadalupe y Pirámides de Teotihuacán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 b="18"/>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ENCUENTRO CON </a:t>
            </a:r>
            <a:r>
              <a:rPr lang="es-CO" sz="3600" b="1" noProof="0" dirty="0">
                <a:solidFill>
                  <a:srgbClr val="FF6600"/>
                </a:solidFill>
                <a:latin typeface="Montserrat" panose="02000505000000020004" pitchFamily="2" charset="0"/>
              </a:rPr>
              <a:t>MEXICAS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Alimentación no estipulada en el programa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 b="18"/>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ENCUENTRO CON </a:t>
            </a:r>
            <a:r>
              <a:rPr lang="es-CO" sz="3600" b="1" noProof="0" dirty="0">
                <a:solidFill>
                  <a:srgbClr val="FF6600"/>
                </a:solidFill>
                <a:latin typeface="Montserrat" panose="02000505000000020004" pitchFamily="2" charset="0"/>
              </a:rPr>
              <a:t>MEXICAS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725753" y="185980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66329" y="3766869"/>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635397735"/>
              </p:ext>
            </p:extLst>
          </p:nvPr>
        </p:nvGraphicFramePr>
        <p:xfrm>
          <a:off x="798326" y="2855415"/>
          <a:ext cx="6377175" cy="357888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REGENTE</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379</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262</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233</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140</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pPr>
                      <a:r>
                        <a:rPr lang="es-US" sz="1400" b="1">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ESTORIL</a:t>
                      </a:r>
                      <a:endParaRPr lang="es-CO" sz="115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398</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262</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239</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152</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ROYAL REFORMA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464</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301</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278</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160</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CASA BLANCA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456</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316</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294</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160</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PLAZA FLORENCIA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526</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351</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301</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163</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extLst>
                  <a:ext uri="{0D108BD9-81ED-4DB2-BD59-A6C34878D82A}">
                    <a16:rowId xmlns:a16="http://schemas.microsoft.com/office/drawing/2014/main" val="2228686560"/>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GALERIA PLAZA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538</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394</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rPr>
                        <a:t>359</a:t>
                      </a:r>
                      <a:endParaRPr lang="es-CO" sz="1150">
                        <a:solidFill>
                          <a:srgbClr val="595959"/>
                        </a:solidFill>
                        <a:effectLst/>
                        <a:latin typeface="Arial" panose="020B0604020202020204" pitchFamily="34" charset="0"/>
                        <a:ea typeface="Arial" panose="020B0604020202020204" pitchFamily="34"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rPr>
                        <a:t>179</a:t>
                      </a:r>
                      <a:endParaRPr lang="es-CO" sz="1150" dirty="0">
                        <a:solidFill>
                          <a:srgbClr val="595959"/>
                        </a:solidFill>
                        <a:effectLst/>
                        <a:latin typeface="Arial" panose="020B0604020202020204" pitchFamily="34" charset="0"/>
                        <a:ea typeface="Arial" panose="020B0604020202020204" pitchFamily="34" charset="0"/>
                      </a:endParaRPr>
                    </a:p>
                  </a:txBody>
                  <a:tcPr marL="28575" marR="28575" marT="19050" marB="19050" anchor="ctr"/>
                </a:tc>
                <a:extLst>
                  <a:ext uri="{0D108BD9-81ED-4DB2-BD59-A6C34878D82A}">
                    <a16:rowId xmlns:a16="http://schemas.microsoft.com/office/drawing/2014/main" val="1303151341"/>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93188" y="235419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graphicFrame>
        <p:nvGraphicFramePr>
          <p:cNvPr id="21" name="Table 10">
            <a:extLst>
              <a:ext uri="{FF2B5EF4-FFF2-40B4-BE49-F238E27FC236}">
                <a16:creationId xmlns:a16="http://schemas.microsoft.com/office/drawing/2014/main" id="{883F0577-DAEF-1179-D1CF-F3140A65E07B}"/>
              </a:ext>
            </a:extLst>
          </p:cNvPr>
          <p:cNvGraphicFramePr>
            <a:graphicFrameLocks noGrp="1"/>
          </p:cNvGraphicFramePr>
          <p:nvPr>
            <p:extLst>
              <p:ext uri="{D42A27DB-BD31-4B8C-83A1-F6EECF244321}">
                <p14:modId xmlns:p14="http://schemas.microsoft.com/office/powerpoint/2010/main" val="614065187"/>
              </p:ext>
            </p:extLst>
          </p:nvPr>
        </p:nvGraphicFramePr>
        <p:xfrm>
          <a:off x="7478559" y="2152190"/>
          <a:ext cx="4328365" cy="1187670"/>
        </p:xfrm>
        <a:graphic>
          <a:graphicData uri="http://schemas.openxmlformats.org/drawingml/2006/table">
            <a:tbl>
              <a:tblPr firstRow="1" bandRow="1">
                <a:tableStyleId>{5C22544A-7EE6-4342-B048-85BDC9FD1C3A}</a:tableStyleId>
              </a:tblPr>
              <a:tblGrid>
                <a:gridCol w="4328365">
                  <a:extLst>
                    <a:ext uri="{9D8B030D-6E8A-4147-A177-3AD203B41FA5}">
                      <a16:colId xmlns:a16="http://schemas.microsoft.com/office/drawing/2014/main" val="1538205184"/>
                    </a:ext>
                  </a:extLst>
                </a:gridCol>
              </a:tblGrid>
              <a:tr h="626724">
                <a:tc>
                  <a:txBody>
                    <a:bodyPr/>
                    <a:lstStyle/>
                    <a:p>
                      <a:pPr marL="171450" marR="171450" algn="ctr" fontAlgn="base">
                        <a:lnSpc>
                          <a:spcPct val="120000"/>
                        </a:lnSpc>
                        <a:buNone/>
                      </a:pPr>
                      <a:r>
                        <a:rPr lang="es-MX"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SUPLEMENTO ALMUERZO EN BASILICA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27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55" r="2075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7801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441634"/>
            <a:ext cx="4372158" cy="338554"/>
          </a:xfrm>
          <a:prstGeom prst="rect">
            <a:avLst/>
          </a:prstGeom>
          <a:noFill/>
        </p:spPr>
        <p:txBody>
          <a:bodyPr wrap="square" rtlCol="0">
            <a:spAutoFit/>
          </a:bodyPr>
          <a:lstStyle/>
          <a:p>
            <a:r>
              <a:rPr lang="es-CO" sz="1600" b="1" noProof="0" dirty="0">
                <a:solidFill>
                  <a:srgbClr val="0070C0"/>
                </a:solidFill>
              </a:rPr>
              <a:t>ENCUENTRO CON MEXICAS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289055"/>
            <a:ext cx="6179127"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MÉXICO</a:t>
            </a:r>
          </a:p>
          <a:p>
            <a:pPr algn="just">
              <a:lnSpc>
                <a:spcPct val="150000"/>
              </a:lnSpc>
            </a:pPr>
            <a:r>
              <a:rPr lang="es-MX" sz="1200" b="0" i="0" noProof="0" dirty="0">
                <a:solidFill>
                  <a:srgbClr val="000000"/>
                </a:solidFill>
                <a:effectLst/>
              </a:rPr>
              <a:t>Salida de Bogotá ay arriba a Ciudad de México. Recepción y bienvenida por el personal de la agencia. Durante el traslado al Hotel el guía dará indicaciones acerca de los recorridos. </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a:t>
            </a:r>
            <a:r>
              <a:rPr lang="es-MX" sz="1200" b="1" i="0" noProof="0" dirty="0">
                <a:solidFill>
                  <a:srgbClr val="000000"/>
                </a:solidFill>
                <a:effectLst/>
              </a:rPr>
              <a:t>PASEO POR LA CIUDAD CON MUSEO DE ANTROPOLOGÍA</a:t>
            </a:r>
          </a:p>
          <a:p>
            <a:pPr algn="just">
              <a:lnSpc>
                <a:spcPct val="150000"/>
              </a:lnSpc>
            </a:pPr>
            <a:r>
              <a:rPr lang="es-MX" sz="1200" b="0" i="0" noProof="0" dirty="0">
                <a:solidFill>
                  <a:srgbClr val="000000"/>
                </a:solidFill>
                <a:effectLst/>
              </a:rPr>
              <a:t>Desayuno incluido en el hotel. La CDMX es una ciudad ubicada en el Valle de México, y al unirse con el estado de México, es una de las ciudades más pobladas y grandes de América y el mundo. Iniciamos nuestro recorrido con un paseo por el Centro Histórico, comenzando por el famoso Zócalo. Viajaremos a través del tiempo al Templo Mayor, un sitio arqueológico en el corazón de la ciudad en donde podrás ver vestigios de antiguos Templos Aztecas en medio de las construcciones de la colonia.</a:t>
            </a:r>
          </a:p>
          <a:p>
            <a:pPr algn="just">
              <a:lnSpc>
                <a:spcPct val="150000"/>
              </a:lnSpc>
            </a:pPr>
            <a:r>
              <a:rPr lang="es-MX" sz="1200" b="0" i="0" noProof="0" dirty="0">
                <a:solidFill>
                  <a:srgbClr val="000000"/>
                </a:solidFill>
                <a:effectLst/>
              </a:rPr>
              <a:t>Proseguiremos a la Catedral Metropolitana con su espectacular arquitectura de estilo Barroco y Neoclásico, que es considerada la construcción religiosa más importante de Latinoamérica. Seguiremos a una visita panorámica por el Palacio Nacional. Al llegar a la Catedral Metropolitana, podrás maravillarte con su arquitectura de estilo Barroco y Neoclásico, que es considerada una de las construcciones religiosas más importantes de Latinoamérica.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55" r="2075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7801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441634"/>
            <a:ext cx="4372158" cy="338554"/>
          </a:xfrm>
          <a:prstGeom prst="rect">
            <a:avLst/>
          </a:prstGeom>
          <a:noFill/>
        </p:spPr>
        <p:txBody>
          <a:bodyPr wrap="square" rtlCol="0">
            <a:spAutoFit/>
          </a:bodyPr>
          <a:lstStyle/>
          <a:p>
            <a:r>
              <a:rPr lang="es-CO" sz="1600" b="1" noProof="0" dirty="0">
                <a:solidFill>
                  <a:srgbClr val="0070C0"/>
                </a:solidFill>
              </a:rPr>
              <a:t>ENCUENTRO CON MEXICAS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289055"/>
            <a:ext cx="6179127" cy="5325817"/>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Vamos a finalizar con una visita panorámica por el Palacio de Bellas Artes y el Paseo de la Reforma, un hermoso boulevard en una de las zonas más bellas de la ciudad y encontramos el Monumento de la Independencia, con su famoso ángel en su parte superior, la Diana Cazadora, embajadas, hoteles de lujo. Visitaremos el Museo de Antropología el más importante de América, donde podremos encontrar todas las piezas originales de las culturas en México. Visitaremos principalmente la Sala Mexica, el bosque de Chapultepec y hasta mansiones de estilo colonial. Al finalizar, regreso al hotel.</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3. </a:t>
            </a:r>
            <a:r>
              <a:rPr lang="es-MX" sz="1200" b="1" i="0" noProof="0" dirty="0">
                <a:solidFill>
                  <a:srgbClr val="000000"/>
                </a:solidFill>
                <a:effectLst/>
              </a:rPr>
              <a:t>  BASÍLICA DE GUADALUPE - TEOTIHUACÁN </a:t>
            </a:r>
          </a:p>
          <a:p>
            <a:pPr algn="just">
              <a:lnSpc>
                <a:spcPct val="150000"/>
              </a:lnSpc>
            </a:pPr>
            <a:r>
              <a:rPr lang="es-MX" sz="1200" i="0" noProof="0" dirty="0">
                <a:solidFill>
                  <a:srgbClr val="000000"/>
                </a:solidFill>
                <a:effectLst/>
              </a:rPr>
              <a:t>Desayuno incluido,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a:t>
            </a: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3992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55" r="20755"/>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372158" cy="338554"/>
          </a:xfrm>
          <a:prstGeom prst="rect">
            <a:avLst/>
          </a:prstGeom>
          <a:noFill/>
        </p:spPr>
        <p:txBody>
          <a:bodyPr wrap="square" rtlCol="0">
            <a:spAutoFit/>
          </a:bodyPr>
          <a:lstStyle/>
          <a:p>
            <a:r>
              <a:rPr lang="es-CO" sz="1600" b="1" noProof="0" dirty="0">
                <a:solidFill>
                  <a:srgbClr val="0070C0"/>
                </a:solidFill>
              </a:rPr>
              <a:t>ENCUENTRO CON MEXICAS</a:t>
            </a:r>
          </a:p>
        </p:txBody>
      </p:sp>
      <p:sp>
        <p:nvSpPr>
          <p:cNvPr id="7" name="TextBox 6">
            <a:extLst>
              <a:ext uri="{FF2B5EF4-FFF2-40B4-BE49-F238E27FC236}">
                <a16:creationId xmlns:a16="http://schemas.microsoft.com/office/drawing/2014/main" id="{6362B6FA-2AB6-67D4-4FA8-7F0C6F9EDA5E}"/>
              </a:ext>
            </a:extLst>
          </p:cNvPr>
          <p:cNvSpPr txBox="1"/>
          <p:nvPr/>
        </p:nvSpPr>
        <p:spPr>
          <a:xfrm>
            <a:off x="5938981" y="1315668"/>
            <a:ext cx="6151418" cy="2956579"/>
          </a:xfrm>
          <a:prstGeom prst="rect">
            <a:avLst/>
          </a:prstGeom>
          <a:noFill/>
        </p:spPr>
        <p:txBody>
          <a:bodyPr wrap="square" rtlCol="0">
            <a:spAutoFit/>
          </a:bodyPr>
          <a:lstStyle/>
          <a:p>
            <a:pPr algn="just">
              <a:lnSpc>
                <a:spcPct val="150000"/>
              </a:lnSpc>
            </a:pPr>
            <a:r>
              <a:rPr lang="es-MX" sz="1200" i="0" noProof="0" dirty="0">
                <a:solidFill>
                  <a:srgbClr val="000000"/>
                </a:solidFill>
                <a:effectLst/>
              </a:rPr>
              <a:t>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4. CD MÉXICO - BOGOTÁ</a:t>
            </a:r>
          </a:p>
          <a:p>
            <a:pPr algn="just">
              <a:lnSpc>
                <a:spcPct val="150000"/>
              </a:lnSpc>
            </a:pPr>
            <a:r>
              <a:rPr lang="es-CO" sz="1200" b="0" i="0" noProof="0" dirty="0">
                <a:solidFill>
                  <a:srgbClr val="000000"/>
                </a:solidFill>
                <a:effectLst/>
              </a:rPr>
              <a:t>Después del desayuno incluido traslado al aeropuerto con destino a casa.</a:t>
            </a:r>
          </a:p>
          <a:p>
            <a:pPr algn="just">
              <a:lnSpc>
                <a:spcPct val="150000"/>
              </a:lnSpc>
            </a:pPr>
            <a:endParaRPr lang="es-CO"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4 Días / 3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4011522"/>
            <a:ext cx="7055002" cy="646331"/>
          </a:xfrm>
          <a:prstGeom prst="rect">
            <a:avLst/>
          </a:prstGeom>
          <a:noFill/>
        </p:spPr>
        <p:txBody>
          <a:bodyPr wrap="square" rtlCol="0">
            <a:spAutoFit/>
          </a:bodyPr>
          <a:lstStyle/>
          <a:p>
            <a:r>
              <a:rPr lang="es-CO" sz="3600" b="1" noProof="0" dirty="0">
                <a:solidFill>
                  <a:schemeClr val="bg1"/>
                </a:solidFill>
                <a:effectLst>
                  <a:glow rad="139700">
                    <a:schemeClr val="accent1">
                      <a:satMod val="175000"/>
                      <a:alpha val="40000"/>
                    </a:schemeClr>
                  </a:glow>
                </a:effectLst>
                <a:latin typeface="Montserrat" panose="02000505000000020004" pitchFamily="2" charset="0"/>
              </a:rPr>
              <a:t>CHINAMPAS </a:t>
            </a:r>
            <a:r>
              <a:rPr lang="es-CO" sz="3600" b="1" noProof="0" dirty="0">
                <a:solidFill>
                  <a:srgbClr val="FF6600"/>
                </a:solidFill>
                <a:effectLst>
                  <a:glow rad="139700">
                    <a:schemeClr val="accent1">
                      <a:satMod val="175000"/>
                      <a:alpha val="40000"/>
                    </a:schemeClr>
                  </a:glow>
                </a:effectLst>
                <a:latin typeface="Montserrat" panose="02000505000000020004" pitchFamily="2" charset="0"/>
              </a:rPr>
              <a:t>MEXICANAS</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3586</TotalTime>
  <Words>857</Words>
  <Application>Microsoft Office PowerPoint</Application>
  <PresentationFormat>Panorámica</PresentationFormat>
  <Paragraphs>100</Paragraphs>
  <Slides>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11</cp:revision>
  <dcterms:created xsi:type="dcterms:W3CDTF">2024-08-19T01:20:52Z</dcterms:created>
  <dcterms:modified xsi:type="dcterms:W3CDTF">2025-03-28T21:23:11Z</dcterms:modified>
</cp:coreProperties>
</file>