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441" r:id="rId3"/>
    <p:sldId id="535" r:id="rId4"/>
    <p:sldId id="530" r:id="rId5"/>
    <p:sldId id="379" r:id="rId6"/>
    <p:sldId id="536" r:id="rId7"/>
    <p:sldId id="537" r:id="rId8"/>
    <p:sldId id="53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1370"/>
  </p:normalViewPr>
  <p:slideViewPr>
    <p:cSldViewPr snapToGrid="0" showGuides="1">
      <p:cViewPr varScale="1">
        <p:scale>
          <a:sx n="104" d="100"/>
          <a:sy n="104" d="100"/>
        </p:scale>
        <p:origin x="1116"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3/27/2025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27/03/2025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27/03/2025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27/03/2025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27/03/2025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27/03/2025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32330"/>
            <a:ext cx="12192000" cy="6858000"/>
          </a:xfrm>
        </p:spPr>
      </p:pic>
      <p:sp>
        <p:nvSpPr>
          <p:cNvPr id="5" name="Rectangle 4">
            <a:extLst>
              <a:ext uri="{FF2B5EF4-FFF2-40B4-BE49-F238E27FC236}">
                <a16:creationId xmlns:a16="http://schemas.microsoft.com/office/drawing/2014/main" id="{DBE21F5B-85BE-9BDD-3116-B98BD49C92F7}"/>
              </a:ext>
            </a:extLst>
          </p:cNvPr>
          <p:cNvSpPr/>
          <p:nvPr/>
        </p:nvSpPr>
        <p:spPr>
          <a:xfrm>
            <a:off x="2612736" y="4829402"/>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070543" y="5114342"/>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2919012" y="5347804"/>
            <a:ext cx="4422404" cy="422360"/>
          </a:xfrm>
          <a:prstGeom prst="rect">
            <a:avLst/>
          </a:prstGeom>
          <a:noFill/>
        </p:spPr>
        <p:txBody>
          <a:bodyPr wrap="square" rtlCol="0">
            <a:spAutoFit/>
          </a:bodyPr>
          <a:lstStyle/>
          <a:p>
            <a:pPr>
              <a:lnSpc>
                <a:spcPct val="150000"/>
              </a:lnSpc>
            </a:pPr>
            <a:r>
              <a:rPr lang="es-CO" sz="1600" i="1" dirty="0">
                <a:solidFill>
                  <a:schemeClr val="bg1"/>
                </a:solidFill>
              </a:rPr>
              <a:t>5</a:t>
            </a:r>
            <a:r>
              <a:rPr lang="es-CO" sz="1600" b="0" i="1" noProof="0" dirty="0">
                <a:solidFill>
                  <a:schemeClr val="bg1"/>
                </a:solidFill>
                <a:effectLst/>
              </a:rPr>
              <a:t> Días / 4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8673676" y="5075086"/>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2736698" y="4236472"/>
            <a:ext cx="7055002" cy="646331"/>
          </a:xfrm>
          <a:prstGeom prst="rect">
            <a:avLst/>
          </a:prstGeom>
          <a:noFill/>
        </p:spPr>
        <p:txBody>
          <a:bodyPr wrap="square" rtlCol="0">
            <a:spAutoFit/>
          </a:bodyPr>
          <a:lstStyle/>
          <a:p>
            <a:r>
              <a:rPr lang="es-CO" sz="3600" b="1" noProof="0" dirty="0">
                <a:solidFill>
                  <a:schemeClr val="bg1"/>
                </a:solidFill>
                <a:latin typeface="Montserrat" panose="02000505000000020004" pitchFamily="2" charset="0"/>
              </a:rPr>
              <a:t>IGLESIAS </a:t>
            </a:r>
            <a:r>
              <a:rPr lang="es-CO" sz="3600" b="1" noProof="0" dirty="0">
                <a:solidFill>
                  <a:srgbClr val="FF6600"/>
                </a:solidFill>
                <a:latin typeface="Montserrat" panose="02000505000000020004" pitchFamily="2" charset="0"/>
              </a:rPr>
              <a:t>MEXICANAS</a:t>
            </a: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8243" y="5154671"/>
            <a:ext cx="549228" cy="347676"/>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654567" y="1286610"/>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691510" y="2121132"/>
            <a:ext cx="6802366" cy="2230867"/>
          </a:xfrm>
          <a:prstGeom prst="rect">
            <a:avLst/>
          </a:prstGeom>
          <a:noFill/>
        </p:spPr>
        <p:txBody>
          <a:bodyPr wrap="square" rtlCol="0">
            <a:spAutoFit/>
          </a:bodyPr>
          <a:lstStyle/>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Traslados aeropuerto-hotel-Aeropuerto</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4 noches de hospedaje en Cd de México con desayuno</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City Tour, Xochimilco, Coyoacán, UNAM </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Basílica de Guadalupe y Pirámides de Teotihuacán </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Puebla y Cholula  </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TARJETA DE ASISTENCIA PARA PERSONAS HASTA 75 AÑOS CON COBERTURA USD 20.000 Y COVID – 19, PERSONAS MAYORES DE 75 AÑOS TIENEN SUPLEMENTO.  </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Fee bancario</a:t>
            </a:r>
          </a:p>
        </p:txBody>
      </p:sp>
      <p:sp>
        <p:nvSpPr>
          <p:cNvPr id="11" name="TextBox 10">
            <a:extLst>
              <a:ext uri="{FF2B5EF4-FFF2-40B4-BE49-F238E27FC236}">
                <a16:creationId xmlns:a16="http://schemas.microsoft.com/office/drawing/2014/main" id="{ABF9C33E-AC03-CBDB-C89C-020E41C3D54B}"/>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767" r="29767"/>
          <a:stretch/>
        </p:blipFill>
        <p:spPr>
          <a:xfrm>
            <a:off x="7751763" y="0"/>
            <a:ext cx="4440238"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633186" y="605719"/>
            <a:ext cx="7055002" cy="646331"/>
          </a:xfrm>
          <a:prstGeom prst="rect">
            <a:avLst/>
          </a:prstGeom>
          <a:noFill/>
        </p:spPr>
        <p:txBody>
          <a:bodyPr wrap="square" rtlCol="0">
            <a:spAutoFit/>
          </a:bodyPr>
          <a:lstStyle/>
          <a:p>
            <a:r>
              <a:rPr lang="es-CO" sz="3600" b="1" noProof="0" dirty="0">
                <a:latin typeface="Montserrat" panose="02000505000000020004" pitchFamily="2" charset="0"/>
              </a:rPr>
              <a:t>IGLESIAS </a:t>
            </a:r>
            <a:r>
              <a:rPr lang="es-CO" sz="3600" b="1" noProof="0" dirty="0">
                <a:solidFill>
                  <a:srgbClr val="FF6600"/>
                </a:solidFill>
                <a:latin typeface="Montserrat" panose="02000505000000020004" pitchFamily="2" charset="0"/>
              </a:rPr>
              <a:t>MEXICANAS</a:t>
            </a: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654567" y="1286610"/>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691510" y="2121132"/>
            <a:ext cx="6802366" cy="1270604"/>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Internacionales en la ruta BOG/MEX/BOG</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Impuestos del Tiquete “Q” “IVA” “TA”</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Impuestos de Salida de Cada País</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en el programa como lavandería, llamadas etc.</a:t>
            </a:r>
          </a:p>
          <a:p>
            <a:pPr lvl="0">
              <a:lnSpc>
                <a:spcPct val="120000"/>
              </a:lnSpc>
              <a:buSzPts val="1000"/>
              <a:tabLst>
                <a:tab pos="457200" algn="l"/>
              </a:tabLst>
            </a:pPr>
            <a:endPar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endParaRP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767" r="29767"/>
          <a:stretch/>
        </p:blipFill>
        <p:spPr>
          <a:xfrm>
            <a:off x="7751762" y="0"/>
            <a:ext cx="4440238" cy="6858000"/>
          </a:xfrm>
        </p:spPr>
      </p:pic>
      <p:sp>
        <p:nvSpPr>
          <p:cNvPr id="15" name="TextBox 12">
            <a:extLst>
              <a:ext uri="{FF2B5EF4-FFF2-40B4-BE49-F238E27FC236}">
                <a16:creationId xmlns:a16="http://schemas.microsoft.com/office/drawing/2014/main" id="{0D979D09-D2DD-27D5-CEFD-8400A50D192E}"/>
              </a:ext>
            </a:extLst>
          </p:cNvPr>
          <p:cNvSpPr txBox="1"/>
          <p:nvPr/>
        </p:nvSpPr>
        <p:spPr>
          <a:xfrm>
            <a:off x="633186" y="605719"/>
            <a:ext cx="7055002" cy="646331"/>
          </a:xfrm>
          <a:prstGeom prst="rect">
            <a:avLst/>
          </a:prstGeom>
          <a:noFill/>
        </p:spPr>
        <p:txBody>
          <a:bodyPr wrap="square" rtlCol="0">
            <a:spAutoFit/>
          </a:bodyPr>
          <a:lstStyle/>
          <a:p>
            <a:r>
              <a:rPr lang="es-CO" sz="3600" b="1" noProof="0" dirty="0">
                <a:latin typeface="Montserrat" panose="02000505000000020004" pitchFamily="2" charset="0"/>
              </a:rPr>
              <a:t>IGLESIAS </a:t>
            </a:r>
            <a:r>
              <a:rPr lang="es-CO" sz="3600" b="1" noProof="0" dirty="0">
                <a:solidFill>
                  <a:srgbClr val="FF6600"/>
                </a:solidFill>
                <a:latin typeface="Montserrat" panose="02000505000000020004" pitchFamily="2" charset="0"/>
              </a:rPr>
              <a:t>MEXICANAS</a:t>
            </a:r>
          </a:p>
        </p:txBody>
      </p:sp>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510455"/>
            <a:ext cx="12197032" cy="335563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 name="TextBox 1">
            <a:extLst>
              <a:ext uri="{FF2B5EF4-FFF2-40B4-BE49-F238E27FC236}">
                <a16:creationId xmlns:a16="http://schemas.microsoft.com/office/drawing/2014/main" id="{3F4D566E-103D-F0F7-58E5-5CA63A7F941A}"/>
              </a:ext>
            </a:extLst>
          </p:cNvPr>
          <p:cNvSpPr txBox="1"/>
          <p:nvPr/>
        </p:nvSpPr>
        <p:spPr>
          <a:xfrm>
            <a:off x="650069" y="793925"/>
            <a:ext cx="6408739" cy="584775"/>
          </a:xfrm>
          <a:prstGeom prst="rect">
            <a:avLst/>
          </a:prstGeom>
          <a:noFill/>
        </p:spPr>
        <p:txBody>
          <a:bodyPr wrap="square" rtlCol="0">
            <a:spAutoFit/>
          </a:bodyPr>
          <a:lstStyle/>
          <a:p>
            <a:r>
              <a:rPr lang="es-CO" sz="32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7580646" y="3666246"/>
            <a:ext cx="4226278" cy="2800767"/>
          </a:xfrm>
          <a:prstGeom prst="rect">
            <a:avLst/>
          </a:prstGeom>
          <a:noFill/>
        </p:spPr>
        <p:txBody>
          <a:bodyPr wrap="square" rtlCol="0">
            <a:spAutoFit/>
          </a:bodyPr>
          <a:lstStyle/>
          <a:p>
            <a:r>
              <a:rPr lang="es-CO" sz="1600" i="1" noProof="0" dirty="0">
                <a:solidFill>
                  <a:schemeClr val="bg1"/>
                </a:solidFill>
                <a:latin typeface="+mj-lt"/>
              </a:rPr>
              <a:t>*Tarifas sujetas a Cambio sin previo aviso hasta el momento de reserva*</a:t>
            </a:r>
          </a:p>
          <a:p>
            <a:endParaRPr lang="es-CO" sz="1600" noProof="0" dirty="0">
              <a:solidFill>
                <a:schemeClr val="bg1"/>
              </a:solidFill>
              <a:latin typeface="+mj-lt"/>
            </a:endParaRPr>
          </a:p>
          <a:p>
            <a:r>
              <a:rPr lang="es-CO" sz="1600" b="1" noProof="0" dirty="0">
                <a:solidFill>
                  <a:schemeClr val="bg1"/>
                </a:solidFill>
                <a:latin typeface="+mj-lt"/>
              </a:rPr>
              <a:t>Tiene incluido Desayuno: </a:t>
            </a:r>
            <a:r>
              <a:rPr lang="es-CO" sz="1600" noProof="0" dirty="0">
                <a:solidFill>
                  <a:schemeClr val="bg1"/>
                </a:solidFill>
                <a:latin typeface="+mj-lt"/>
              </a:rPr>
              <a:t>desde el día 2</a:t>
            </a:r>
          </a:p>
          <a:p>
            <a:r>
              <a:rPr lang="es-CO" sz="1600" noProof="0" dirty="0">
                <a:solidFill>
                  <a:schemeClr val="bg1"/>
                </a:solidFill>
                <a:latin typeface="+mj-lt"/>
              </a:rPr>
              <a:t> </a:t>
            </a:r>
          </a:p>
          <a:p>
            <a:r>
              <a:rPr lang="es-CO" sz="1600" noProof="0" dirty="0">
                <a:solidFill>
                  <a:schemeClr val="bg1"/>
                </a:solidFill>
                <a:latin typeface="+mj-lt"/>
              </a:rPr>
              <a:t>Vigencia al 15 de diciembre 2025, no aplica para formula 1, semana santa, día de muertos y fiestas decembrinas.</a:t>
            </a:r>
          </a:p>
          <a:p>
            <a:endParaRPr lang="es-CO" sz="1600" noProof="0" dirty="0">
              <a:solidFill>
                <a:schemeClr val="bg1"/>
              </a:solidFill>
              <a:latin typeface="+mj-lt"/>
            </a:endParaRPr>
          </a:p>
          <a:p>
            <a:r>
              <a:rPr lang="es-CO" sz="1600" noProof="0" dirty="0">
                <a:solidFill>
                  <a:schemeClr val="bg1"/>
                </a:solidFill>
                <a:latin typeface="+mj-lt"/>
              </a:rPr>
              <a:t>El orden del itinerario puede varias según la disponibilidad de cada Tour.</a:t>
            </a:r>
          </a:p>
        </p:txBody>
      </p:sp>
      <p:graphicFrame>
        <p:nvGraphicFramePr>
          <p:cNvPr id="11" name="Table 10">
            <a:extLst>
              <a:ext uri="{FF2B5EF4-FFF2-40B4-BE49-F238E27FC236}">
                <a16:creationId xmlns:a16="http://schemas.microsoft.com/office/drawing/2014/main" id="{A082160A-36D8-5EDC-18EA-94D996CF5975}"/>
              </a:ext>
            </a:extLst>
          </p:cNvPr>
          <p:cNvGraphicFramePr>
            <a:graphicFrameLocks noGrp="1"/>
          </p:cNvGraphicFramePr>
          <p:nvPr>
            <p:extLst>
              <p:ext uri="{D42A27DB-BD31-4B8C-83A1-F6EECF244321}">
                <p14:modId xmlns:p14="http://schemas.microsoft.com/office/powerpoint/2010/main" val="3494727271"/>
              </p:ext>
            </p:extLst>
          </p:nvPr>
        </p:nvGraphicFramePr>
        <p:xfrm>
          <a:off x="681633" y="1775419"/>
          <a:ext cx="6377175" cy="3578883"/>
        </p:xfrm>
        <a:graphic>
          <a:graphicData uri="http://schemas.openxmlformats.org/drawingml/2006/table">
            <a:tbl>
              <a:tblPr firstRow="1" bandRow="1">
                <a:tableStyleId>{5C22544A-7EE6-4342-B048-85BDC9FD1C3A}</a:tableStyleId>
              </a:tblPr>
              <a:tblGrid>
                <a:gridCol w="3279688">
                  <a:extLst>
                    <a:ext uri="{9D8B030D-6E8A-4147-A177-3AD203B41FA5}">
                      <a16:colId xmlns:a16="http://schemas.microsoft.com/office/drawing/2014/main" val="1538205184"/>
                    </a:ext>
                  </a:extLst>
                </a:gridCol>
                <a:gridCol w="714703">
                  <a:extLst>
                    <a:ext uri="{9D8B030D-6E8A-4147-A177-3AD203B41FA5}">
                      <a16:colId xmlns:a16="http://schemas.microsoft.com/office/drawing/2014/main" val="3613852111"/>
                    </a:ext>
                  </a:extLst>
                </a:gridCol>
                <a:gridCol w="725214">
                  <a:extLst>
                    <a:ext uri="{9D8B030D-6E8A-4147-A177-3AD203B41FA5}">
                      <a16:colId xmlns:a16="http://schemas.microsoft.com/office/drawing/2014/main" val="4171279550"/>
                    </a:ext>
                  </a:extLst>
                </a:gridCol>
                <a:gridCol w="819807">
                  <a:extLst>
                    <a:ext uri="{9D8B030D-6E8A-4147-A177-3AD203B41FA5}">
                      <a16:colId xmlns:a16="http://schemas.microsoft.com/office/drawing/2014/main" val="3953394797"/>
                    </a:ext>
                  </a:extLst>
                </a:gridCol>
                <a:gridCol w="837763">
                  <a:extLst>
                    <a:ext uri="{9D8B030D-6E8A-4147-A177-3AD203B41FA5}">
                      <a16:colId xmlns:a16="http://schemas.microsoft.com/office/drawing/2014/main" val="749930617"/>
                    </a:ext>
                  </a:extLst>
                </a:gridCol>
              </a:tblGrid>
              <a:tr h="511269">
                <a:tc>
                  <a:txBody>
                    <a:bodyPr/>
                    <a:lstStyle/>
                    <a:p>
                      <a:pPr algn="ctr">
                        <a:lnSpc>
                          <a:spcPct val="120000"/>
                        </a:lnSpc>
                        <a:buNone/>
                      </a:pPr>
                      <a:r>
                        <a:rPr lang="es-CO" sz="1400" b="1" noProof="0" dirty="0">
                          <a:solidFill>
                            <a:srgbClr val="FFFFFF"/>
                          </a:solidFill>
                          <a:effectLst/>
                          <a:latin typeface="Helvetica" panose="020B0604020202020204" pitchFamily="34" charset="0"/>
                          <a:ea typeface="Times New Roman" panose="02020603050405020304" pitchFamily="18" charset="0"/>
                          <a:cs typeface="Arial" panose="020B0604020202020204" pitchFamily="34" charset="0"/>
                        </a:rPr>
                        <a:t>HOTELES CD DE MEXICO</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rgbClr val="FF6600"/>
                    </a:solidFill>
                  </a:tcPr>
                </a:tc>
                <a:tc>
                  <a:txBody>
                    <a:bodyPr/>
                    <a:lstStyle/>
                    <a:p>
                      <a:pPr algn="ctr">
                        <a:lnSpc>
                          <a:spcPct val="120000"/>
                        </a:lnSpc>
                        <a:buNone/>
                      </a:pPr>
                      <a:r>
                        <a:rPr lang="es-CO" sz="1400" b="1" noProof="0" dirty="0">
                          <a:solidFill>
                            <a:srgbClr val="FFFFFF"/>
                          </a:solidFill>
                          <a:effectLst/>
                          <a:latin typeface="Helvetica" panose="020B0604020202020204" pitchFamily="34" charset="0"/>
                          <a:ea typeface="Times New Roman" panose="02020603050405020304" pitchFamily="18" charset="0"/>
                          <a:cs typeface="Arial" panose="020B0604020202020204" pitchFamily="34" charset="0"/>
                        </a:rPr>
                        <a:t>SGL</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rgbClr val="FF6600"/>
                    </a:solidFill>
                  </a:tcPr>
                </a:tc>
                <a:tc>
                  <a:txBody>
                    <a:bodyPr/>
                    <a:lstStyle/>
                    <a:p>
                      <a:pPr algn="ctr">
                        <a:lnSpc>
                          <a:spcPct val="120000"/>
                        </a:lnSpc>
                        <a:buNone/>
                      </a:pPr>
                      <a:r>
                        <a:rPr lang="es-CO" sz="1400" b="1" noProof="0" dirty="0">
                          <a:solidFill>
                            <a:srgbClr val="FFFFFF"/>
                          </a:solidFill>
                          <a:effectLst/>
                          <a:latin typeface="Helvetica" panose="020B0604020202020204" pitchFamily="34" charset="0"/>
                          <a:ea typeface="Times New Roman" panose="02020603050405020304" pitchFamily="18" charset="0"/>
                          <a:cs typeface="Arial" panose="020B0604020202020204" pitchFamily="34" charset="0"/>
                        </a:rPr>
                        <a:t>DBL</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rgbClr val="FF6600"/>
                    </a:solidFill>
                  </a:tcPr>
                </a:tc>
                <a:tc>
                  <a:txBody>
                    <a:bodyPr/>
                    <a:lstStyle/>
                    <a:p>
                      <a:pPr algn="ctr">
                        <a:lnSpc>
                          <a:spcPct val="120000"/>
                        </a:lnSpc>
                        <a:buNone/>
                      </a:pPr>
                      <a:r>
                        <a:rPr lang="es-CO" sz="1400" b="1" noProof="0" dirty="0">
                          <a:solidFill>
                            <a:srgbClr val="FFFFFF"/>
                          </a:solidFill>
                          <a:effectLst/>
                          <a:latin typeface="Helvetica" panose="020B0604020202020204" pitchFamily="34" charset="0"/>
                          <a:ea typeface="Times New Roman" panose="02020603050405020304" pitchFamily="18" charset="0"/>
                          <a:cs typeface="Arial" panose="020B0604020202020204" pitchFamily="34" charset="0"/>
                        </a:rPr>
                        <a:t>TPL</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rgbClr val="FF6600"/>
                    </a:solidFill>
                  </a:tcPr>
                </a:tc>
                <a:tc>
                  <a:txBody>
                    <a:bodyPr/>
                    <a:lstStyle/>
                    <a:p>
                      <a:pPr algn="ctr">
                        <a:lnSpc>
                          <a:spcPct val="120000"/>
                        </a:lnSpc>
                        <a:buNone/>
                      </a:pPr>
                      <a:r>
                        <a:rPr lang="es-CO" sz="1400" b="1" noProof="0" dirty="0">
                          <a:solidFill>
                            <a:srgbClr val="FFFFFF"/>
                          </a:solidFill>
                          <a:effectLst/>
                          <a:latin typeface="Helvetica" panose="020B0604020202020204" pitchFamily="34" charset="0"/>
                          <a:ea typeface="Times New Roman" panose="02020603050405020304" pitchFamily="18" charset="0"/>
                          <a:cs typeface="Arial" panose="020B0604020202020204" pitchFamily="34" charset="0"/>
                        </a:rPr>
                        <a:t>CHD</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rgbClr val="FF6600"/>
                    </a:solidFill>
                  </a:tcPr>
                </a:tc>
                <a:extLst>
                  <a:ext uri="{0D108BD9-81ED-4DB2-BD59-A6C34878D82A}">
                    <a16:rowId xmlns:a16="http://schemas.microsoft.com/office/drawing/2014/main" val="1247150155"/>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REGENTE </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526</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370</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332</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200</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2560923691"/>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ESTORIL </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552</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370</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339</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216</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1269746080"/>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ROYAL REFORMA</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640</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422</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391</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226</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281937093"/>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CASA BLANCA </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629</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443</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413</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226</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2695436308"/>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PLAZA FLORENCIA </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723</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489</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422</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232</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2228686560"/>
                  </a:ext>
                </a:extLst>
              </a:tr>
              <a:tr h="511269">
                <a:tc>
                  <a:txBody>
                    <a:bodyPr/>
                    <a:lstStyle/>
                    <a:p>
                      <a:pPr algn="ctr">
                        <a:lnSpc>
                          <a:spcPct val="120000"/>
                        </a:lnSpc>
                      </a:pPr>
                      <a:r>
                        <a:rPr lang="es-ES" sz="14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GALERIA PLAZA (Hab Deluxe)</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738</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546</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500</a:t>
                      </a:r>
                      <a:endParaRPr lang="es-CO" sz="115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tc>
                  <a:txBody>
                    <a:bodyPr/>
                    <a:lstStyle/>
                    <a:p>
                      <a:pPr algn="ctr">
                        <a:lnSpc>
                          <a:spcPct val="120000"/>
                        </a:lnSpc>
                      </a:pPr>
                      <a:r>
                        <a:rPr lang="es-ES" sz="1400" dirty="0">
                          <a:solidFill>
                            <a:srgbClr val="000000"/>
                          </a:solidFill>
                          <a:effectLst/>
                          <a:latin typeface="Helvetica" panose="020B0604020202020204" pitchFamily="34" charset="0"/>
                          <a:ea typeface="Arial" panose="020B0604020202020204" pitchFamily="34" charset="0"/>
                          <a:cs typeface="Times New Roman" panose="02020603050405020304" pitchFamily="18" charset="0"/>
                        </a:rPr>
                        <a:t>252</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1303151341"/>
                  </a:ext>
                </a:extLst>
              </a:tr>
            </a:tbl>
          </a:graphicData>
        </a:graphic>
      </p:graphicFrame>
      <p:sp>
        <p:nvSpPr>
          <p:cNvPr id="19" name="TextBox 1">
            <a:extLst>
              <a:ext uri="{FF2B5EF4-FFF2-40B4-BE49-F238E27FC236}">
                <a16:creationId xmlns:a16="http://schemas.microsoft.com/office/drawing/2014/main" id="{AD7D5EA9-5F62-9919-D721-E1AB9F4902FC}"/>
              </a:ext>
            </a:extLst>
          </p:cNvPr>
          <p:cNvSpPr txBox="1"/>
          <p:nvPr/>
        </p:nvSpPr>
        <p:spPr>
          <a:xfrm>
            <a:off x="650069" y="1317977"/>
            <a:ext cx="6408739" cy="461665"/>
          </a:xfrm>
          <a:prstGeom prst="rect">
            <a:avLst/>
          </a:prstGeom>
          <a:noFill/>
        </p:spPr>
        <p:txBody>
          <a:bodyPr wrap="square" rtlCol="0">
            <a:spAutoFit/>
          </a:bodyPr>
          <a:lstStyle/>
          <a:p>
            <a:r>
              <a:rPr lang="es-CO" sz="2400" b="1" noProof="0" dirty="0">
                <a:latin typeface="+mj-lt"/>
              </a:rPr>
              <a:t>PRECIOS POR PERSONA EN DOLARES</a:t>
            </a:r>
            <a:endParaRPr lang="es-CO" sz="2400" b="1" noProof="0" dirty="0">
              <a:solidFill>
                <a:schemeClr val="accent2"/>
              </a:solidFill>
              <a:latin typeface="+mj-lt"/>
            </a:endParaRPr>
          </a:p>
        </p:txBody>
      </p:sp>
      <p:graphicFrame>
        <p:nvGraphicFramePr>
          <p:cNvPr id="20" name="Table 10">
            <a:extLst>
              <a:ext uri="{FF2B5EF4-FFF2-40B4-BE49-F238E27FC236}">
                <a16:creationId xmlns:a16="http://schemas.microsoft.com/office/drawing/2014/main" id="{73093817-0CFC-E63C-DE64-466A6280F176}"/>
              </a:ext>
            </a:extLst>
          </p:cNvPr>
          <p:cNvGraphicFramePr>
            <a:graphicFrameLocks noGrp="1"/>
          </p:cNvGraphicFramePr>
          <p:nvPr>
            <p:extLst>
              <p:ext uri="{D42A27DB-BD31-4B8C-83A1-F6EECF244321}">
                <p14:modId xmlns:p14="http://schemas.microsoft.com/office/powerpoint/2010/main" val="1849735339"/>
              </p:ext>
            </p:extLst>
          </p:nvPr>
        </p:nvGraphicFramePr>
        <p:xfrm>
          <a:off x="7478559" y="793925"/>
          <a:ext cx="4356999" cy="1187670"/>
        </p:xfrm>
        <a:graphic>
          <a:graphicData uri="http://schemas.openxmlformats.org/drawingml/2006/table">
            <a:tbl>
              <a:tblPr firstRow="1" bandRow="1">
                <a:tableStyleId>{5C22544A-7EE6-4342-B048-85BDC9FD1C3A}</a:tableStyleId>
              </a:tblPr>
              <a:tblGrid>
                <a:gridCol w="2233000">
                  <a:extLst>
                    <a:ext uri="{9D8B030D-6E8A-4147-A177-3AD203B41FA5}">
                      <a16:colId xmlns:a16="http://schemas.microsoft.com/office/drawing/2014/main" val="1538205184"/>
                    </a:ext>
                  </a:extLst>
                </a:gridCol>
                <a:gridCol w="2123999">
                  <a:extLst>
                    <a:ext uri="{9D8B030D-6E8A-4147-A177-3AD203B41FA5}">
                      <a16:colId xmlns:a16="http://schemas.microsoft.com/office/drawing/2014/main" val="3613852111"/>
                    </a:ext>
                  </a:extLst>
                </a:gridCol>
              </a:tblGrid>
              <a:tr h="626724">
                <a:tc>
                  <a:txBody>
                    <a:bodyPr/>
                    <a:lstStyle/>
                    <a:p>
                      <a:pPr marL="171450" marR="171450" algn="ctr" fontAlgn="base">
                        <a:lnSpc>
                          <a:spcPct val="120000"/>
                        </a:lnSpc>
                        <a:buNone/>
                      </a:pPr>
                      <a:r>
                        <a:rPr lang="es-CO" sz="800" b="1"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COSTO POR TRAYECTO AIFA </a:t>
                      </a:r>
                      <a:r>
                        <a:rPr lang="es-CO" sz="800"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80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marL="171450" marR="171450" algn="ctr" fontAlgn="base">
                        <a:lnSpc>
                          <a:spcPct val="120000"/>
                        </a:lnSpc>
                        <a:buNone/>
                      </a:pPr>
                      <a:r>
                        <a:rPr lang="es-CO" sz="800" b="1"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(SI SOLO ES IDA O SOLO LLEGADA) </a:t>
                      </a:r>
                      <a:r>
                        <a:rPr lang="es-CO" sz="800"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80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solidFill>
                      <a:srgbClr val="FF6600"/>
                    </a:solidFill>
                  </a:tcPr>
                </a:tc>
                <a:tc>
                  <a:txBody>
                    <a:bodyPr/>
                    <a:lstStyle/>
                    <a:p>
                      <a:pPr marL="200025" marR="200025" algn="ctr" fontAlgn="base">
                        <a:lnSpc>
                          <a:spcPct val="120000"/>
                        </a:lnSpc>
                        <a:buNone/>
                      </a:pPr>
                      <a:r>
                        <a:rPr lang="es-CO" sz="800" b="1"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COSTO LLEGANDO Y SALIENDO POR EL </a:t>
                      </a:r>
                      <a:r>
                        <a:rPr lang="es-CO" sz="800"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80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marL="200025" marR="200025" algn="ctr" fontAlgn="base">
                        <a:lnSpc>
                          <a:spcPct val="120000"/>
                        </a:lnSpc>
                        <a:buNone/>
                      </a:pPr>
                      <a:r>
                        <a:rPr lang="es-CO" sz="800" b="1"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MISMO AEROPUERTO AIFA </a:t>
                      </a:r>
                      <a:r>
                        <a:rPr lang="es-CO" sz="800"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80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solidFill>
                      <a:srgbClr val="FF6600"/>
                    </a:solidFill>
                  </a:tcPr>
                </a:tc>
                <a:extLst>
                  <a:ext uri="{0D108BD9-81ED-4DB2-BD59-A6C34878D82A}">
                    <a16:rowId xmlns:a16="http://schemas.microsoft.com/office/drawing/2014/main" val="1247150155"/>
                  </a:ext>
                </a:extLst>
              </a:tr>
              <a:tr h="560946">
                <a:tc>
                  <a:txBody>
                    <a:bodyPr/>
                    <a:lstStyle/>
                    <a:p>
                      <a:pPr algn="ctr" fontAlgn="base">
                        <a:lnSpc>
                          <a:spcPct val="120000"/>
                        </a:lnSpc>
                        <a:buNone/>
                      </a:pPr>
                      <a:r>
                        <a:rPr lang="es-CO" sz="1400" b="1"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45 USD </a:t>
                      </a:r>
                      <a:r>
                        <a:rPr lang="es-CO" sz="1400"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a:txBody>
                    <a:bodyPr/>
                    <a:lstStyle/>
                    <a:p>
                      <a:pPr algn="ctr" fontAlgn="base">
                        <a:lnSpc>
                          <a:spcPct val="120000"/>
                        </a:lnSpc>
                        <a:buNone/>
                      </a:pPr>
                      <a:r>
                        <a:rPr lang="es-CO" sz="1400" b="1"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89 USD </a:t>
                      </a:r>
                      <a:r>
                        <a:rPr lang="es-CO" sz="1400"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0923691"/>
                  </a:ext>
                </a:extLst>
              </a:tr>
            </a:tbl>
          </a:graphicData>
        </a:graphic>
      </p:graphicFrame>
      <p:graphicFrame>
        <p:nvGraphicFramePr>
          <p:cNvPr id="21" name="Table 10">
            <a:extLst>
              <a:ext uri="{FF2B5EF4-FFF2-40B4-BE49-F238E27FC236}">
                <a16:creationId xmlns:a16="http://schemas.microsoft.com/office/drawing/2014/main" id="{883F0577-DAEF-1179-D1CF-F3140A65E07B}"/>
              </a:ext>
            </a:extLst>
          </p:cNvPr>
          <p:cNvGraphicFramePr>
            <a:graphicFrameLocks noGrp="1"/>
          </p:cNvGraphicFramePr>
          <p:nvPr>
            <p:extLst>
              <p:ext uri="{D42A27DB-BD31-4B8C-83A1-F6EECF244321}">
                <p14:modId xmlns:p14="http://schemas.microsoft.com/office/powerpoint/2010/main" val="2980387935"/>
              </p:ext>
            </p:extLst>
          </p:nvPr>
        </p:nvGraphicFramePr>
        <p:xfrm>
          <a:off x="7478559" y="2152190"/>
          <a:ext cx="4328365" cy="1187670"/>
        </p:xfrm>
        <a:graphic>
          <a:graphicData uri="http://schemas.openxmlformats.org/drawingml/2006/table">
            <a:tbl>
              <a:tblPr firstRow="1" bandRow="1">
                <a:tableStyleId>{5C22544A-7EE6-4342-B048-85BDC9FD1C3A}</a:tableStyleId>
              </a:tblPr>
              <a:tblGrid>
                <a:gridCol w="4328365">
                  <a:extLst>
                    <a:ext uri="{9D8B030D-6E8A-4147-A177-3AD203B41FA5}">
                      <a16:colId xmlns:a16="http://schemas.microsoft.com/office/drawing/2014/main" val="1538205184"/>
                    </a:ext>
                  </a:extLst>
                </a:gridCol>
              </a:tblGrid>
              <a:tr h="626724">
                <a:tc>
                  <a:txBody>
                    <a:bodyPr/>
                    <a:lstStyle/>
                    <a:p>
                      <a:pPr marL="171450" marR="171450" algn="ctr" fontAlgn="base">
                        <a:lnSpc>
                          <a:spcPct val="120000"/>
                        </a:lnSpc>
                        <a:buNone/>
                      </a:pPr>
                      <a:r>
                        <a:rPr lang="es-MX" sz="1200" b="1" noProof="0" dirty="0">
                          <a:solidFill>
                            <a:srgbClr val="FFFFFF"/>
                          </a:solidFill>
                          <a:effectLst/>
                          <a:latin typeface="Helvetica" panose="020B0604020202020204" pitchFamily="34" charset="0"/>
                          <a:ea typeface="Times New Roman" panose="02020603050405020304" pitchFamily="18" charset="0"/>
                          <a:cs typeface="Times New Roman" panose="02020603050405020304" pitchFamily="18" charset="0"/>
                        </a:rPr>
                        <a:t>SUPLEMENTO ALMUERZO EN BASILICA ,XOCHIMILCO Y PUEBLA</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solidFill>
                      <a:srgbClr val="FF6600"/>
                    </a:solidFill>
                  </a:tcPr>
                </a:tc>
                <a:extLst>
                  <a:ext uri="{0D108BD9-81ED-4DB2-BD59-A6C34878D82A}">
                    <a16:rowId xmlns:a16="http://schemas.microsoft.com/office/drawing/2014/main" val="1247150155"/>
                  </a:ext>
                </a:extLst>
              </a:tr>
              <a:tr h="560946">
                <a:tc>
                  <a:txBody>
                    <a:bodyPr/>
                    <a:lstStyle/>
                    <a:p>
                      <a:pPr algn="ctr" fontAlgn="base">
                        <a:lnSpc>
                          <a:spcPct val="120000"/>
                        </a:lnSpc>
                        <a:buNone/>
                      </a:pPr>
                      <a:r>
                        <a:rPr lang="es-CO" sz="1400" b="1"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78 USD </a:t>
                      </a:r>
                      <a:r>
                        <a:rPr lang="es-CO" sz="1400" noProof="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s-CO" sz="1150" noProof="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0923691"/>
                  </a:ext>
                </a:extLst>
              </a:tr>
            </a:tbl>
          </a:graphicData>
        </a:graphic>
      </p:graphicFrame>
      <p:sp>
        <p:nvSpPr>
          <p:cNvPr id="22" name="TextBox 1">
            <a:extLst>
              <a:ext uri="{FF2B5EF4-FFF2-40B4-BE49-F238E27FC236}">
                <a16:creationId xmlns:a16="http://schemas.microsoft.com/office/drawing/2014/main" id="{A64AD1BA-9489-786F-A75C-8A42FA1C2C47}"/>
              </a:ext>
            </a:extLst>
          </p:cNvPr>
          <p:cNvSpPr txBox="1"/>
          <p:nvPr/>
        </p:nvSpPr>
        <p:spPr>
          <a:xfrm>
            <a:off x="7478559" y="390987"/>
            <a:ext cx="4356999" cy="369332"/>
          </a:xfrm>
          <a:prstGeom prst="rect">
            <a:avLst/>
          </a:prstGeom>
          <a:noFill/>
        </p:spPr>
        <p:txBody>
          <a:bodyPr wrap="square" rtlCol="0">
            <a:spAutoFit/>
          </a:bodyPr>
          <a:lstStyle/>
          <a:p>
            <a:pPr algn="ctr"/>
            <a:r>
              <a:rPr lang="es-CO" b="1" noProof="0" dirty="0">
                <a:latin typeface="+mj-lt"/>
              </a:rPr>
              <a:t>SUPLEMENTOS PRECIOS POR PERSONA </a:t>
            </a:r>
            <a:endParaRPr lang="es-CO" b="1" noProof="0" dirty="0">
              <a:solidFill>
                <a:schemeClr val="accent2"/>
              </a:solidFill>
              <a:latin typeface="+mj-lt"/>
            </a:endParaRPr>
          </a:p>
        </p:txBody>
      </p:sp>
      <p:sp>
        <p:nvSpPr>
          <p:cNvPr id="12" name="CuadroTexto 11">
            <a:extLst>
              <a:ext uri="{FF2B5EF4-FFF2-40B4-BE49-F238E27FC236}">
                <a16:creationId xmlns:a16="http://schemas.microsoft.com/office/drawing/2014/main" id="{A4930CB9-906C-C2DE-807E-D7241E4AF176}"/>
              </a:ext>
            </a:extLst>
          </p:cNvPr>
          <p:cNvSpPr txBox="1"/>
          <p:nvPr/>
        </p:nvSpPr>
        <p:spPr>
          <a:xfrm>
            <a:off x="876868" y="5563878"/>
            <a:ext cx="5810259" cy="1102674"/>
          </a:xfrm>
          <a:prstGeom prst="rect">
            <a:avLst/>
          </a:prstGeom>
          <a:noFill/>
        </p:spPr>
        <p:txBody>
          <a:bodyPr wrap="square">
            <a:spAutoFit/>
          </a:bodyPr>
          <a:lstStyle/>
          <a:p>
            <a:pPr>
              <a:lnSpc>
                <a:spcPct val="120000"/>
              </a:lnSpc>
            </a:pPr>
            <a:r>
              <a:rPr lang="es-CO" sz="1400" b="1" dirty="0">
                <a:solidFill>
                  <a:srgbClr val="ED7D31"/>
                </a:solidFill>
                <a:effectLst/>
                <a:ea typeface="Arial" panose="020B0604020202020204" pitchFamily="34" charset="0"/>
                <a:cs typeface="Times New Roman" panose="02020603050405020304" pitchFamily="18" charset="0"/>
              </a:rPr>
              <a:t>Nota:</a:t>
            </a:r>
            <a:r>
              <a:rPr lang="es-CO" sz="1400" dirty="0">
                <a:solidFill>
                  <a:srgbClr val="000000"/>
                </a:solidFill>
                <a:effectLst/>
                <a:ea typeface="Arial" panose="020B0604020202020204" pitchFamily="34" charset="0"/>
                <a:cs typeface="Times New Roman" panose="02020603050405020304" pitchFamily="18" charset="0"/>
              </a:rPr>
              <a:t> </a:t>
            </a:r>
            <a:endParaRPr lang="es-CO" sz="1400" dirty="0">
              <a:solidFill>
                <a:srgbClr val="595959"/>
              </a:solidFill>
              <a:effectLst/>
              <a:ea typeface="Arial" panose="020B0604020202020204" pitchFamily="34" charset="0"/>
              <a:cs typeface="Times New Roman" panose="02020603050405020304" pitchFamily="18" charset="0"/>
            </a:endParaRPr>
          </a:p>
          <a:p>
            <a:pPr marL="342900" lvl="0" indent="-342900">
              <a:lnSpc>
                <a:spcPct val="120000"/>
              </a:lnSpc>
              <a:buSzPts val="1050"/>
              <a:buFont typeface="Symbol" panose="05050102010706020507" pitchFamily="18" charset="2"/>
              <a:buChar char=""/>
            </a:pPr>
            <a:r>
              <a:rPr lang="es-CO" sz="1400" dirty="0">
                <a:solidFill>
                  <a:schemeClr val="bg1"/>
                </a:solidFill>
                <a:effectLst/>
                <a:ea typeface="Times New Roman" panose="02020603050405020304" pitchFamily="18" charset="0"/>
                <a:cs typeface="Tahoma" panose="020B0604030504040204" pitchFamily="34" charset="0"/>
              </a:rPr>
              <a:t>Los servicios se realizan en regular-compartido, si desea servicio privado, contáctanos.</a:t>
            </a:r>
            <a:endParaRPr lang="es-CO" sz="1400" dirty="0">
              <a:solidFill>
                <a:schemeClr val="bg1"/>
              </a:solidFill>
              <a:effectLst/>
              <a:ea typeface="Arial" panose="020B0604020202020204" pitchFamily="34" charset="0"/>
              <a:cs typeface="Times New Roman" panose="02020603050405020304" pitchFamily="18" charset="0"/>
            </a:endParaRPr>
          </a:p>
          <a:p>
            <a:pPr marL="342900" lvl="0" indent="-342900">
              <a:lnSpc>
                <a:spcPct val="120000"/>
              </a:lnSpc>
              <a:buSzPts val="1050"/>
              <a:buFont typeface="Symbol" panose="05050102010706020507" pitchFamily="18" charset="2"/>
              <a:buChar char=""/>
            </a:pPr>
            <a:r>
              <a:rPr lang="es-CO" sz="1400" dirty="0">
                <a:solidFill>
                  <a:schemeClr val="bg1"/>
                </a:solidFill>
                <a:effectLst/>
                <a:ea typeface="Times New Roman" panose="02020603050405020304" pitchFamily="18" charset="0"/>
                <a:cs typeface="Tahoma" panose="020B0604030504040204" pitchFamily="34" charset="0"/>
              </a:rPr>
              <a:t>Operación mínima con 2 pasajeros</a:t>
            </a:r>
            <a:endParaRPr lang="es-CO" sz="1400" dirty="0">
              <a:solidFill>
                <a:schemeClr val="bg1"/>
              </a:solidFill>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369" r="17369"/>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791200" y="780188"/>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791200" y="441634"/>
            <a:ext cx="4372158" cy="338554"/>
          </a:xfrm>
          <a:prstGeom prst="rect">
            <a:avLst/>
          </a:prstGeom>
          <a:noFill/>
        </p:spPr>
        <p:txBody>
          <a:bodyPr wrap="square" rtlCol="0">
            <a:spAutoFit/>
          </a:bodyPr>
          <a:lstStyle/>
          <a:p>
            <a:r>
              <a:rPr lang="es-CO" sz="1600" b="1" dirty="0">
                <a:solidFill>
                  <a:srgbClr val="0070C0"/>
                </a:solidFill>
              </a:rPr>
              <a:t>IGLESIAS</a:t>
            </a:r>
            <a:r>
              <a:rPr lang="es-CO" sz="1600" b="1" noProof="0" dirty="0">
                <a:solidFill>
                  <a:srgbClr val="0070C0"/>
                </a:solidFill>
              </a:rPr>
              <a:t> MEXICANAS</a:t>
            </a:r>
          </a:p>
        </p:txBody>
      </p:sp>
      <p:sp>
        <p:nvSpPr>
          <p:cNvPr id="7" name="TextBox 6">
            <a:extLst>
              <a:ext uri="{FF2B5EF4-FFF2-40B4-BE49-F238E27FC236}">
                <a16:creationId xmlns:a16="http://schemas.microsoft.com/office/drawing/2014/main" id="{C3CCB71B-3651-51FB-4608-7E422260DEA8}"/>
              </a:ext>
            </a:extLst>
          </p:cNvPr>
          <p:cNvSpPr txBox="1"/>
          <p:nvPr/>
        </p:nvSpPr>
        <p:spPr>
          <a:xfrm>
            <a:off x="5791200" y="1289055"/>
            <a:ext cx="6179127" cy="5325817"/>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BOGOTA - MÉXICO</a:t>
            </a:r>
          </a:p>
          <a:p>
            <a:pPr algn="just">
              <a:lnSpc>
                <a:spcPct val="150000"/>
              </a:lnSpc>
            </a:pPr>
            <a:r>
              <a:rPr lang="es-MX" sz="1200" b="0" i="0" noProof="0" dirty="0">
                <a:solidFill>
                  <a:srgbClr val="000000"/>
                </a:solidFill>
                <a:effectLst/>
              </a:rPr>
              <a:t>Salida de Bogotá ay arriba a Ciudad de México. Recepción y bienvenida por el personal de la agencia. Durante el traslado al Hotel el guía dará indicaciones acerca de los recorridos. </a:t>
            </a:r>
          </a:p>
          <a:p>
            <a:pPr algn="just">
              <a:lnSpc>
                <a:spcPct val="150000"/>
              </a:lnSpc>
            </a:pPr>
            <a:endParaRPr lang="es-CO" sz="1200" b="0" i="0" noProof="0" dirty="0">
              <a:solidFill>
                <a:srgbClr val="000000"/>
              </a:solidFill>
              <a:effectLst/>
            </a:endParaRPr>
          </a:p>
          <a:p>
            <a:pPr algn="just">
              <a:lnSpc>
                <a:spcPct val="150000"/>
              </a:lnSpc>
            </a:pPr>
            <a:r>
              <a:rPr lang="es-CO" sz="1200" b="1" i="0" noProof="0" dirty="0">
                <a:solidFill>
                  <a:srgbClr val="000000"/>
                </a:solidFill>
                <a:effectLst/>
              </a:rPr>
              <a:t>Dia 2.  BASÍLICA DE GUADALUPE - TEOTIHUACÁN </a:t>
            </a:r>
          </a:p>
          <a:p>
            <a:pPr algn="just">
              <a:lnSpc>
                <a:spcPct val="150000"/>
              </a:lnSpc>
            </a:pPr>
            <a:r>
              <a:rPr lang="es-MX" sz="1200" b="0" i="0" noProof="0" dirty="0">
                <a:solidFill>
                  <a:srgbClr val="000000"/>
                </a:solidFill>
                <a:effectLst/>
              </a:rPr>
              <a:t>Desayuno incluido, Comenzaremos en el sitio arqueológico de Tlatelolco (sin ingresar), antigua ciudad prehispánica que junto a la ciudad de Tenochtitlán forjaron el imperio mexica, veremos la Plaza de las Tres Culturas lugar donde se dieron las tres grandes tragedias históricas de la CDMX. En seguida, partiremos a la Zona Arqueológica de Teotihuacán conoceremos las pirámides del Templo de la Luna y el Templo del Sol, antes, pasaremos a una exquisita degustación de tequila y mezcal artesanales y “pulque” un licor natural que proviene del maguey (fique). Después del almuerzo, pasaremos a la Basílica de Guadalupe que es el sitio donde radica la imagen original de la Virgen de Guadalupe. Conoceremos la historia de sus apariciones, así como de los templos que se encuentran adyacentes. Pasaremos a ver el manto original, así como al área de bendiciones, y por supuesto, tiempo libre para misa (garantizada) o de esparcimiento conforme a las instrucciones de nuestro guía. Finalmente, retornaremos a nuestro hotel.</a:t>
            </a:r>
            <a:endParaRPr lang="es-CO"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18433" r="18433"/>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0D05C-0738-AA2B-6D09-CF09810C498E}"/>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6E4A63D6-0127-7E1E-F348-F93B5B11E6D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369" r="17369"/>
          <a:stretch/>
        </p:blipFill>
        <p:spPr>
          <a:xfrm>
            <a:off x="1" y="-1"/>
            <a:ext cx="5016499" cy="5092483"/>
          </a:xfrm>
        </p:spPr>
      </p:pic>
      <p:sp>
        <p:nvSpPr>
          <p:cNvPr id="5" name="TextBox 4">
            <a:extLst>
              <a:ext uri="{FF2B5EF4-FFF2-40B4-BE49-F238E27FC236}">
                <a16:creationId xmlns:a16="http://schemas.microsoft.com/office/drawing/2014/main" id="{A60BC7B4-9968-ED32-B2AB-BE23FF42B616}"/>
              </a:ext>
            </a:extLst>
          </p:cNvPr>
          <p:cNvSpPr txBox="1"/>
          <p:nvPr/>
        </p:nvSpPr>
        <p:spPr>
          <a:xfrm>
            <a:off x="5855854" y="667521"/>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66AB82E6-5D61-2FC9-607B-1B0F98921BF3}"/>
              </a:ext>
            </a:extLst>
          </p:cNvPr>
          <p:cNvSpPr txBox="1"/>
          <p:nvPr/>
        </p:nvSpPr>
        <p:spPr>
          <a:xfrm>
            <a:off x="5855854" y="328967"/>
            <a:ext cx="4372158" cy="338554"/>
          </a:xfrm>
          <a:prstGeom prst="rect">
            <a:avLst/>
          </a:prstGeom>
          <a:noFill/>
        </p:spPr>
        <p:txBody>
          <a:bodyPr wrap="square" rtlCol="0">
            <a:spAutoFit/>
          </a:bodyPr>
          <a:lstStyle/>
          <a:p>
            <a:r>
              <a:rPr lang="es-CO" sz="1600" b="1" dirty="0">
                <a:solidFill>
                  <a:srgbClr val="0070C0"/>
                </a:solidFill>
              </a:rPr>
              <a:t>IGLESIAS</a:t>
            </a:r>
            <a:r>
              <a:rPr lang="es-CO" sz="1600" b="1" noProof="0" dirty="0">
                <a:solidFill>
                  <a:srgbClr val="0070C0"/>
                </a:solidFill>
              </a:rPr>
              <a:t> MEXICANAS</a:t>
            </a:r>
          </a:p>
        </p:txBody>
      </p:sp>
      <p:sp>
        <p:nvSpPr>
          <p:cNvPr id="7" name="TextBox 6">
            <a:extLst>
              <a:ext uri="{FF2B5EF4-FFF2-40B4-BE49-F238E27FC236}">
                <a16:creationId xmlns:a16="http://schemas.microsoft.com/office/drawing/2014/main" id="{6362B6FA-2AB6-67D4-4FA8-7F0C6F9EDA5E}"/>
              </a:ext>
            </a:extLst>
          </p:cNvPr>
          <p:cNvSpPr txBox="1"/>
          <p:nvPr/>
        </p:nvSpPr>
        <p:spPr>
          <a:xfrm>
            <a:off x="5855854" y="1169175"/>
            <a:ext cx="6151418" cy="4771819"/>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DIA 3. CITY- XOCHIMILCO - COYOACAN</a:t>
            </a:r>
          </a:p>
          <a:p>
            <a:pPr algn="just">
              <a:lnSpc>
                <a:spcPct val="150000"/>
              </a:lnSpc>
            </a:pPr>
            <a:r>
              <a:rPr lang="es-MX" sz="1200" b="0" i="0" noProof="0" dirty="0">
                <a:solidFill>
                  <a:srgbClr val="000000"/>
                </a:solidFill>
                <a:effectLst/>
              </a:rPr>
              <a:t>Desayuno incluido en el hotel. Iniciamos visitando la Columna de la Independencia monumento ícono de México donde descansan los restos de nuestros héroes que nos dieron patria y libertad. Posteriormente, nos dirigiremos al Centro Histórico (Zócalo) a través de la hermosa Av. Paseo de la Reforma. Al llegar al Zócalo, caminaremos hacia el Templo Mayor y, después a la Catedral Metropolitana de la Ciudad de México. En seguida, visitaremos el Palacio de Bellas Artes edificio de principios del siglo XX con su estilo art </a:t>
            </a:r>
            <a:r>
              <a:rPr lang="es-MX" sz="1200" b="0" i="0" noProof="0" dirty="0" err="1">
                <a:solidFill>
                  <a:srgbClr val="000000"/>
                </a:solidFill>
                <a:effectLst/>
              </a:rPr>
              <a:t>deco</a:t>
            </a:r>
            <a:r>
              <a:rPr lang="es-MX" sz="1200" b="0" i="0" noProof="0" dirty="0">
                <a:solidFill>
                  <a:srgbClr val="000000"/>
                </a:solidFill>
                <a:effectLst/>
              </a:rPr>
              <a:t>, sus esculturas y bellos jardines. Después, visitaremos la Alcaldía de Coyoacán, donde observaremos la famosa “Fuente de los Coyotes” y conoceremos el Templo de San Juan Bautista. Posteriormente, nos dirigiremos al sur de la ciudad donde observaremos la Universidad Nacional Autónoma de México (UNAM) nuestra máxima casa de estudios superiores y el Estadio Olímpico Universitario, así como el Estadio Azteca que albergó dos mundiales: México 1970 y 1986. Por último, nos embarcaremos en una trajinera (balsa) en Xochimilco donde navegaremos por sus canales. Finalmente, regresaremos a nuestro hotel.</a:t>
            </a:r>
          </a:p>
          <a:p>
            <a:pPr algn="just">
              <a:lnSpc>
                <a:spcPct val="150000"/>
              </a:lnSpc>
            </a:pPr>
            <a:endParaRPr lang="es-CO" sz="1200" b="0" i="0" noProof="0" dirty="0">
              <a:solidFill>
                <a:srgbClr val="000000"/>
              </a:solidFill>
              <a:effectLst/>
            </a:endParaRPr>
          </a:p>
        </p:txBody>
      </p:sp>
      <p:pic>
        <p:nvPicPr>
          <p:cNvPr id="2" name="Imagen 1">
            <a:extLst>
              <a:ext uri="{FF2B5EF4-FFF2-40B4-BE49-F238E27FC236}">
                <a16:creationId xmlns:a16="http://schemas.microsoft.com/office/drawing/2014/main" id="{65EDB997-D228-D2D3-C09B-1EBB739998E9}"/>
              </a:ext>
            </a:extLst>
          </p:cNvPr>
          <p:cNvPicPr>
            <a:picLocks noChangeAspect="1"/>
          </p:cNvPicPr>
          <p:nvPr/>
        </p:nvPicPr>
        <p:blipFill>
          <a:blip r:embed="rId3">
            <a:extLst>
              <a:ext uri="{28A0092B-C50C-407E-A947-70E740481C1C}">
                <a14:useLocalDpi xmlns:a14="http://schemas.microsoft.com/office/drawing/2010/main" val="0"/>
              </a:ext>
            </a:extLst>
          </a:blip>
          <a:srcRect l="17256" r="17256"/>
          <a:stretch/>
        </p:blipFill>
        <p:spPr>
          <a:xfrm>
            <a:off x="2370372" y="3891191"/>
            <a:ext cx="3369942" cy="26758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5199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0D05C-0738-AA2B-6D09-CF09810C498E}"/>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6E4A63D6-0127-7E1E-F348-F93B5B11E6D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369" r="17369"/>
          <a:stretch/>
        </p:blipFill>
        <p:spPr>
          <a:xfrm>
            <a:off x="1" y="-1"/>
            <a:ext cx="5016499" cy="5092483"/>
          </a:xfrm>
        </p:spPr>
      </p:pic>
      <p:sp>
        <p:nvSpPr>
          <p:cNvPr id="5" name="TextBox 4">
            <a:extLst>
              <a:ext uri="{FF2B5EF4-FFF2-40B4-BE49-F238E27FC236}">
                <a16:creationId xmlns:a16="http://schemas.microsoft.com/office/drawing/2014/main" id="{A60BC7B4-9968-ED32-B2AB-BE23FF42B616}"/>
              </a:ext>
            </a:extLst>
          </p:cNvPr>
          <p:cNvSpPr txBox="1"/>
          <p:nvPr/>
        </p:nvSpPr>
        <p:spPr>
          <a:xfrm>
            <a:off x="5855854" y="584397"/>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66AB82E6-5D61-2FC9-607B-1B0F98921BF3}"/>
              </a:ext>
            </a:extLst>
          </p:cNvPr>
          <p:cNvSpPr txBox="1"/>
          <p:nvPr/>
        </p:nvSpPr>
        <p:spPr>
          <a:xfrm>
            <a:off x="5855854" y="328967"/>
            <a:ext cx="4372158" cy="338554"/>
          </a:xfrm>
          <a:prstGeom prst="rect">
            <a:avLst/>
          </a:prstGeom>
          <a:noFill/>
        </p:spPr>
        <p:txBody>
          <a:bodyPr wrap="square" rtlCol="0">
            <a:spAutoFit/>
          </a:bodyPr>
          <a:lstStyle/>
          <a:p>
            <a:r>
              <a:rPr lang="es-CO" sz="1600" b="1" dirty="0">
                <a:solidFill>
                  <a:srgbClr val="0070C0"/>
                </a:solidFill>
              </a:rPr>
              <a:t>IGLESIAS</a:t>
            </a:r>
            <a:r>
              <a:rPr lang="es-CO" sz="1600" b="1" noProof="0" dirty="0">
                <a:solidFill>
                  <a:srgbClr val="0070C0"/>
                </a:solidFill>
              </a:rPr>
              <a:t> MEXICANAS</a:t>
            </a:r>
          </a:p>
        </p:txBody>
      </p:sp>
      <p:sp>
        <p:nvSpPr>
          <p:cNvPr id="7" name="TextBox 6">
            <a:extLst>
              <a:ext uri="{FF2B5EF4-FFF2-40B4-BE49-F238E27FC236}">
                <a16:creationId xmlns:a16="http://schemas.microsoft.com/office/drawing/2014/main" id="{6362B6FA-2AB6-67D4-4FA8-7F0C6F9EDA5E}"/>
              </a:ext>
            </a:extLst>
          </p:cNvPr>
          <p:cNvSpPr txBox="1"/>
          <p:nvPr/>
        </p:nvSpPr>
        <p:spPr>
          <a:xfrm>
            <a:off x="5846458" y="983759"/>
            <a:ext cx="6151418" cy="5726568"/>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DIA 4. PUEBLA Y CHOLULA</a:t>
            </a:r>
          </a:p>
          <a:p>
            <a:pPr algn="just">
              <a:lnSpc>
                <a:spcPct val="150000"/>
              </a:lnSpc>
            </a:pPr>
            <a:r>
              <a:rPr lang="es-MX" sz="1200" b="0" i="0" noProof="0" dirty="0">
                <a:solidFill>
                  <a:srgbClr val="000000"/>
                </a:solidFill>
                <a:effectLst/>
              </a:rPr>
              <a:t>Después del desayuno incluido, Nos desplazaremos al Estado de Puebla al municipio de Cholula, conoceremos el “Templo de Santa María Tonantzintla” cuyo arte barro es una expresión de lo español e indígena. Enseguida, visitaremos Cholula donde observaremos la zona arqueológica de Cholula (sin ingresar), y subiéremos la que es considerada la pirámide más grande del mundo (“Cerro de </a:t>
            </a:r>
            <a:r>
              <a:rPr lang="es-MX" sz="1200" b="0" i="0" noProof="0" dirty="0" err="1">
                <a:solidFill>
                  <a:srgbClr val="000000"/>
                </a:solidFill>
                <a:effectLst/>
              </a:rPr>
              <a:t>Tlachihualtépetl</a:t>
            </a:r>
            <a:r>
              <a:rPr lang="es-MX" sz="1200" b="0" i="0" noProof="0" dirty="0">
                <a:solidFill>
                  <a:srgbClr val="000000"/>
                </a:solidFill>
                <a:effectLst/>
              </a:rPr>
              <a:t>”), en su cima se encuentra el Santuario de Nuestra Señora de los Remedios que visitaremos, y donde tendremos una hermosa panorámica de los volcanes como el Popocatépetl, Iztaccíhuatl y Malinche. Posteriormente, en la capital poblana conoceremos su catedral, con su estilo barroco herreriano, así como el ciprés o baldaquino dedicada a la imagen de la Inmaculada Concepción. En seguida, pasaremos a la Plaza de Armas y, después del almuerzo, visitaremos la hermosa Capilla del Rosario considerada la octava maravilla del mundo. Después, pasaremos al “Parían” para observar las artesanías y dulces poblanos, y, en seguida, conoceremos la Calle de Los Sapos. Finalmente, regresaremos a nuestro hotel.</a:t>
            </a:r>
          </a:p>
          <a:p>
            <a:pPr algn="just">
              <a:lnSpc>
                <a:spcPct val="150000"/>
              </a:lnSpc>
            </a:pPr>
            <a:endParaRPr lang="es-CO" sz="1200" b="0" i="0" noProof="0" dirty="0">
              <a:solidFill>
                <a:srgbClr val="000000"/>
              </a:solidFill>
              <a:effectLst/>
            </a:endParaRPr>
          </a:p>
          <a:p>
            <a:pPr algn="just">
              <a:lnSpc>
                <a:spcPct val="150000"/>
              </a:lnSpc>
            </a:pPr>
            <a:r>
              <a:rPr lang="es-CO" sz="1200" b="1" i="0" noProof="0" dirty="0">
                <a:solidFill>
                  <a:srgbClr val="000000"/>
                </a:solidFill>
                <a:effectLst/>
              </a:rPr>
              <a:t>Dia 5. CD MÉXICO - BOGOTÁ</a:t>
            </a:r>
          </a:p>
          <a:p>
            <a:pPr algn="just">
              <a:lnSpc>
                <a:spcPct val="150000"/>
              </a:lnSpc>
            </a:pPr>
            <a:r>
              <a:rPr lang="es-CO" sz="1200" b="0" i="0" noProof="0" dirty="0">
                <a:solidFill>
                  <a:srgbClr val="000000"/>
                </a:solidFill>
                <a:effectLst/>
              </a:rPr>
              <a:t>Después del desayuno incluido traslado al aeropuerto con destino a casa.</a:t>
            </a:r>
          </a:p>
          <a:p>
            <a:pPr algn="just">
              <a:lnSpc>
                <a:spcPct val="150000"/>
              </a:lnSpc>
            </a:pPr>
            <a:endParaRPr lang="es-CO" sz="1200" b="0" i="0" noProof="0" dirty="0">
              <a:solidFill>
                <a:srgbClr val="000000"/>
              </a:solidFill>
              <a:effectLst/>
            </a:endParaRPr>
          </a:p>
          <a:p>
            <a:pPr algn="ctr">
              <a:lnSpc>
                <a:spcPct val="150000"/>
              </a:lnSpc>
            </a:pPr>
            <a:r>
              <a:rPr lang="es-CO" b="1" i="0" noProof="0" dirty="0">
                <a:effectLst/>
              </a:rPr>
              <a:t>FIN DE NUESTROS SERVICIOS.</a:t>
            </a:r>
          </a:p>
        </p:txBody>
      </p:sp>
      <p:pic>
        <p:nvPicPr>
          <p:cNvPr id="2" name="Imagen 1">
            <a:extLst>
              <a:ext uri="{FF2B5EF4-FFF2-40B4-BE49-F238E27FC236}">
                <a16:creationId xmlns:a16="http://schemas.microsoft.com/office/drawing/2014/main" id="{65EDB997-D228-D2D3-C09B-1EBB739998E9}"/>
              </a:ext>
            </a:extLst>
          </p:cNvPr>
          <p:cNvPicPr>
            <a:picLocks noChangeAspect="1"/>
          </p:cNvPicPr>
          <p:nvPr/>
        </p:nvPicPr>
        <p:blipFill>
          <a:blip r:embed="rId3">
            <a:extLst>
              <a:ext uri="{28A0092B-C50C-407E-A947-70E740481C1C}">
                <a14:useLocalDpi xmlns:a14="http://schemas.microsoft.com/office/drawing/2010/main" val="0"/>
              </a:ext>
            </a:extLst>
          </a:blip>
          <a:srcRect l="17256" r="17256"/>
          <a:stretch/>
        </p:blipFill>
        <p:spPr>
          <a:xfrm>
            <a:off x="2370372" y="3891191"/>
            <a:ext cx="3369942" cy="26758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643107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17" name="Rectangle 4">
            <a:extLst>
              <a:ext uri="{FF2B5EF4-FFF2-40B4-BE49-F238E27FC236}">
                <a16:creationId xmlns:a16="http://schemas.microsoft.com/office/drawing/2014/main" id="{A921897E-F60D-004A-9928-89158E537DF4}"/>
              </a:ext>
            </a:extLst>
          </p:cNvPr>
          <p:cNvSpPr/>
          <p:nvPr/>
        </p:nvSpPr>
        <p:spPr>
          <a:xfrm>
            <a:off x="2603500" y="4829039"/>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3070543" y="5045210"/>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2976957" y="5335566"/>
            <a:ext cx="4422404" cy="422360"/>
          </a:xfrm>
          <a:prstGeom prst="rect">
            <a:avLst/>
          </a:prstGeom>
          <a:noFill/>
        </p:spPr>
        <p:txBody>
          <a:bodyPr wrap="square" rtlCol="0">
            <a:spAutoFit/>
          </a:bodyPr>
          <a:lstStyle/>
          <a:p>
            <a:pPr>
              <a:lnSpc>
                <a:spcPct val="150000"/>
              </a:lnSpc>
            </a:pPr>
            <a:r>
              <a:rPr lang="es-CO" sz="1600" i="1" dirty="0">
                <a:solidFill>
                  <a:schemeClr val="bg1"/>
                </a:solidFill>
              </a:rPr>
              <a:t>5</a:t>
            </a:r>
            <a:r>
              <a:rPr lang="es-CO" sz="1600" b="0" i="1" noProof="0" dirty="0">
                <a:solidFill>
                  <a:schemeClr val="bg1"/>
                </a:solidFill>
                <a:effectLst/>
              </a:rPr>
              <a:t> Días / 4 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8701111" y="5099126"/>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2727462" y="4225041"/>
            <a:ext cx="7055002" cy="646331"/>
          </a:xfrm>
          <a:prstGeom prst="rect">
            <a:avLst/>
          </a:prstGeom>
          <a:noFill/>
        </p:spPr>
        <p:txBody>
          <a:bodyPr wrap="square" rtlCol="0">
            <a:spAutoFit/>
          </a:bodyPr>
          <a:lstStyle/>
          <a:p>
            <a:r>
              <a:rPr lang="es-CO" sz="3600" b="1" dirty="0">
                <a:solidFill>
                  <a:schemeClr val="bg1"/>
                </a:solidFill>
                <a:latin typeface="Montserrat" panose="02000505000000020004" pitchFamily="2" charset="0"/>
              </a:rPr>
              <a:t>IGLESIAS</a:t>
            </a:r>
            <a:r>
              <a:rPr lang="es-CO" sz="3600" b="1" noProof="0" dirty="0">
                <a:solidFill>
                  <a:schemeClr val="bg1"/>
                </a:solidFill>
                <a:latin typeface="Montserrat" panose="02000505000000020004" pitchFamily="2" charset="0"/>
              </a:rPr>
              <a:t> </a:t>
            </a:r>
            <a:r>
              <a:rPr lang="es-CO" sz="3600" b="1" noProof="0" dirty="0">
                <a:solidFill>
                  <a:srgbClr val="FF6600"/>
                </a:solidFill>
                <a:latin typeface="Montserrat" panose="02000505000000020004" pitchFamily="2" charset="0"/>
              </a:rPr>
              <a:t>MEXICANAS</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55897" y="5236412"/>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3611</TotalTime>
  <Words>1008</Words>
  <Application>Microsoft Office PowerPoint</Application>
  <PresentationFormat>Panorámica</PresentationFormat>
  <Paragraphs>100</Paragraphs>
  <Slides>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Aptos</vt:lpstr>
      <vt:lpstr>Arial</vt:lpstr>
      <vt:lpstr>Cinzel</vt:lpstr>
      <vt:lpstr>Helvetica</vt:lpstr>
      <vt:lpstr>Montserrat</vt:lpstr>
      <vt:lpstr>Open Sans</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11</cp:revision>
  <dcterms:created xsi:type="dcterms:W3CDTF">2024-08-19T01:20:52Z</dcterms:created>
  <dcterms:modified xsi:type="dcterms:W3CDTF">2025-03-27T21:50:04Z</dcterms:modified>
</cp:coreProperties>
</file>