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441" r:id="rId3"/>
    <p:sldId id="540" r:id="rId4"/>
    <p:sldId id="535" r:id="rId5"/>
    <p:sldId id="530" r:id="rId6"/>
    <p:sldId id="379" r:id="rId7"/>
    <p:sldId id="537" r:id="rId8"/>
    <p:sldId id="539" r:id="rId9"/>
    <p:sldId id="541" r:id="rId10"/>
    <p:sldId id="542" r:id="rId11"/>
    <p:sldId id="543" r:id="rId12"/>
    <p:sldId id="5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551710" y="4676673"/>
            <a:ext cx="9411854"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326225" y="48611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038621" y="5087944"/>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844790" y="4901998"/>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599056" y="3932803"/>
            <a:ext cx="11249890" cy="646331"/>
          </a:xfrm>
          <a:prstGeom prst="rect">
            <a:avLst/>
          </a:prstGeom>
          <a:noFill/>
        </p:spPr>
        <p:txBody>
          <a:bodyPr wrap="square" rtlCol="0">
            <a:spAutoFit/>
          </a:bodyPr>
          <a:lstStyle/>
          <a:p>
            <a:pPr algn="ctr"/>
            <a:r>
              <a:rPr lang="es-CO" sz="3600" b="1" dirty="0">
                <a:solidFill>
                  <a:schemeClr val="bg1"/>
                </a:solidFill>
                <a:effectLst>
                  <a:glow rad="139700">
                    <a:schemeClr val="accent1">
                      <a:satMod val="175000"/>
                      <a:alpha val="40000"/>
                    </a:schemeClr>
                  </a:glow>
                </a:effectLst>
                <a:latin typeface="Montserrat" panose="02000505000000020004" pitchFamily="2" charset="0"/>
              </a:rPr>
              <a:t>LIMA CUSCO </a:t>
            </a:r>
            <a:r>
              <a:rPr lang="es-CO" sz="3600" b="1" noProof="0" dirty="0">
                <a:solidFill>
                  <a:schemeClr val="bg1"/>
                </a:solidFill>
                <a:effectLst>
                  <a:glow rad="139700">
                    <a:schemeClr val="accent1">
                      <a:satMod val="175000"/>
                      <a:alpha val="40000"/>
                    </a:schemeClr>
                  </a:glow>
                </a:effectLst>
                <a:latin typeface="Montserrat" panose="02000505000000020004" pitchFamily="2" charset="0"/>
              </a:rPr>
              <a:t> </a:t>
            </a:r>
            <a:r>
              <a:rPr lang="es-CO" sz="3600" b="1" dirty="0">
                <a:solidFill>
                  <a:srgbClr val="FF6600"/>
                </a:solidFill>
                <a:effectLst>
                  <a:glow rad="139700">
                    <a:schemeClr val="accent1">
                      <a:satMod val="175000"/>
                      <a:alpha val="40000"/>
                    </a:schemeClr>
                  </a:glow>
                </a:effectLst>
                <a:latin typeface="Montserrat" panose="02000505000000020004" pitchFamily="2" charset="0"/>
              </a:rPr>
              <a:t>Y PUNO ARQUEOLOGICO</a:t>
            </a:r>
            <a:endParaRPr lang="es-CO" sz="3600" b="1" noProof="0" dirty="0">
              <a:solidFill>
                <a:srgbClr val="FF6600"/>
              </a:solidFill>
              <a:effectLst>
                <a:glow rad="139700">
                  <a:schemeClr val="accent1">
                    <a:satMod val="175000"/>
                    <a:alpha val="40000"/>
                  </a:schemeClr>
                </a:glow>
              </a:effectLst>
              <a:latin typeface="Montserrat" panose="02000505000000020004" pitchFamily="2" charset="0"/>
            </a:endParaRP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9576" y="4991429"/>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515" r="92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6. CUSCO/PUNO</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Partiremos en un bus turístico a la ciudad de Puno, una ruta paisajística acompañados del río Vilcanota para luego ingresar a la meseta del Collao, el altiplano andino. Nuestra primera parada será en la Iglesia de San Pedro Apóstol en Andahuaylillas conocida como “La Sixtina de América”. Los muros y techos colmados de pinturas murales del siglo XVII. Continuaremos hacia </a:t>
            </a:r>
            <a:r>
              <a:rPr lang="es-MX" sz="1200" b="0" i="0" noProof="0" dirty="0" err="1">
                <a:solidFill>
                  <a:srgbClr val="000000"/>
                </a:solidFill>
                <a:effectLst/>
              </a:rPr>
              <a:t>Racchi</a:t>
            </a:r>
            <a:r>
              <a:rPr lang="es-MX" sz="1200" b="0" i="0" noProof="0" dirty="0">
                <a:solidFill>
                  <a:srgbClr val="000000"/>
                </a:solidFill>
                <a:effectLst/>
              </a:rPr>
              <a:t>, Templo del Dios </a:t>
            </a:r>
            <a:r>
              <a:rPr lang="es-MX" sz="1200" b="0" i="0" noProof="0" dirty="0" err="1">
                <a:solidFill>
                  <a:srgbClr val="000000"/>
                </a:solidFill>
                <a:effectLst/>
              </a:rPr>
              <a:t>Wiracocha</a:t>
            </a:r>
            <a:r>
              <a:rPr lang="es-MX" sz="1200" b="0" i="0" noProof="0" dirty="0">
                <a:solidFill>
                  <a:srgbClr val="000000"/>
                </a:solidFill>
                <a:effectLst/>
              </a:rPr>
              <a:t>, en el cual destacan los restos de las columnas y muros que nos dan una idea del tamaño monumental de esta construcción en épocas incas. Nuestro camino alcanzará el punto más alto en La Raya a 4,800 m.s.n.m., lugar donde se da la división de las aguas de la cuenca del Titicaca y los ríos que irán al Amazonas. Almuerzo. Visita del Museo de Sitio de Pucará. Esta localidad es cuna de los famosos toritos de Pucará. Arribaremos a Puno y traslado al hotel.  Alojamiento en Puno.</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9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515" r="92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41815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7. LAGO TITICACA </a:t>
            </a:r>
          </a:p>
          <a:p>
            <a:pPr algn="just">
              <a:lnSpc>
                <a:spcPct val="150000"/>
              </a:lnSpc>
            </a:pPr>
            <a:r>
              <a:rPr lang="es-MX" sz="1200" i="0" noProof="0" dirty="0">
                <a:solidFill>
                  <a:srgbClr val="000000"/>
                </a:solidFill>
                <a:effectLst/>
              </a:rPr>
              <a:t>Por la mañana, embarcaremos en una lancha para visitar un pueblo que huyendo de las diferentes culturas que llegaron a dominarlos se refugiaron dentro del lago Titicaca, los Uros. Esta comunidad sigue construyendo sus islas siguiendo las técnicas ancestrales, y nos reciben para transmitirnos sus conocimientos. Un pueblo que vive de sus visitantes. Continuaremos navegando hacia la Isla de Taquile. La comunidad de la isla ha mantenido vivas sus tradiciones, vestimentas y forma de vida. Es una de las pocas comunidades quechua en una región esencialmente </a:t>
            </a:r>
            <a:r>
              <a:rPr lang="es-MX" sz="1200" i="0" noProof="0" dirty="0" err="1">
                <a:solidFill>
                  <a:srgbClr val="000000"/>
                </a:solidFill>
                <a:effectLst/>
              </a:rPr>
              <a:t>aymara</a:t>
            </a:r>
            <a:r>
              <a:rPr lang="es-MX" sz="1200" i="0" noProof="0" dirty="0">
                <a:solidFill>
                  <a:srgbClr val="000000"/>
                </a:solidFill>
                <a:effectLst/>
              </a:rPr>
              <a:t>, y se han mantenido cerrados a que la modernidad cambie sus vidas. Nos recibirán con su música y danzas. Almuerzo en restaurante comunal, una comida simple pero rica en nutrientes. A continuación, realizaremos una caminata por los alrededores para apreciar los bellos paisajes del lago Titicaca. Regreso al puerto de Puno. Traslado al hotel.  Alojamiento en Puno.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8. </a:t>
            </a:r>
            <a:r>
              <a:rPr lang="es-CO" sz="1200" b="1" dirty="0">
                <a:solidFill>
                  <a:srgbClr val="000000"/>
                </a:solidFill>
              </a:rPr>
              <a:t>PUNO</a:t>
            </a:r>
            <a:r>
              <a:rPr lang="es-CO" sz="1200" b="1" i="0" noProof="0" dirty="0">
                <a:solidFill>
                  <a:srgbClr val="000000"/>
                </a:solidFill>
                <a:effectLst/>
              </a:rPr>
              <a:t>/LIMA/BOGOTA</a:t>
            </a:r>
          </a:p>
          <a:p>
            <a:pPr algn="just">
              <a:lnSpc>
                <a:spcPct val="150000"/>
              </a:lnSpc>
            </a:pPr>
            <a:r>
              <a:rPr lang="es-MX" sz="1200" b="0" i="0" noProof="0" dirty="0">
                <a:solidFill>
                  <a:srgbClr val="000000"/>
                </a:solidFill>
                <a:effectLst/>
              </a:rPr>
              <a:t>A la hora coordinada, traslado al aeropuerto para abordar nuestro vuelo de salida.</a:t>
            </a: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8765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1357744" y="4676673"/>
            <a:ext cx="9319491"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1969950" y="4892844"/>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1664164" y="5100266"/>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602328" y="485640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062182" y="4003537"/>
            <a:ext cx="9836727" cy="646331"/>
          </a:xfrm>
          <a:prstGeom prst="rect">
            <a:avLst/>
          </a:prstGeom>
          <a:noFill/>
        </p:spPr>
        <p:txBody>
          <a:bodyPr wrap="square" rtlCol="0">
            <a:spAutoFit/>
          </a:bodyPr>
          <a:lstStyle/>
          <a:p>
            <a:pPr algn="ctr"/>
            <a:r>
              <a:rPr lang="es-CO" sz="3600" b="1" dirty="0">
                <a:solidFill>
                  <a:schemeClr val="bg1"/>
                </a:solidFill>
                <a:effectLst>
                  <a:glow rad="139700">
                    <a:schemeClr val="accent1">
                      <a:satMod val="175000"/>
                      <a:alpha val="40000"/>
                    </a:schemeClr>
                  </a:glow>
                </a:effectLst>
                <a:latin typeface="Montserrat" panose="02000505000000020004" pitchFamily="2" charset="0"/>
              </a:rPr>
              <a:t>LIMA CUSCO </a:t>
            </a:r>
            <a:r>
              <a:rPr lang="es-CO" sz="3600" b="1" noProof="0" dirty="0">
                <a:solidFill>
                  <a:schemeClr val="bg1"/>
                </a:solidFill>
                <a:effectLst>
                  <a:glow rad="139700">
                    <a:schemeClr val="accent1">
                      <a:satMod val="175000"/>
                      <a:alpha val="40000"/>
                    </a:schemeClr>
                  </a:glow>
                </a:effectLst>
                <a:latin typeface="Montserrat" panose="02000505000000020004" pitchFamily="2" charset="0"/>
              </a:rPr>
              <a:t> </a:t>
            </a:r>
            <a:r>
              <a:rPr lang="es-CO" sz="3600" b="1" dirty="0">
                <a:solidFill>
                  <a:srgbClr val="FF6600"/>
                </a:solidFill>
                <a:effectLst>
                  <a:glow rad="139700">
                    <a:schemeClr val="accent1">
                      <a:satMod val="175000"/>
                      <a:alpha val="40000"/>
                    </a:schemeClr>
                  </a:glow>
                </a:effectLst>
                <a:latin typeface="Montserrat" panose="02000505000000020004" pitchFamily="2" charset="0"/>
              </a:rPr>
              <a:t>Y PUNO ARQUEOLOGICO</a:t>
            </a:r>
            <a:endParaRPr lang="es-CO" sz="3600" b="1" noProof="0" dirty="0">
              <a:solidFill>
                <a:srgbClr val="FF6600"/>
              </a:solidFill>
              <a:effectLst>
                <a:glow rad="139700">
                  <a:schemeClr val="accent1">
                    <a:satMod val="175000"/>
                    <a:alpha val="40000"/>
                  </a:schemeClr>
                </a:glow>
              </a:effectLst>
              <a:latin typeface="Montserrat" panose="02000505000000020004" pitchFamily="2" charset="0"/>
            </a:endParaRP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5340" y="4986449"/>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3" y="1189426"/>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96768" y="1809681"/>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309918" y="1797056"/>
            <a:ext cx="7648292" cy="4631524"/>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/hotel / aeropuerto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el hotel elegido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 en servicio compartido en idioma español con entradas incluidas. </a:t>
            </a:r>
          </a:p>
          <a:p>
            <a:pPr lvl="0">
              <a:lnSpc>
                <a:spcPct val="120000"/>
              </a:lnSpc>
              <a:buSzPts val="1000"/>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servicio compartido en idioma español en 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 en servicio compartido en idioma español con entradas incluidas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 en servicio compartido en idioma español con entradas incluidas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en servicio compartido en idioma español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The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Voyager (Día 5 del programa)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entrada a Machu Picchu con visita guiada (Día 5 del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(Día 5 del programa)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Salida Cusco/Puno en bus turístico en servicio compartido en idioma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en el hotel elegido en 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alojamiento en el hotel elegido en el Valle Sagrado</a:t>
            </a:r>
          </a:p>
          <a:p>
            <a:pPr lvl="0">
              <a:lnSpc>
                <a:spcPct val="120000"/>
              </a:lnSpc>
              <a:buSzPts val="1000"/>
              <a:tabLst>
                <a:tab pos="457200" algn="l"/>
              </a:tabLst>
            </a:pP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7873" t="2474" r="17681" b="-2474"/>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82750" y="27798"/>
            <a:ext cx="8030455" cy="1200329"/>
          </a:xfrm>
          <a:prstGeom prst="rect">
            <a:avLst/>
          </a:prstGeom>
          <a:noFill/>
        </p:spPr>
        <p:txBody>
          <a:bodyPr wrap="square" rtlCol="0">
            <a:spAutoFit/>
          </a:bodyPr>
          <a:lstStyle/>
          <a:p>
            <a:r>
              <a:rPr lang="es-CO" sz="3600" b="1" noProof="0" dirty="0">
                <a:latin typeface="Montserrat" panose="02000505000000020004" pitchFamily="2" charset="0"/>
              </a:rPr>
              <a:t>LIMA CUSCO  </a:t>
            </a:r>
            <a:r>
              <a:rPr lang="es-CO" sz="3600" b="1" noProof="0" dirty="0">
                <a:solidFill>
                  <a:srgbClr val="FF6600"/>
                </a:solidFill>
                <a:latin typeface="Montserrat" panose="02000505000000020004" pitchFamily="2" charset="0"/>
              </a:rPr>
              <a:t>Y PUNO ARQUEOLOGICO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43297" y="1174711"/>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485060" y="1940659"/>
            <a:ext cx="7648292" cy="1990801"/>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PUNO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estación de bus / hotel / aeropuerto en servicio compartido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a las islas de Uros y Taquile en. Servicio compartido con almuerzo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con desayuno en el hotel elegido en Puno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incluidos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8233" t="2062" r="17321" b="-2062"/>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11727" y="41000"/>
            <a:ext cx="7921625" cy="1200329"/>
          </a:xfrm>
          <a:prstGeom prst="rect">
            <a:avLst/>
          </a:prstGeom>
          <a:noFill/>
        </p:spPr>
        <p:txBody>
          <a:bodyPr wrap="square" rtlCol="0">
            <a:spAutoFit/>
          </a:bodyPr>
          <a:lstStyle/>
          <a:p>
            <a:r>
              <a:rPr lang="es-CO" sz="3600" b="1" noProof="0" dirty="0">
                <a:latin typeface="Montserrat" panose="02000505000000020004" pitchFamily="2" charset="0"/>
              </a:rPr>
              <a:t>LIMA CUSCO  </a:t>
            </a:r>
            <a:r>
              <a:rPr lang="es-CO" sz="3600" b="1" noProof="0" dirty="0">
                <a:solidFill>
                  <a:srgbClr val="FF6600"/>
                </a:solidFill>
                <a:latin typeface="Montserrat" panose="02000505000000020004" pitchFamily="2" charset="0"/>
              </a:rPr>
              <a:t>Y PUNO ARQUEOLOGICO</a:t>
            </a:r>
          </a:p>
        </p:txBody>
      </p:sp>
    </p:spTree>
    <p:extLst>
      <p:ext uri="{BB962C8B-B14F-4D97-AF65-F5344CB8AC3E}">
        <p14:creationId xmlns:p14="http://schemas.microsoft.com/office/powerpoint/2010/main" val="351027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a:t>
            </a:r>
            <a:r>
              <a:rPr lang="da-DK"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BOG / LIM / CUS / JUL / BOG</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7043" t="1787" r="15959" b="-1787"/>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692578"/>
            <a:ext cx="7055002"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COMPLETISIMO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05462" y="5661356"/>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04436" y="626808"/>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2222247096"/>
              </p:ext>
            </p:extLst>
          </p:nvPr>
        </p:nvGraphicFramePr>
        <p:xfrm>
          <a:off x="214822" y="1041176"/>
          <a:ext cx="6439485" cy="4498200"/>
        </p:xfrm>
        <a:graphic>
          <a:graphicData uri="http://schemas.openxmlformats.org/drawingml/2006/table">
            <a:tbl>
              <a:tblPr firstRow="1" firstCol="1">
                <a:tableStyleId>{21E4AEA4-8DFA-4A89-87EB-49C32662AFE0}</a:tableStyleId>
              </a:tblPr>
              <a:tblGrid>
                <a:gridCol w="960582">
                  <a:extLst>
                    <a:ext uri="{9D8B030D-6E8A-4147-A177-3AD203B41FA5}">
                      <a16:colId xmlns:a16="http://schemas.microsoft.com/office/drawing/2014/main" val="2099016920"/>
                    </a:ext>
                  </a:extLst>
                </a:gridCol>
                <a:gridCol w="738909">
                  <a:extLst>
                    <a:ext uri="{9D8B030D-6E8A-4147-A177-3AD203B41FA5}">
                      <a16:colId xmlns:a16="http://schemas.microsoft.com/office/drawing/2014/main" val="1536149785"/>
                    </a:ext>
                  </a:extLst>
                </a:gridCol>
                <a:gridCol w="2262909">
                  <a:extLst>
                    <a:ext uri="{9D8B030D-6E8A-4147-A177-3AD203B41FA5}">
                      <a16:colId xmlns:a16="http://schemas.microsoft.com/office/drawing/2014/main" val="3394940879"/>
                    </a:ext>
                  </a:extLst>
                </a:gridCol>
                <a:gridCol w="452582">
                  <a:extLst>
                    <a:ext uri="{9D8B030D-6E8A-4147-A177-3AD203B41FA5}">
                      <a16:colId xmlns:a16="http://schemas.microsoft.com/office/drawing/2014/main" val="3143310801"/>
                    </a:ext>
                  </a:extLst>
                </a:gridCol>
                <a:gridCol w="471055">
                  <a:extLst>
                    <a:ext uri="{9D8B030D-6E8A-4147-A177-3AD203B41FA5}">
                      <a16:colId xmlns:a16="http://schemas.microsoft.com/office/drawing/2014/main" val="3142961787"/>
                    </a:ext>
                  </a:extLst>
                </a:gridCol>
                <a:gridCol w="508000">
                  <a:extLst>
                    <a:ext uri="{9D8B030D-6E8A-4147-A177-3AD203B41FA5}">
                      <a16:colId xmlns:a16="http://schemas.microsoft.com/office/drawing/2014/main" val="3286471328"/>
                    </a:ext>
                  </a:extLst>
                </a:gridCol>
                <a:gridCol w="498763">
                  <a:extLst>
                    <a:ext uri="{9D8B030D-6E8A-4147-A177-3AD203B41FA5}">
                      <a16:colId xmlns:a16="http://schemas.microsoft.com/office/drawing/2014/main" val="174185944"/>
                    </a:ext>
                  </a:extLst>
                </a:gridCol>
                <a:gridCol w="546685">
                  <a:extLst>
                    <a:ext uri="{9D8B030D-6E8A-4147-A177-3AD203B41FA5}">
                      <a16:colId xmlns:a16="http://schemas.microsoft.com/office/drawing/2014/main" val="189194209"/>
                    </a:ext>
                  </a:extLst>
                </a:gridCol>
              </a:tblGrid>
              <a:tr h="432731">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Tambo II/</a:t>
                      </a: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Habitat</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Royal I </a:t>
                      </a: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ó</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II / Anden Inca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Ava</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Valle Sagrado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Hacienda Puno /CA Standard Puno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1307</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1073</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1045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830</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b="0" dirty="0">
                          <a:solidFill>
                            <a:schemeClr val="tx1"/>
                          </a:solidFill>
                          <a:effectLst/>
                          <a:latin typeface="+mn-lt"/>
                          <a:ea typeface="Times New Roman" panose="02020603050405020304" pitchFamily="18" charset="0"/>
                          <a:cs typeface="Times New Roman" panose="02020603050405020304" pitchFamily="18" charset="0"/>
                        </a:rPr>
                        <a:t>599</a:t>
                      </a:r>
                      <a:endParaRPr lang="es-CO" sz="1200" b="0" dirty="0">
                        <a:solidFill>
                          <a:schemeClr val="tx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Libre BW </a:t>
                      </a: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Signature</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t>
                      </a: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Allpa</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Hotel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Hacienda Cusco / Terra Andina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Ava</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Valle Sagrado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Hacienda Puno /CA Standard Puno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1395</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1099</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1086</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871</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Holiday Inn Miraflores/Crowne Plaza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Xima Cusco/José Antonio 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La Casona de Yucay</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Jose Antonio 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1558</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1177</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1154</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939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Innside Miraflores/Dazzler Miraflores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Sonesta Cusco/Hilton Garden</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Casa Andina Premium 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Sonesta Posada del Inca 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1760</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1285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1261</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1046</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Iberostar</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Miraflores</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Pullman</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Miraflores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Aranwa</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Cusco Boutique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n-US"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Aranwa</a:t>
                      </a:r>
                      <a:r>
                        <a:rPr lang="en-US"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Sacred Valley Hotel &amp; Spa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GHL Titicaca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2294</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1545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1450</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1235</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1367833591"/>
              </p:ext>
            </p:extLst>
          </p:nvPr>
        </p:nvGraphicFramePr>
        <p:xfrm>
          <a:off x="6874161" y="0"/>
          <a:ext cx="5031512" cy="3054894"/>
        </p:xfrm>
        <a:graphic>
          <a:graphicData uri="http://schemas.openxmlformats.org/drawingml/2006/table">
            <a:tbl>
              <a:tblPr firstRow="1" firstCol="1" bandRow="1">
                <a:tableStyleId>{5C22544A-7EE6-4342-B048-85BDC9FD1C3A}</a:tableStyleId>
              </a:tblPr>
              <a:tblGrid>
                <a:gridCol w="1974275">
                  <a:extLst>
                    <a:ext uri="{9D8B030D-6E8A-4147-A177-3AD203B41FA5}">
                      <a16:colId xmlns:a16="http://schemas.microsoft.com/office/drawing/2014/main" val="1619126981"/>
                    </a:ext>
                  </a:extLst>
                </a:gridCol>
                <a:gridCol w="1385455">
                  <a:extLst>
                    <a:ext uri="{9D8B030D-6E8A-4147-A177-3AD203B41FA5}">
                      <a16:colId xmlns:a16="http://schemas.microsoft.com/office/drawing/2014/main" val="2642539311"/>
                    </a:ext>
                  </a:extLst>
                </a:gridCol>
                <a:gridCol w="1671782">
                  <a:extLst>
                    <a:ext uri="{9D8B030D-6E8A-4147-A177-3AD203B41FA5}">
                      <a16:colId xmlns:a16="http://schemas.microsoft.com/office/drawing/2014/main" val="1804015007"/>
                    </a:ext>
                  </a:extLst>
                </a:gridCol>
              </a:tblGrid>
              <a:tr h="243575">
                <a:tc gridSpan="3">
                  <a:txBody>
                    <a:bodyPr/>
                    <a:lstStyle/>
                    <a:p>
                      <a:pPr algn="ctr"/>
                      <a:r>
                        <a:rPr lang="es-MX" sz="1100" kern="1800" dirty="0">
                          <a:effectLst/>
                          <a:latin typeface="Calibri" panose="020F0502020204030204" pitchFamily="34" charset="0"/>
                          <a:ea typeface="Batang" panose="02030600000101010101" pitchFamily="18" charset="-127"/>
                          <a:cs typeface="Calibri" panose="020F0502020204030204" pitchFamily="34" charset="0"/>
                        </a:rPr>
                        <a:t>FECHAS QUE NO APLICAN TARIFAS POR FESTIVIDADES</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100" kern="1800" dirty="0">
                          <a:effectLst/>
                          <a:latin typeface="Calibri" panose="020F0502020204030204" pitchFamily="34" charset="0"/>
                          <a:cs typeface="Calibri" panose="020F0502020204030204" pitchFamily="34" charset="0"/>
                        </a:rPr>
                        <a:t>FESTIVIDAD / EVENTO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CIUDAD</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FECHA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IRONMAN</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27 Abril</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RADLA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a:effectLst/>
                          <a:latin typeface="Calibri" panose="020F0502020204030204" pitchFamily="34" charset="0"/>
                          <a:cs typeface="Calibri" panose="020F0502020204030204" pitchFamily="34" charset="0"/>
                        </a:rPr>
                        <a:t>Del 02 al 05 Mayo</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42K 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a:effectLst/>
                          <a:latin typeface="Calibri" panose="020F0502020204030204" pitchFamily="34" charset="0"/>
                          <a:cs typeface="Calibri" panose="020F0502020204030204" pitchFamily="34" charset="0"/>
                        </a:rPr>
                        <a:t>25 Mayo</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PERU ENERGIA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29 Mayo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1013773788"/>
                  </a:ext>
                </a:extLst>
              </a:tr>
              <a:tr h="155357">
                <a:tc>
                  <a:txBody>
                    <a:bodyPr/>
                    <a:lstStyle/>
                    <a:p>
                      <a:pPr algn="ctr"/>
                      <a:r>
                        <a:rPr lang="es-ES_tradnl" sz="1100" b="1" kern="1800">
                          <a:effectLst/>
                          <a:latin typeface="Calibri" panose="020F0502020204030204" pitchFamily="34" charset="0"/>
                          <a:ea typeface="Batang" panose="02030600000101010101" pitchFamily="18" charset="-127"/>
                          <a:cs typeface="Calibri" panose="020F0502020204030204" pitchFamily="34" charset="0"/>
                        </a:rPr>
                        <a:t>FIESTA DE LA CANDELARIA</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solidFill>
                      <a:srgbClr val="FF6600"/>
                    </a:solidFill>
                  </a:tcPr>
                </a:tc>
                <a:tc>
                  <a:txBody>
                    <a:bodyPr/>
                    <a:lstStyle/>
                    <a:p>
                      <a:pPr algn="ctr"/>
                      <a:r>
                        <a:rPr lang="es-ES_tradnl" sz="1100" kern="1800">
                          <a:effectLst/>
                          <a:latin typeface="Calibri" panose="020F0502020204030204" pitchFamily="34" charset="0"/>
                          <a:ea typeface="Batang" panose="02030600000101010101" pitchFamily="18" charset="-127"/>
                          <a:cs typeface="Calibri" panose="020F0502020204030204" pitchFamily="34" charset="0"/>
                        </a:rPr>
                        <a:t>Puno</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Del 07 al 15 Febrero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tc>
                <a:extLst>
                  <a:ext uri="{0D108BD9-81ED-4DB2-BD59-A6C34878D82A}">
                    <a16:rowId xmlns:a16="http://schemas.microsoft.com/office/drawing/2014/main" val="4010789512"/>
                  </a:ext>
                </a:extLst>
              </a:tr>
              <a:tr h="218937">
                <a:tc>
                  <a:txBody>
                    <a:bodyPr/>
                    <a:lstStyle/>
                    <a:p>
                      <a:pPr algn="ctr"/>
                      <a:r>
                        <a:rPr lang="es-ES_tradnl" sz="1100" kern="1800" dirty="0">
                          <a:effectLst/>
                          <a:latin typeface="Calibri" panose="020F0502020204030204" pitchFamily="34" charset="0"/>
                          <a:cs typeface="Calibri" panose="020F0502020204030204" pitchFamily="34" charset="0"/>
                        </a:rPr>
                        <a:t>SEMANA SANTA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MX" sz="1100" kern="1800" dirty="0">
                          <a:effectLst/>
                          <a:latin typeface="Calibri" panose="020F0502020204030204" pitchFamily="34" charset="0"/>
                          <a:cs typeface="Calibri" panose="020F0502020204030204" pitchFamily="34" charset="0"/>
                        </a:rPr>
                        <a:t>Lima,  Cusco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Del 17 al 20 Abril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100" b="1"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b="1" kern="1800" dirty="0">
                          <a:effectLst/>
                          <a:latin typeface="Calibri" panose="020F0502020204030204" pitchFamily="34" charset="0"/>
                          <a:ea typeface="Batang" panose="02030600000101010101" pitchFamily="18" charset="-127"/>
                          <a:cs typeface="Calibri" panose="020F0502020204030204" pitchFamily="34" charset="0"/>
                        </a:rPr>
                        <a:t>INTI RAYMI</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solidFill>
                      <a:srgbClr val="FF6600"/>
                    </a:solidFill>
                  </a:tcPr>
                </a:tc>
                <a:tc>
                  <a:txBody>
                    <a:bodyPr/>
                    <a:lstStyle/>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Cusco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Del 22 al 26 de Junio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tc>
                <a:extLst>
                  <a:ext uri="{0D108BD9-81ED-4DB2-BD59-A6C34878D82A}">
                    <a16:rowId xmlns:a16="http://schemas.microsoft.com/office/drawing/2014/main" val="3672389008"/>
                  </a:ext>
                </a:extLst>
              </a:tr>
              <a:tr h="337127">
                <a:tc>
                  <a:txBody>
                    <a:bodyPr/>
                    <a:lstStyle/>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FIESTAS PATRIAS</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Lima, cusco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tc>
                <a:tc>
                  <a:txBody>
                    <a:bodyPr/>
                    <a:lstStyle/>
                    <a:p>
                      <a:pPr algn="ctr"/>
                      <a:r>
                        <a:rPr lang="es-ES_tradnl" sz="1100" kern="1800" dirty="0">
                          <a:effectLst/>
                          <a:latin typeface="Calibri" panose="020F0502020204030204" pitchFamily="34" charset="0"/>
                          <a:cs typeface="Calibri" panose="020F0502020204030204" pitchFamily="34" charset="0"/>
                        </a:rPr>
                        <a:t>27 al 31 Julio</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100" kern="1800" dirty="0">
                          <a:effectLst/>
                          <a:latin typeface="Calibri" panose="020F0502020204030204" pitchFamily="34" charset="0"/>
                          <a:cs typeface="Calibri" panose="020F0502020204030204" pitchFamily="34" charset="0"/>
                        </a:rPr>
                        <a:t>Navidad y Año Nuevo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Lima, cusco, Puno</a:t>
                      </a:r>
                      <a:endParaRPr lang="es-CO" sz="1100" kern="1800" dirty="0">
                        <a:effectLst/>
                        <a:latin typeface="Calibri" panose="020F0502020204030204" pitchFamily="34" charset="0"/>
                        <a:cs typeface="Calibri" panose="020F0502020204030204" pitchFamily="34" charset="0"/>
                      </a:endParaRPr>
                    </a:p>
                    <a:p>
                      <a:pPr algn="ctr"/>
                      <a:br>
                        <a:rPr lang="es-ES_tradnl" sz="1100" kern="1800" dirty="0">
                          <a:effectLst/>
                          <a:latin typeface="Calibri" panose="020F0502020204030204" pitchFamily="34" charset="0"/>
                          <a:cs typeface="Calibri" panose="020F0502020204030204" pitchFamily="34" charset="0"/>
                        </a:rPr>
                      </a:b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24 al 31 de Diciembre / 01 Enero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853" r="58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4" y="5490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333628"/>
            <a:ext cx="5830057"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4" y="1133846"/>
            <a:ext cx="6088675"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la ciudad de Lima, asistencia y traslado al hotel. En la tarde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756" t="317" r="682" b="-31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aclimatarse.  Por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2912" r="152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CUSCO</a:t>
            </a:r>
            <a:endParaRPr lang="es-CO" sz="1200" b="1" dirty="0">
              <a:solidFill>
                <a:srgbClr val="000000"/>
              </a:solidFill>
            </a:endParaRPr>
          </a:p>
          <a:p>
            <a:pPr algn="just">
              <a:lnSpc>
                <a:spcPct val="150000"/>
              </a:lnSpc>
            </a:pPr>
            <a:r>
              <a:rPr lang="es-MX" sz="1200" b="0" i="0" noProof="0" dirty="0">
                <a:solidFill>
                  <a:srgbClr val="000000"/>
                </a:solidFill>
                <a:effectLst/>
              </a:rPr>
              <a:t>Día libre.  Por la noche, cena buffet en el Restaurante </a:t>
            </a:r>
            <a:r>
              <a:rPr lang="es-MX" sz="1200" b="0" i="0" noProof="0" dirty="0" err="1">
                <a:solidFill>
                  <a:srgbClr val="000000"/>
                </a:solidFill>
                <a:effectLst/>
              </a:rPr>
              <a:t>Tunupa</a:t>
            </a:r>
            <a:r>
              <a:rPr lang="es-MX" sz="1200" b="0" i="0" noProof="0" dirty="0">
                <a:solidFill>
                  <a:srgbClr val="000000"/>
                </a:solidFill>
                <a:effectLst/>
              </a:rPr>
              <a:t> con show folklórico, ubicada en plena Plaza de Armas. (Sin traslados incluidos.) Alojamiento en Cusco.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4. CUSCO / VALLE SAGRADO</a:t>
            </a:r>
            <a:endParaRPr lang="es-CO" sz="1200" b="1" dirty="0">
              <a:solidFill>
                <a:srgbClr val="000000"/>
              </a:solidFill>
            </a:endParaRP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Alojamiento en Valle Sagrado.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78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4240" r="198"/>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2192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8336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779867"/>
            <a:ext cx="6088675" cy="338682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a:t>
            </a:r>
            <a:r>
              <a:rPr lang="it-IT" sz="1200" b="1" i="0" noProof="0" dirty="0">
                <a:solidFill>
                  <a:srgbClr val="000000"/>
                </a:solidFill>
                <a:effectLst/>
              </a:rPr>
              <a:t>VALLE SAGRADO/MACHU PICCHU/CUSCO </a:t>
            </a:r>
            <a:endParaRPr lang="es-CO" sz="1200" b="1" i="0" noProof="0" dirty="0">
              <a:solidFill>
                <a:srgbClr val="000000"/>
              </a:solidFill>
              <a:effectLst/>
            </a:endParaRPr>
          </a:p>
          <a:p>
            <a:pPr algn="just">
              <a:lnSpc>
                <a:spcPct val="150000"/>
              </a:lnSpc>
            </a:pPr>
            <a:r>
              <a:rPr lang="es-MX" sz="1200" b="0" i="0" noProof="0" dirty="0">
                <a:solidFill>
                  <a:srgbClr val="000000"/>
                </a:solidFill>
                <a:effectLst/>
              </a:rPr>
              <a:t>Nos dirigiremos hacia la estación de tren de Ollantaytambo, donde partiremos en tren para conocer una de las Nuevas 7 Maravillas del Mundo. Partiremos en tren para conocer una de las Nuevas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764844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5206</TotalTime>
  <Words>2050</Words>
  <Application>Microsoft Office PowerPoint</Application>
  <PresentationFormat>Panorámica</PresentationFormat>
  <Paragraphs>202</Paragraphs>
  <Slides>12</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Aptos</vt:lpstr>
      <vt:lpstr>Arial</vt:lpstr>
      <vt:lpstr>Calibri</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26</cp:revision>
  <dcterms:created xsi:type="dcterms:W3CDTF">2024-08-19T01:20:52Z</dcterms:created>
  <dcterms:modified xsi:type="dcterms:W3CDTF">2025-04-09T20:27:14Z</dcterms:modified>
</cp:coreProperties>
</file>