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87" r:id="rId2"/>
    <p:sldId id="441" r:id="rId3"/>
    <p:sldId id="540" r:id="rId4"/>
    <p:sldId id="535" r:id="rId5"/>
    <p:sldId id="530" r:id="rId6"/>
    <p:sldId id="379" r:id="rId7"/>
    <p:sldId id="537" r:id="rId8"/>
    <p:sldId id="539" r:id="rId9"/>
    <p:sldId id="541" r:id="rId10"/>
    <p:sldId id="542" r:id="rId11"/>
    <p:sldId id="53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28" autoAdjust="0"/>
    <p:restoredTop sz="91370"/>
  </p:normalViewPr>
  <p:slideViewPr>
    <p:cSldViewPr snapToGrid="0" showGuides="1">
      <p:cViewPr varScale="1">
        <p:scale>
          <a:sx n="104" d="100"/>
          <a:sy n="104" d="100"/>
        </p:scale>
        <p:origin x="1116" y="10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F6BA92-BD11-9545-9693-D7AB48155007}" type="datetimeFigureOut">
              <a:rPr lang="en-US" smtClean="0"/>
              <a:t>4/9/2025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58E72-A792-A64A-B3AE-3E1E1E81336B}" type="slidenum">
              <a:rPr lang="en-US" smtClean="0"/>
              <a:t>‹Nº›</a:t>
            </a:fld>
            <a:endParaRPr lang="en-US"/>
          </a:p>
        </p:txBody>
      </p:sp>
    </p:spTree>
    <p:extLst>
      <p:ext uri="{BB962C8B-B14F-4D97-AF65-F5344CB8AC3E}">
        <p14:creationId xmlns:p14="http://schemas.microsoft.com/office/powerpoint/2010/main" val="427508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58E72-A792-A64A-B3AE-3E1E1E81336B}" type="slidenum">
              <a:rPr lang="en-US" smtClean="0"/>
              <a:t>5</a:t>
            </a:fld>
            <a:endParaRPr lang="en-US"/>
          </a:p>
        </p:txBody>
      </p:sp>
    </p:spTree>
    <p:extLst>
      <p:ext uri="{BB962C8B-B14F-4D97-AF65-F5344CB8AC3E}">
        <p14:creationId xmlns:p14="http://schemas.microsoft.com/office/powerpoint/2010/main" val="1087606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lace hol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A52A340-CF95-307F-F925-C14357FD71FE}"/>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433131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Place hol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7EFE088-0B78-7CDF-D099-3B1F5138B473}"/>
              </a:ext>
            </a:extLst>
          </p:cNvPr>
          <p:cNvSpPr>
            <a:spLocks noGrp="1"/>
          </p:cNvSpPr>
          <p:nvPr>
            <p:ph type="pic" sz="quarter" idx="10"/>
          </p:nvPr>
        </p:nvSpPr>
        <p:spPr>
          <a:xfrm>
            <a:off x="4977312" y="808077"/>
            <a:ext cx="6408738" cy="2498649"/>
          </a:xfrm>
          <a:custGeom>
            <a:avLst/>
            <a:gdLst>
              <a:gd name="connsiteX0" fmla="*/ 0 w 6408738"/>
              <a:gd name="connsiteY0" fmla="*/ 0 h 2498649"/>
              <a:gd name="connsiteX1" fmla="*/ 6408738 w 6408738"/>
              <a:gd name="connsiteY1" fmla="*/ 0 h 2498649"/>
              <a:gd name="connsiteX2" fmla="*/ 6408738 w 6408738"/>
              <a:gd name="connsiteY2" fmla="*/ 2498649 h 2498649"/>
              <a:gd name="connsiteX3" fmla="*/ 0 w 6408738"/>
              <a:gd name="connsiteY3" fmla="*/ 2498649 h 2498649"/>
            </a:gdLst>
            <a:ahLst/>
            <a:cxnLst>
              <a:cxn ang="0">
                <a:pos x="connsiteX0" y="connsiteY0"/>
              </a:cxn>
              <a:cxn ang="0">
                <a:pos x="connsiteX1" y="connsiteY1"/>
              </a:cxn>
              <a:cxn ang="0">
                <a:pos x="connsiteX2" y="connsiteY2"/>
              </a:cxn>
              <a:cxn ang="0">
                <a:pos x="connsiteX3" y="connsiteY3"/>
              </a:cxn>
            </a:cxnLst>
            <a:rect l="l" t="t" r="r" b="b"/>
            <a:pathLst>
              <a:path w="6408738" h="2498649">
                <a:moveTo>
                  <a:pt x="0" y="0"/>
                </a:moveTo>
                <a:lnTo>
                  <a:pt x="6408738" y="0"/>
                </a:lnTo>
                <a:lnTo>
                  <a:pt x="6408738" y="2498649"/>
                </a:lnTo>
                <a:lnTo>
                  <a:pt x="0" y="2498649"/>
                </a:lnTo>
                <a:close/>
              </a:path>
            </a:pathLst>
          </a:custGeom>
          <a:solidFill>
            <a:schemeClr val="bg2"/>
          </a:solidFill>
        </p:spPr>
        <p:txBody>
          <a:bodyPr wrap="square">
            <a:noAutofit/>
          </a:bodyPr>
          <a:lstStyle/>
          <a:p>
            <a:endParaRPr lang="en-US" dirty="0"/>
          </a:p>
        </p:txBody>
      </p:sp>
      <p:sp>
        <p:nvSpPr>
          <p:cNvPr id="9" name="Picture Placeholder 8">
            <a:extLst>
              <a:ext uri="{FF2B5EF4-FFF2-40B4-BE49-F238E27FC236}">
                <a16:creationId xmlns:a16="http://schemas.microsoft.com/office/drawing/2014/main" id="{7A35471A-E8F3-55FF-5725-BEC70F209EEC}"/>
              </a:ext>
            </a:extLst>
          </p:cNvPr>
          <p:cNvSpPr>
            <a:spLocks noGrp="1"/>
          </p:cNvSpPr>
          <p:nvPr>
            <p:ph type="pic" sz="quarter" idx="11"/>
          </p:nvPr>
        </p:nvSpPr>
        <p:spPr>
          <a:xfrm>
            <a:off x="5951538" y="3710763"/>
            <a:ext cx="4573587" cy="2288789"/>
          </a:xfrm>
          <a:custGeom>
            <a:avLst/>
            <a:gdLst>
              <a:gd name="connsiteX0" fmla="*/ 0 w 4573587"/>
              <a:gd name="connsiteY0" fmla="*/ 0 h 2288789"/>
              <a:gd name="connsiteX1" fmla="*/ 4573587 w 4573587"/>
              <a:gd name="connsiteY1" fmla="*/ 0 h 2288789"/>
              <a:gd name="connsiteX2" fmla="*/ 4573587 w 4573587"/>
              <a:gd name="connsiteY2" fmla="*/ 2288789 h 2288789"/>
              <a:gd name="connsiteX3" fmla="*/ 0 w 4573587"/>
              <a:gd name="connsiteY3" fmla="*/ 2288789 h 2288789"/>
            </a:gdLst>
            <a:ahLst/>
            <a:cxnLst>
              <a:cxn ang="0">
                <a:pos x="connsiteX0" y="connsiteY0"/>
              </a:cxn>
              <a:cxn ang="0">
                <a:pos x="connsiteX1" y="connsiteY1"/>
              </a:cxn>
              <a:cxn ang="0">
                <a:pos x="connsiteX2" y="connsiteY2"/>
              </a:cxn>
              <a:cxn ang="0">
                <a:pos x="connsiteX3" y="connsiteY3"/>
              </a:cxn>
            </a:cxnLst>
            <a:rect l="l" t="t" r="r" b="b"/>
            <a:pathLst>
              <a:path w="4573587" h="2288789">
                <a:moveTo>
                  <a:pt x="0" y="0"/>
                </a:moveTo>
                <a:lnTo>
                  <a:pt x="4573587" y="0"/>
                </a:lnTo>
                <a:lnTo>
                  <a:pt x="4573587" y="2288789"/>
                </a:lnTo>
                <a:lnTo>
                  <a:pt x="0" y="2288789"/>
                </a:lnTo>
                <a:close/>
              </a:path>
            </a:pathLst>
          </a:custGeom>
          <a:solidFill>
            <a:schemeClr val="bg2"/>
          </a:solidFill>
        </p:spPr>
        <p:txBody>
          <a:bodyPr wrap="square">
            <a:noAutofit/>
          </a:bodyPr>
          <a:lstStyle/>
          <a:p>
            <a:endParaRPr lang="en-US" dirty="0"/>
          </a:p>
        </p:txBody>
      </p:sp>
    </p:spTree>
    <p:extLst>
      <p:ext uri="{BB962C8B-B14F-4D97-AF65-F5344CB8AC3E}">
        <p14:creationId xmlns:p14="http://schemas.microsoft.com/office/powerpoint/2010/main" val="13637543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67662CA-8C8D-5F03-8ABB-BA90E946E6A7}"/>
              </a:ext>
            </a:extLst>
          </p:cNvPr>
          <p:cNvSpPr>
            <a:spLocks noGrp="1"/>
          </p:cNvSpPr>
          <p:nvPr>
            <p:ph type="pic" sz="quarter" idx="10"/>
          </p:nvPr>
        </p:nvSpPr>
        <p:spPr>
          <a:xfrm>
            <a:off x="1" y="-1"/>
            <a:ext cx="5016499" cy="5092483"/>
          </a:xfrm>
          <a:custGeom>
            <a:avLst/>
            <a:gdLst>
              <a:gd name="connsiteX0" fmla="*/ 0 w 5016499"/>
              <a:gd name="connsiteY0" fmla="*/ 0 h 5092483"/>
              <a:gd name="connsiteX1" fmla="*/ 5016499 w 5016499"/>
              <a:gd name="connsiteY1" fmla="*/ 0 h 5092483"/>
              <a:gd name="connsiteX2" fmla="*/ 5016499 w 5016499"/>
              <a:gd name="connsiteY2" fmla="*/ 5092483 h 5092483"/>
              <a:gd name="connsiteX3" fmla="*/ 0 w 5016499"/>
              <a:gd name="connsiteY3" fmla="*/ 5092483 h 5092483"/>
            </a:gdLst>
            <a:ahLst/>
            <a:cxnLst>
              <a:cxn ang="0">
                <a:pos x="connsiteX0" y="connsiteY0"/>
              </a:cxn>
              <a:cxn ang="0">
                <a:pos x="connsiteX1" y="connsiteY1"/>
              </a:cxn>
              <a:cxn ang="0">
                <a:pos x="connsiteX2" y="connsiteY2"/>
              </a:cxn>
              <a:cxn ang="0">
                <a:pos x="connsiteX3" y="connsiteY3"/>
              </a:cxn>
            </a:cxnLst>
            <a:rect l="l" t="t" r="r" b="b"/>
            <a:pathLst>
              <a:path w="5016499" h="5092483">
                <a:moveTo>
                  <a:pt x="0" y="0"/>
                </a:moveTo>
                <a:lnTo>
                  <a:pt x="5016499" y="0"/>
                </a:lnTo>
                <a:lnTo>
                  <a:pt x="5016499" y="5092483"/>
                </a:lnTo>
                <a:lnTo>
                  <a:pt x="0" y="509248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7778323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0D036B2-611A-7CBC-FB54-B55FCB3FA0F8}"/>
              </a:ext>
            </a:extLst>
          </p:cNvPr>
          <p:cNvSpPr>
            <a:spLocks noGrp="1"/>
          </p:cNvSpPr>
          <p:nvPr>
            <p:ph type="pic" sz="quarter" idx="10"/>
          </p:nvPr>
        </p:nvSpPr>
        <p:spPr>
          <a:xfrm>
            <a:off x="5016500" y="3429000"/>
            <a:ext cx="6423178" cy="2952750"/>
          </a:xfrm>
          <a:custGeom>
            <a:avLst/>
            <a:gdLst>
              <a:gd name="connsiteX0" fmla="*/ 0 w 6423178"/>
              <a:gd name="connsiteY0" fmla="*/ 0 h 2952750"/>
              <a:gd name="connsiteX1" fmla="*/ 6423178 w 6423178"/>
              <a:gd name="connsiteY1" fmla="*/ 0 h 2952750"/>
              <a:gd name="connsiteX2" fmla="*/ 6423178 w 6423178"/>
              <a:gd name="connsiteY2" fmla="*/ 2952750 h 2952750"/>
              <a:gd name="connsiteX3" fmla="*/ 0 w 6423178"/>
              <a:gd name="connsiteY3" fmla="*/ 2952750 h 2952750"/>
            </a:gdLst>
            <a:ahLst/>
            <a:cxnLst>
              <a:cxn ang="0">
                <a:pos x="connsiteX0" y="connsiteY0"/>
              </a:cxn>
              <a:cxn ang="0">
                <a:pos x="connsiteX1" y="connsiteY1"/>
              </a:cxn>
              <a:cxn ang="0">
                <a:pos x="connsiteX2" y="connsiteY2"/>
              </a:cxn>
              <a:cxn ang="0">
                <a:pos x="connsiteX3" y="connsiteY3"/>
              </a:cxn>
            </a:cxnLst>
            <a:rect l="l" t="t" r="r" b="b"/>
            <a:pathLst>
              <a:path w="6423178" h="2952750">
                <a:moveTo>
                  <a:pt x="0" y="0"/>
                </a:moveTo>
                <a:lnTo>
                  <a:pt x="6423178" y="0"/>
                </a:lnTo>
                <a:lnTo>
                  <a:pt x="6423178" y="2952750"/>
                </a:lnTo>
                <a:lnTo>
                  <a:pt x="0" y="295275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2670327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5524981-F97A-05AE-62EF-F861C0F104AD}"/>
              </a:ext>
            </a:extLst>
          </p:cNvPr>
          <p:cNvSpPr>
            <a:spLocks noGrp="1"/>
          </p:cNvSpPr>
          <p:nvPr>
            <p:ph type="pic" sz="quarter" idx="10"/>
          </p:nvPr>
        </p:nvSpPr>
        <p:spPr>
          <a:xfrm>
            <a:off x="0" y="0"/>
            <a:ext cx="12192000" cy="3815644"/>
          </a:xfrm>
          <a:custGeom>
            <a:avLst/>
            <a:gdLst>
              <a:gd name="connsiteX0" fmla="*/ 0 w 12192000"/>
              <a:gd name="connsiteY0" fmla="*/ 0 h 3815644"/>
              <a:gd name="connsiteX1" fmla="*/ 12192000 w 12192000"/>
              <a:gd name="connsiteY1" fmla="*/ 0 h 3815644"/>
              <a:gd name="connsiteX2" fmla="*/ 12192000 w 12192000"/>
              <a:gd name="connsiteY2" fmla="*/ 3815644 h 3815644"/>
              <a:gd name="connsiteX3" fmla="*/ 0 w 12192000"/>
              <a:gd name="connsiteY3" fmla="*/ 3815644 h 3815644"/>
            </a:gdLst>
            <a:ahLst/>
            <a:cxnLst>
              <a:cxn ang="0">
                <a:pos x="connsiteX0" y="connsiteY0"/>
              </a:cxn>
              <a:cxn ang="0">
                <a:pos x="connsiteX1" y="connsiteY1"/>
              </a:cxn>
              <a:cxn ang="0">
                <a:pos x="connsiteX2" y="connsiteY2"/>
              </a:cxn>
              <a:cxn ang="0">
                <a:pos x="connsiteX3" y="connsiteY3"/>
              </a:cxn>
            </a:cxnLst>
            <a:rect l="l" t="t" r="r" b="b"/>
            <a:pathLst>
              <a:path w="12192000" h="3815644">
                <a:moveTo>
                  <a:pt x="0" y="0"/>
                </a:moveTo>
                <a:lnTo>
                  <a:pt x="12192000" y="0"/>
                </a:lnTo>
                <a:lnTo>
                  <a:pt x="12192000" y="3815644"/>
                </a:lnTo>
                <a:lnTo>
                  <a:pt x="0" y="3815644"/>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5342800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Place holder">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4C42E41-9C15-C10F-18FA-10525B39A654}"/>
              </a:ext>
            </a:extLst>
          </p:cNvPr>
          <p:cNvSpPr>
            <a:spLocks noGrp="1"/>
          </p:cNvSpPr>
          <p:nvPr>
            <p:ph type="pic" sz="quarter" idx="10"/>
          </p:nvPr>
        </p:nvSpPr>
        <p:spPr>
          <a:xfrm>
            <a:off x="0" y="1"/>
            <a:ext cx="5340350" cy="3429000"/>
          </a:xfrm>
          <a:custGeom>
            <a:avLst/>
            <a:gdLst>
              <a:gd name="connsiteX0" fmla="*/ 0 w 5340350"/>
              <a:gd name="connsiteY0" fmla="*/ 0 h 3429000"/>
              <a:gd name="connsiteX1" fmla="*/ 5340350 w 5340350"/>
              <a:gd name="connsiteY1" fmla="*/ 0 h 3429000"/>
              <a:gd name="connsiteX2" fmla="*/ 5340350 w 5340350"/>
              <a:gd name="connsiteY2" fmla="*/ 3429000 h 3429000"/>
              <a:gd name="connsiteX3" fmla="*/ 0 w 53403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340350" h="3429000">
                <a:moveTo>
                  <a:pt x="0" y="0"/>
                </a:moveTo>
                <a:lnTo>
                  <a:pt x="5340350" y="0"/>
                </a:lnTo>
                <a:lnTo>
                  <a:pt x="5340350" y="3429000"/>
                </a:lnTo>
                <a:lnTo>
                  <a:pt x="0" y="3429000"/>
                </a:lnTo>
                <a:close/>
              </a:path>
            </a:pathLst>
          </a:custGeom>
          <a:solidFill>
            <a:schemeClr val="bg1">
              <a:lumMod val="8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7B9CE210-C84D-7925-782F-D81C20E1AD66}"/>
              </a:ext>
            </a:extLst>
          </p:cNvPr>
          <p:cNvSpPr>
            <a:spLocks noGrp="1"/>
          </p:cNvSpPr>
          <p:nvPr>
            <p:ph type="pic" sz="quarter" idx="11"/>
          </p:nvPr>
        </p:nvSpPr>
        <p:spPr>
          <a:xfrm>
            <a:off x="5979619"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5" name="Picture Placeholder 14">
            <a:extLst>
              <a:ext uri="{FF2B5EF4-FFF2-40B4-BE49-F238E27FC236}">
                <a16:creationId xmlns:a16="http://schemas.microsoft.com/office/drawing/2014/main" id="{A0521219-839F-EA43-3CD6-F106991D7EBF}"/>
              </a:ext>
            </a:extLst>
          </p:cNvPr>
          <p:cNvSpPr>
            <a:spLocks noGrp="1"/>
          </p:cNvSpPr>
          <p:nvPr>
            <p:ph type="pic" sz="quarter" idx="12"/>
          </p:nvPr>
        </p:nvSpPr>
        <p:spPr>
          <a:xfrm>
            <a:off x="7838428"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4" name="Picture Placeholder 13">
            <a:extLst>
              <a:ext uri="{FF2B5EF4-FFF2-40B4-BE49-F238E27FC236}">
                <a16:creationId xmlns:a16="http://schemas.microsoft.com/office/drawing/2014/main" id="{9DB71C57-2192-6D9D-DA82-48536C5F2148}"/>
              </a:ext>
            </a:extLst>
          </p:cNvPr>
          <p:cNvSpPr>
            <a:spLocks noGrp="1"/>
          </p:cNvSpPr>
          <p:nvPr>
            <p:ph type="pic" sz="quarter" idx="13"/>
          </p:nvPr>
        </p:nvSpPr>
        <p:spPr>
          <a:xfrm>
            <a:off x="9697237"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5614818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FC31C26-3F72-FD01-A68B-322A569C7631}"/>
              </a:ext>
            </a:extLst>
          </p:cNvPr>
          <p:cNvSpPr>
            <a:spLocks noGrp="1"/>
          </p:cNvSpPr>
          <p:nvPr>
            <p:ph type="pic" sz="quarter" idx="10"/>
          </p:nvPr>
        </p:nvSpPr>
        <p:spPr>
          <a:xfrm>
            <a:off x="0" y="0"/>
            <a:ext cx="5340349" cy="6857999"/>
          </a:xfrm>
          <a:custGeom>
            <a:avLst/>
            <a:gdLst>
              <a:gd name="connsiteX0" fmla="*/ 0 w 5340349"/>
              <a:gd name="connsiteY0" fmla="*/ 0 h 6857999"/>
              <a:gd name="connsiteX1" fmla="*/ 5340349 w 5340349"/>
              <a:gd name="connsiteY1" fmla="*/ 0 h 6857999"/>
              <a:gd name="connsiteX2" fmla="*/ 5340349 w 5340349"/>
              <a:gd name="connsiteY2" fmla="*/ 6857999 h 6857999"/>
              <a:gd name="connsiteX3" fmla="*/ 0 w 534034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340349" h="6857999">
                <a:moveTo>
                  <a:pt x="0" y="0"/>
                </a:moveTo>
                <a:lnTo>
                  <a:pt x="5340349" y="0"/>
                </a:lnTo>
                <a:lnTo>
                  <a:pt x="5340349" y="6857999"/>
                </a:lnTo>
                <a:lnTo>
                  <a:pt x="0" y="6857999"/>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669346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0A1D5-1EAD-526D-D712-456FE7105165}"/>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435F064D-4878-66CF-3A85-0A835E7BA0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227E745-70FB-CA29-A5D0-7A6969447C3E}"/>
              </a:ext>
            </a:extLst>
          </p:cNvPr>
          <p:cNvSpPr>
            <a:spLocks noGrp="1"/>
          </p:cNvSpPr>
          <p:nvPr>
            <p:ph type="dt" sz="half" idx="10"/>
          </p:nvPr>
        </p:nvSpPr>
        <p:spPr/>
        <p:txBody>
          <a:bodyPr/>
          <a:lstStyle/>
          <a:p>
            <a:fld id="{7736419E-E1DD-4A86-9AE7-F7D90D3360C4}" type="datetimeFigureOut">
              <a:rPr lang="en-ID" smtClean="0"/>
              <a:t>09/04/2025</a:t>
            </a:fld>
            <a:endParaRPr lang="en-ID"/>
          </a:p>
        </p:txBody>
      </p:sp>
      <p:sp>
        <p:nvSpPr>
          <p:cNvPr id="5" name="Footer Placeholder 4">
            <a:extLst>
              <a:ext uri="{FF2B5EF4-FFF2-40B4-BE49-F238E27FC236}">
                <a16:creationId xmlns:a16="http://schemas.microsoft.com/office/drawing/2014/main" id="{9D417528-EADA-C39F-21F8-00C86066148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1AC4D12-D479-82E7-FF11-8F95F266B971}"/>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1364544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A20B1-19B3-DE1F-3985-F9D09DBB00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805022C9-BAF4-1262-3785-71AFA363AA7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D94180-58C3-484A-5B50-1F255FDE3E13}"/>
              </a:ext>
            </a:extLst>
          </p:cNvPr>
          <p:cNvSpPr>
            <a:spLocks noGrp="1"/>
          </p:cNvSpPr>
          <p:nvPr>
            <p:ph type="dt" sz="half" idx="10"/>
          </p:nvPr>
        </p:nvSpPr>
        <p:spPr/>
        <p:txBody>
          <a:bodyPr/>
          <a:lstStyle/>
          <a:p>
            <a:fld id="{7736419E-E1DD-4A86-9AE7-F7D90D3360C4}" type="datetimeFigureOut">
              <a:rPr lang="en-ID" smtClean="0"/>
              <a:t>09/04/2025</a:t>
            </a:fld>
            <a:endParaRPr lang="en-ID"/>
          </a:p>
        </p:txBody>
      </p:sp>
      <p:sp>
        <p:nvSpPr>
          <p:cNvPr id="5" name="Footer Placeholder 4">
            <a:extLst>
              <a:ext uri="{FF2B5EF4-FFF2-40B4-BE49-F238E27FC236}">
                <a16:creationId xmlns:a16="http://schemas.microsoft.com/office/drawing/2014/main" id="{7E023A9F-56E1-7415-9EE3-965A4FBCAAB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02D14BD-8281-D84F-5770-A77B2802A273}"/>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726356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0701-A177-3781-BE7B-BEFA9343AA9F}"/>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2646C391-7490-2B5D-CF20-F4EE0BF5F834}"/>
              </a:ext>
            </a:extLst>
          </p:cNvPr>
          <p:cNvSpPr>
            <a:spLocks noGrp="1"/>
          </p:cNvSpPr>
          <p:nvPr>
            <p:ph type="dt" sz="half" idx="10"/>
          </p:nvPr>
        </p:nvSpPr>
        <p:spPr/>
        <p:txBody>
          <a:bodyPr/>
          <a:lstStyle/>
          <a:p>
            <a:fld id="{7736419E-E1DD-4A86-9AE7-F7D90D3360C4}" type="datetimeFigureOut">
              <a:rPr lang="en-ID" smtClean="0"/>
              <a:t>09/04/2025</a:t>
            </a:fld>
            <a:endParaRPr lang="en-ID"/>
          </a:p>
        </p:txBody>
      </p:sp>
      <p:sp>
        <p:nvSpPr>
          <p:cNvPr id="4" name="Footer Placeholder 3">
            <a:extLst>
              <a:ext uri="{FF2B5EF4-FFF2-40B4-BE49-F238E27FC236}">
                <a16:creationId xmlns:a16="http://schemas.microsoft.com/office/drawing/2014/main" id="{03C53291-5830-65B4-DD3C-2314B871CB91}"/>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B475CC59-D5C1-9E66-1C57-6D7059118B40}"/>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928316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97DE4A-665E-8A92-70A6-D582909FA507}"/>
              </a:ext>
            </a:extLst>
          </p:cNvPr>
          <p:cNvSpPr>
            <a:spLocks noGrp="1"/>
          </p:cNvSpPr>
          <p:nvPr>
            <p:ph type="dt" sz="half" idx="10"/>
          </p:nvPr>
        </p:nvSpPr>
        <p:spPr/>
        <p:txBody>
          <a:bodyPr/>
          <a:lstStyle/>
          <a:p>
            <a:fld id="{7736419E-E1DD-4A86-9AE7-F7D90D3360C4}" type="datetimeFigureOut">
              <a:rPr lang="en-ID" smtClean="0"/>
              <a:t>09/04/2025</a:t>
            </a:fld>
            <a:endParaRPr lang="en-ID"/>
          </a:p>
        </p:txBody>
      </p:sp>
      <p:sp>
        <p:nvSpPr>
          <p:cNvPr id="3" name="Footer Placeholder 2">
            <a:extLst>
              <a:ext uri="{FF2B5EF4-FFF2-40B4-BE49-F238E27FC236}">
                <a16:creationId xmlns:a16="http://schemas.microsoft.com/office/drawing/2014/main" id="{9E30F473-3BE3-2F17-E498-7C8BDFD517A2}"/>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7C4ADFEB-4870-FC88-E213-5FFA83006585}"/>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886585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DBEF852-81CD-239F-9D5A-E013312A5DD8}"/>
              </a:ext>
            </a:extLst>
          </p:cNvPr>
          <p:cNvSpPr>
            <a:spLocks noGrp="1"/>
          </p:cNvSpPr>
          <p:nvPr>
            <p:ph type="pic" sz="quarter" idx="10"/>
          </p:nvPr>
        </p:nvSpPr>
        <p:spPr>
          <a:xfrm>
            <a:off x="6851650" y="476250"/>
            <a:ext cx="4573588" cy="5905500"/>
          </a:xfrm>
          <a:custGeom>
            <a:avLst/>
            <a:gdLst>
              <a:gd name="connsiteX0" fmla="*/ 0 w 4573588"/>
              <a:gd name="connsiteY0" fmla="*/ 0 h 5905500"/>
              <a:gd name="connsiteX1" fmla="*/ 4573588 w 4573588"/>
              <a:gd name="connsiteY1" fmla="*/ 0 h 5905500"/>
              <a:gd name="connsiteX2" fmla="*/ 4573588 w 4573588"/>
              <a:gd name="connsiteY2" fmla="*/ 5905500 h 5905500"/>
              <a:gd name="connsiteX3" fmla="*/ 0 w 4573588"/>
              <a:gd name="connsiteY3" fmla="*/ 5905500 h 5905500"/>
            </a:gdLst>
            <a:ahLst/>
            <a:cxnLst>
              <a:cxn ang="0">
                <a:pos x="connsiteX0" y="connsiteY0"/>
              </a:cxn>
              <a:cxn ang="0">
                <a:pos x="connsiteX1" y="connsiteY1"/>
              </a:cxn>
              <a:cxn ang="0">
                <a:pos x="connsiteX2" y="connsiteY2"/>
              </a:cxn>
              <a:cxn ang="0">
                <a:pos x="connsiteX3" y="connsiteY3"/>
              </a:cxn>
            </a:cxnLst>
            <a:rect l="l" t="t" r="r" b="b"/>
            <a:pathLst>
              <a:path w="4573588" h="5905500">
                <a:moveTo>
                  <a:pt x="0" y="0"/>
                </a:moveTo>
                <a:lnTo>
                  <a:pt x="4573588" y="0"/>
                </a:lnTo>
                <a:lnTo>
                  <a:pt x="4573588" y="5905500"/>
                </a:lnTo>
                <a:lnTo>
                  <a:pt x="0" y="590550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929555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C13766-CC51-075D-615C-9EF59BC2C1AA}"/>
              </a:ext>
            </a:extLst>
          </p:cNvPr>
          <p:cNvSpPr>
            <a:spLocks noGrp="1"/>
          </p:cNvSpPr>
          <p:nvPr>
            <p:ph type="pic" sz="quarter" idx="10"/>
          </p:nvPr>
        </p:nvSpPr>
        <p:spPr>
          <a:xfrm>
            <a:off x="6851650" y="1378706"/>
            <a:ext cx="4573588" cy="3658945"/>
          </a:xfrm>
          <a:custGeom>
            <a:avLst/>
            <a:gdLst>
              <a:gd name="connsiteX0" fmla="*/ 0 w 4573588"/>
              <a:gd name="connsiteY0" fmla="*/ 0 h 3658945"/>
              <a:gd name="connsiteX1" fmla="*/ 4573588 w 4573588"/>
              <a:gd name="connsiteY1" fmla="*/ 0 h 3658945"/>
              <a:gd name="connsiteX2" fmla="*/ 4573588 w 4573588"/>
              <a:gd name="connsiteY2" fmla="*/ 3658945 h 3658945"/>
              <a:gd name="connsiteX3" fmla="*/ 0 w 4573588"/>
              <a:gd name="connsiteY3" fmla="*/ 3658945 h 3658945"/>
            </a:gdLst>
            <a:ahLst/>
            <a:cxnLst>
              <a:cxn ang="0">
                <a:pos x="connsiteX0" y="connsiteY0"/>
              </a:cxn>
              <a:cxn ang="0">
                <a:pos x="connsiteX1" y="connsiteY1"/>
              </a:cxn>
              <a:cxn ang="0">
                <a:pos x="connsiteX2" y="connsiteY2"/>
              </a:cxn>
              <a:cxn ang="0">
                <a:pos x="connsiteX3" y="connsiteY3"/>
              </a:cxn>
            </a:cxnLst>
            <a:rect l="l" t="t" r="r" b="b"/>
            <a:pathLst>
              <a:path w="4573588" h="3658945">
                <a:moveTo>
                  <a:pt x="0" y="0"/>
                </a:moveTo>
                <a:lnTo>
                  <a:pt x="4573588" y="0"/>
                </a:lnTo>
                <a:lnTo>
                  <a:pt x="4573588" y="3658945"/>
                </a:lnTo>
                <a:lnTo>
                  <a:pt x="0" y="3658945"/>
                </a:lnTo>
                <a:close/>
              </a:path>
            </a:pathLst>
          </a:custGeom>
          <a:solidFill>
            <a:schemeClr val="bg2"/>
          </a:solidFill>
        </p:spPr>
        <p:txBody>
          <a:bodyPr wrap="square">
            <a:noAutofit/>
          </a:bodyPr>
          <a:lstStyle/>
          <a:p>
            <a:endParaRPr lang="en-US"/>
          </a:p>
        </p:txBody>
      </p:sp>
      <p:sp>
        <p:nvSpPr>
          <p:cNvPr id="10" name="Picture Placeholder 9">
            <a:extLst>
              <a:ext uri="{FF2B5EF4-FFF2-40B4-BE49-F238E27FC236}">
                <a16:creationId xmlns:a16="http://schemas.microsoft.com/office/drawing/2014/main" id="{EC258C81-F93B-E540-F41E-446CB1268629}"/>
              </a:ext>
            </a:extLst>
          </p:cNvPr>
          <p:cNvSpPr>
            <a:spLocks noGrp="1"/>
          </p:cNvSpPr>
          <p:nvPr>
            <p:ph type="pic" sz="quarter" idx="11"/>
          </p:nvPr>
        </p:nvSpPr>
        <p:spPr>
          <a:xfrm>
            <a:off x="1" y="0"/>
            <a:ext cx="3503613" cy="6858002"/>
          </a:xfrm>
          <a:custGeom>
            <a:avLst/>
            <a:gdLst>
              <a:gd name="connsiteX0" fmla="*/ 0 w 3503613"/>
              <a:gd name="connsiteY0" fmla="*/ 0 h 6858002"/>
              <a:gd name="connsiteX1" fmla="*/ 3503613 w 3503613"/>
              <a:gd name="connsiteY1" fmla="*/ 0 h 6858002"/>
              <a:gd name="connsiteX2" fmla="*/ 3503613 w 3503613"/>
              <a:gd name="connsiteY2" fmla="*/ 6858002 h 6858002"/>
              <a:gd name="connsiteX3" fmla="*/ 0 w 3503613"/>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3503613" h="6858002">
                <a:moveTo>
                  <a:pt x="0" y="0"/>
                </a:moveTo>
                <a:lnTo>
                  <a:pt x="3503613" y="0"/>
                </a:lnTo>
                <a:lnTo>
                  <a:pt x="3503613" y="6858002"/>
                </a:lnTo>
                <a:lnTo>
                  <a:pt x="0" y="6858002"/>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19277344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0A63A0F-9948-B4D7-8CCF-5376235D1CE6}"/>
              </a:ext>
            </a:extLst>
          </p:cNvPr>
          <p:cNvSpPr>
            <a:spLocks noGrp="1"/>
          </p:cNvSpPr>
          <p:nvPr>
            <p:ph type="pic" sz="quarter" idx="10"/>
          </p:nvPr>
        </p:nvSpPr>
        <p:spPr>
          <a:xfrm>
            <a:off x="4116389" y="0"/>
            <a:ext cx="3635374" cy="6858000"/>
          </a:xfrm>
          <a:custGeom>
            <a:avLst/>
            <a:gdLst>
              <a:gd name="connsiteX0" fmla="*/ 0 w 3635374"/>
              <a:gd name="connsiteY0" fmla="*/ 0 h 6858000"/>
              <a:gd name="connsiteX1" fmla="*/ 3635374 w 3635374"/>
              <a:gd name="connsiteY1" fmla="*/ 0 h 6858000"/>
              <a:gd name="connsiteX2" fmla="*/ 3635374 w 3635374"/>
              <a:gd name="connsiteY2" fmla="*/ 6858000 h 6858000"/>
              <a:gd name="connsiteX3" fmla="*/ 0 w 363537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635374" h="6858000">
                <a:moveTo>
                  <a:pt x="0" y="0"/>
                </a:moveTo>
                <a:lnTo>
                  <a:pt x="3635374" y="0"/>
                </a:lnTo>
                <a:lnTo>
                  <a:pt x="3635374"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689067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Place holder">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1E36541D-C672-7F66-BE89-1CFD3B7F532B}"/>
              </a:ext>
            </a:extLst>
          </p:cNvPr>
          <p:cNvSpPr>
            <a:spLocks noGrp="1"/>
          </p:cNvSpPr>
          <p:nvPr>
            <p:ph type="pic" sz="quarter" idx="10"/>
          </p:nvPr>
        </p:nvSpPr>
        <p:spPr>
          <a:xfrm>
            <a:off x="4116388" y="0"/>
            <a:ext cx="4343401" cy="6858000"/>
          </a:xfrm>
          <a:custGeom>
            <a:avLst/>
            <a:gdLst>
              <a:gd name="connsiteX0" fmla="*/ 0 w 4343401"/>
              <a:gd name="connsiteY0" fmla="*/ 0 h 6858000"/>
              <a:gd name="connsiteX1" fmla="*/ 4343401 w 4343401"/>
              <a:gd name="connsiteY1" fmla="*/ 0 h 6858000"/>
              <a:gd name="connsiteX2" fmla="*/ 4343401 w 4343401"/>
              <a:gd name="connsiteY2" fmla="*/ 6858000 h 6858000"/>
              <a:gd name="connsiteX3" fmla="*/ 0 w 43434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43401" h="6858000">
                <a:moveTo>
                  <a:pt x="0" y="0"/>
                </a:moveTo>
                <a:lnTo>
                  <a:pt x="4343401" y="0"/>
                </a:lnTo>
                <a:lnTo>
                  <a:pt x="4343401" y="6858000"/>
                </a:lnTo>
                <a:lnTo>
                  <a:pt x="0" y="6858000"/>
                </a:lnTo>
                <a:close/>
              </a:path>
            </a:pathLst>
          </a:custGeom>
          <a:solidFill>
            <a:schemeClr val="bg1">
              <a:lumMod val="7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EF44F0C3-181E-5621-D7A9-9EA60C214566}"/>
              </a:ext>
            </a:extLst>
          </p:cNvPr>
          <p:cNvSpPr>
            <a:spLocks noGrp="1"/>
          </p:cNvSpPr>
          <p:nvPr>
            <p:ph type="pic" sz="quarter" idx="11"/>
          </p:nvPr>
        </p:nvSpPr>
        <p:spPr>
          <a:xfrm>
            <a:off x="7506385" y="500207"/>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7" name="Picture Placeholder 16">
            <a:extLst>
              <a:ext uri="{FF2B5EF4-FFF2-40B4-BE49-F238E27FC236}">
                <a16:creationId xmlns:a16="http://schemas.microsoft.com/office/drawing/2014/main" id="{AB01F8A0-50DF-37DA-853F-EE8E8336246E}"/>
              </a:ext>
            </a:extLst>
          </p:cNvPr>
          <p:cNvSpPr>
            <a:spLocks noGrp="1"/>
          </p:cNvSpPr>
          <p:nvPr>
            <p:ph type="pic" sz="quarter" idx="12"/>
          </p:nvPr>
        </p:nvSpPr>
        <p:spPr>
          <a:xfrm>
            <a:off x="7506385" y="2501670"/>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8" name="Picture Placeholder 17">
            <a:extLst>
              <a:ext uri="{FF2B5EF4-FFF2-40B4-BE49-F238E27FC236}">
                <a16:creationId xmlns:a16="http://schemas.microsoft.com/office/drawing/2014/main" id="{FF9F8F80-99E5-1D2A-2459-BE8A9D56F615}"/>
              </a:ext>
            </a:extLst>
          </p:cNvPr>
          <p:cNvSpPr>
            <a:spLocks noGrp="1"/>
          </p:cNvSpPr>
          <p:nvPr>
            <p:ph type="pic" sz="quarter" idx="13"/>
          </p:nvPr>
        </p:nvSpPr>
        <p:spPr>
          <a:xfrm>
            <a:off x="7506385" y="4503133"/>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6535462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Place holder">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114AE69-AC7E-47FA-3C5B-A3E92C92C62A}"/>
              </a:ext>
            </a:extLst>
          </p:cNvPr>
          <p:cNvSpPr>
            <a:spLocks noGrp="1"/>
          </p:cNvSpPr>
          <p:nvPr>
            <p:ph type="pic" sz="quarter" idx="10"/>
          </p:nvPr>
        </p:nvSpPr>
        <p:spPr>
          <a:xfrm>
            <a:off x="766763"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5" name="Picture Placeholder 14">
            <a:extLst>
              <a:ext uri="{FF2B5EF4-FFF2-40B4-BE49-F238E27FC236}">
                <a16:creationId xmlns:a16="http://schemas.microsoft.com/office/drawing/2014/main" id="{57D39418-74EC-F179-EF14-AA05CC94E83B}"/>
              </a:ext>
            </a:extLst>
          </p:cNvPr>
          <p:cNvSpPr>
            <a:spLocks noGrp="1"/>
          </p:cNvSpPr>
          <p:nvPr>
            <p:ph type="pic" sz="quarter" idx="11"/>
          </p:nvPr>
        </p:nvSpPr>
        <p:spPr>
          <a:xfrm>
            <a:off x="3846161" y="3470983"/>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3" name="Picture Placeholder 12">
            <a:extLst>
              <a:ext uri="{FF2B5EF4-FFF2-40B4-BE49-F238E27FC236}">
                <a16:creationId xmlns:a16="http://schemas.microsoft.com/office/drawing/2014/main" id="{DA8CFE84-1047-14AC-714F-D20B901B1021}"/>
              </a:ext>
            </a:extLst>
          </p:cNvPr>
          <p:cNvSpPr>
            <a:spLocks noGrp="1"/>
          </p:cNvSpPr>
          <p:nvPr>
            <p:ph type="pic" sz="quarter" idx="12"/>
          </p:nvPr>
        </p:nvSpPr>
        <p:spPr>
          <a:xfrm>
            <a:off x="6925559"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2" name="Picture Placeholder 11">
            <a:extLst>
              <a:ext uri="{FF2B5EF4-FFF2-40B4-BE49-F238E27FC236}">
                <a16:creationId xmlns:a16="http://schemas.microsoft.com/office/drawing/2014/main" id="{E8AD2FD2-D960-3E00-2BBD-C6757BDD45FD}"/>
              </a:ext>
            </a:extLst>
          </p:cNvPr>
          <p:cNvSpPr>
            <a:spLocks noGrp="1"/>
          </p:cNvSpPr>
          <p:nvPr>
            <p:ph type="pic" sz="quarter" idx="13"/>
          </p:nvPr>
        </p:nvSpPr>
        <p:spPr>
          <a:xfrm>
            <a:off x="9999991" y="476249"/>
            <a:ext cx="2192009" cy="5905501"/>
          </a:xfrm>
          <a:custGeom>
            <a:avLst/>
            <a:gdLst>
              <a:gd name="connsiteX0" fmla="*/ 0 w 2192009"/>
              <a:gd name="connsiteY0" fmla="*/ 0 h 5905501"/>
              <a:gd name="connsiteX1" fmla="*/ 2192009 w 2192009"/>
              <a:gd name="connsiteY1" fmla="*/ 0 h 5905501"/>
              <a:gd name="connsiteX2" fmla="*/ 2192009 w 2192009"/>
              <a:gd name="connsiteY2" fmla="*/ 5905501 h 5905501"/>
              <a:gd name="connsiteX3" fmla="*/ 0 w 2192009"/>
              <a:gd name="connsiteY3" fmla="*/ 5905501 h 5905501"/>
            </a:gdLst>
            <a:ahLst/>
            <a:cxnLst>
              <a:cxn ang="0">
                <a:pos x="connsiteX0" y="connsiteY0"/>
              </a:cxn>
              <a:cxn ang="0">
                <a:pos x="connsiteX1" y="connsiteY1"/>
              </a:cxn>
              <a:cxn ang="0">
                <a:pos x="connsiteX2" y="connsiteY2"/>
              </a:cxn>
              <a:cxn ang="0">
                <a:pos x="connsiteX3" y="connsiteY3"/>
              </a:cxn>
            </a:cxnLst>
            <a:rect l="l" t="t" r="r" b="b"/>
            <a:pathLst>
              <a:path w="2192009" h="5905501">
                <a:moveTo>
                  <a:pt x="0" y="0"/>
                </a:moveTo>
                <a:lnTo>
                  <a:pt x="2192009" y="0"/>
                </a:lnTo>
                <a:lnTo>
                  <a:pt x="2192009" y="5905501"/>
                </a:lnTo>
                <a:lnTo>
                  <a:pt x="0" y="5905501"/>
                </a:lnTo>
                <a:close/>
              </a:path>
            </a:pathLst>
          </a:custGeom>
          <a:solidFill>
            <a:schemeClr val="bg1">
              <a:lumMod val="85000"/>
            </a:schemeClr>
          </a:solidFill>
        </p:spPr>
        <p:txBody>
          <a:bodyPr wrap="square">
            <a:noAutofit/>
          </a:bodyPr>
          <a:lstStyle/>
          <a:p>
            <a:endParaRPr lang="en-US" dirty="0"/>
          </a:p>
        </p:txBody>
      </p:sp>
    </p:spTree>
    <p:extLst>
      <p:ext uri="{BB962C8B-B14F-4D97-AF65-F5344CB8AC3E}">
        <p14:creationId xmlns:p14="http://schemas.microsoft.com/office/powerpoint/2010/main" val="24798732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BF1A453-F6DC-A9A1-0257-C4AE6B00A103}"/>
              </a:ext>
            </a:extLst>
          </p:cNvPr>
          <p:cNvSpPr>
            <a:spLocks noGrp="1"/>
          </p:cNvSpPr>
          <p:nvPr>
            <p:ph type="pic" sz="quarter" idx="10"/>
          </p:nvPr>
        </p:nvSpPr>
        <p:spPr>
          <a:xfrm>
            <a:off x="7751763" y="0"/>
            <a:ext cx="4440238" cy="6858000"/>
          </a:xfrm>
          <a:custGeom>
            <a:avLst/>
            <a:gdLst>
              <a:gd name="connsiteX0" fmla="*/ 0 w 4440238"/>
              <a:gd name="connsiteY0" fmla="*/ 0 h 6858000"/>
              <a:gd name="connsiteX1" fmla="*/ 4440238 w 4440238"/>
              <a:gd name="connsiteY1" fmla="*/ 0 h 6858000"/>
              <a:gd name="connsiteX2" fmla="*/ 4440238 w 4440238"/>
              <a:gd name="connsiteY2" fmla="*/ 6858000 h 6858000"/>
              <a:gd name="connsiteX3" fmla="*/ 0 w 444023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40238" h="6858000">
                <a:moveTo>
                  <a:pt x="0" y="0"/>
                </a:moveTo>
                <a:lnTo>
                  <a:pt x="4440238" y="0"/>
                </a:lnTo>
                <a:lnTo>
                  <a:pt x="4440238"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1665782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B1373A8-9EAF-2A62-D37F-0EE1AAD9F17E}"/>
              </a:ext>
            </a:extLst>
          </p:cNvPr>
          <p:cNvSpPr>
            <a:spLocks noGrp="1"/>
          </p:cNvSpPr>
          <p:nvPr>
            <p:ph type="pic" sz="quarter" idx="10"/>
          </p:nvPr>
        </p:nvSpPr>
        <p:spPr>
          <a:xfrm>
            <a:off x="1" y="0"/>
            <a:ext cx="5016499" cy="3904113"/>
          </a:xfrm>
          <a:custGeom>
            <a:avLst/>
            <a:gdLst>
              <a:gd name="connsiteX0" fmla="*/ 0 w 5016499"/>
              <a:gd name="connsiteY0" fmla="*/ 0 h 3904113"/>
              <a:gd name="connsiteX1" fmla="*/ 5016499 w 5016499"/>
              <a:gd name="connsiteY1" fmla="*/ 0 h 3904113"/>
              <a:gd name="connsiteX2" fmla="*/ 5016499 w 5016499"/>
              <a:gd name="connsiteY2" fmla="*/ 3904113 h 3904113"/>
              <a:gd name="connsiteX3" fmla="*/ 0 w 5016499"/>
              <a:gd name="connsiteY3" fmla="*/ 3904113 h 3904113"/>
            </a:gdLst>
            <a:ahLst/>
            <a:cxnLst>
              <a:cxn ang="0">
                <a:pos x="connsiteX0" y="connsiteY0"/>
              </a:cxn>
              <a:cxn ang="0">
                <a:pos x="connsiteX1" y="connsiteY1"/>
              </a:cxn>
              <a:cxn ang="0">
                <a:pos x="connsiteX2" y="connsiteY2"/>
              </a:cxn>
              <a:cxn ang="0">
                <a:pos x="connsiteX3" y="connsiteY3"/>
              </a:cxn>
            </a:cxnLst>
            <a:rect l="l" t="t" r="r" b="b"/>
            <a:pathLst>
              <a:path w="5016499" h="3904113">
                <a:moveTo>
                  <a:pt x="0" y="0"/>
                </a:moveTo>
                <a:lnTo>
                  <a:pt x="5016499" y="0"/>
                </a:lnTo>
                <a:lnTo>
                  <a:pt x="5016499" y="3904113"/>
                </a:lnTo>
                <a:lnTo>
                  <a:pt x="0" y="390411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727704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0BD262-A755-474C-87D0-38836C6C480B}"/>
              </a:ext>
            </a:extLst>
          </p:cNvPr>
          <p:cNvSpPr>
            <a:spLocks noGrp="1"/>
          </p:cNvSpPr>
          <p:nvPr>
            <p:ph type="pic" sz="quarter" idx="10"/>
          </p:nvPr>
        </p:nvSpPr>
        <p:spPr>
          <a:xfrm>
            <a:off x="766760" y="476250"/>
            <a:ext cx="9214367" cy="4116770"/>
          </a:xfrm>
          <a:custGeom>
            <a:avLst/>
            <a:gdLst>
              <a:gd name="connsiteX0" fmla="*/ 0 w 9214367"/>
              <a:gd name="connsiteY0" fmla="*/ 0 h 4116770"/>
              <a:gd name="connsiteX1" fmla="*/ 9214367 w 9214367"/>
              <a:gd name="connsiteY1" fmla="*/ 0 h 4116770"/>
              <a:gd name="connsiteX2" fmla="*/ 9214367 w 9214367"/>
              <a:gd name="connsiteY2" fmla="*/ 4116770 h 4116770"/>
              <a:gd name="connsiteX3" fmla="*/ 0 w 9214367"/>
              <a:gd name="connsiteY3" fmla="*/ 4116770 h 4116770"/>
            </a:gdLst>
            <a:ahLst/>
            <a:cxnLst>
              <a:cxn ang="0">
                <a:pos x="connsiteX0" y="connsiteY0"/>
              </a:cxn>
              <a:cxn ang="0">
                <a:pos x="connsiteX1" y="connsiteY1"/>
              </a:cxn>
              <a:cxn ang="0">
                <a:pos x="connsiteX2" y="connsiteY2"/>
              </a:cxn>
              <a:cxn ang="0">
                <a:pos x="connsiteX3" y="connsiteY3"/>
              </a:cxn>
            </a:cxnLst>
            <a:rect l="l" t="t" r="r" b="b"/>
            <a:pathLst>
              <a:path w="9214367" h="4116770">
                <a:moveTo>
                  <a:pt x="0" y="0"/>
                </a:moveTo>
                <a:lnTo>
                  <a:pt x="9214367" y="0"/>
                </a:lnTo>
                <a:lnTo>
                  <a:pt x="9214367" y="4116770"/>
                </a:lnTo>
                <a:lnTo>
                  <a:pt x="0" y="411677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9722972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2EA71F-8D7A-B182-1F2E-AF1C179AC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5A9DC379-E389-612B-3E63-4BFF1821B2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23F46FF4-5B0A-49F2-AD92-483112C2B1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36419E-E1DD-4A86-9AE7-F7D90D3360C4}" type="datetimeFigureOut">
              <a:rPr lang="en-ID" smtClean="0"/>
              <a:t>09/04/2025</a:t>
            </a:fld>
            <a:endParaRPr lang="en-ID"/>
          </a:p>
        </p:txBody>
      </p:sp>
      <p:sp>
        <p:nvSpPr>
          <p:cNvPr id="5" name="Footer Placeholder 4">
            <a:extLst>
              <a:ext uri="{FF2B5EF4-FFF2-40B4-BE49-F238E27FC236}">
                <a16:creationId xmlns:a16="http://schemas.microsoft.com/office/drawing/2014/main" id="{2D3595A0-E860-E6CC-C804-64F37D0542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D"/>
          </a:p>
        </p:txBody>
      </p:sp>
      <p:sp>
        <p:nvSpPr>
          <p:cNvPr id="6" name="Slide Number Placeholder 5">
            <a:extLst>
              <a:ext uri="{FF2B5EF4-FFF2-40B4-BE49-F238E27FC236}">
                <a16:creationId xmlns:a16="http://schemas.microsoft.com/office/drawing/2014/main" id="{C9DFBE6B-D681-621F-648C-27491EBB5B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2E4D08-64A8-493B-867B-922DAB2C3914}" type="slidenum">
              <a:rPr lang="en-ID" smtClean="0"/>
              <a:t>‹Nº›</a:t>
            </a:fld>
            <a:endParaRPr lang="en-ID"/>
          </a:p>
        </p:txBody>
      </p:sp>
    </p:spTree>
    <p:extLst>
      <p:ext uri="{BB962C8B-B14F-4D97-AF65-F5344CB8AC3E}">
        <p14:creationId xmlns:p14="http://schemas.microsoft.com/office/powerpoint/2010/main" val="2210695982"/>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50" r:id="rId16"/>
    <p:sldLayoutId id="2147483651" r:id="rId17"/>
    <p:sldLayoutId id="2147483654" r:id="rId18"/>
    <p:sldLayoutId id="214748365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83" userDrawn="1">
          <p15:clr>
            <a:srgbClr val="F26B43"/>
          </p15:clr>
        </p15:guide>
        <p15:guide id="4" pos="869" userDrawn="1">
          <p15:clr>
            <a:srgbClr val="F26B43"/>
          </p15:clr>
        </p15:guide>
        <p15:guide id="5" pos="1050" userDrawn="1">
          <p15:clr>
            <a:srgbClr val="F26B43"/>
          </p15:clr>
        </p15:guide>
        <p15:guide id="6" pos="1436" userDrawn="1">
          <p15:clr>
            <a:srgbClr val="F26B43"/>
          </p15:clr>
        </p15:guide>
        <p15:guide id="7" pos="1640" userDrawn="1">
          <p15:clr>
            <a:srgbClr val="F26B43"/>
          </p15:clr>
        </p15:guide>
        <p15:guide id="8" pos="2003" userDrawn="1">
          <p15:clr>
            <a:srgbClr val="F26B43"/>
          </p15:clr>
        </p15:guide>
        <p15:guide id="9" pos="2207" userDrawn="1">
          <p15:clr>
            <a:srgbClr val="F26B43"/>
          </p15:clr>
        </p15:guide>
        <p15:guide id="10" pos="2593" userDrawn="1">
          <p15:clr>
            <a:srgbClr val="F26B43"/>
          </p15:clr>
        </p15:guide>
        <p15:guide id="11" pos="2797" userDrawn="1">
          <p15:clr>
            <a:srgbClr val="F26B43"/>
          </p15:clr>
        </p15:guide>
        <p15:guide id="12" pos="3160" userDrawn="1">
          <p15:clr>
            <a:srgbClr val="F26B43"/>
          </p15:clr>
        </p15:guide>
        <p15:guide id="13" pos="3364" userDrawn="1">
          <p15:clr>
            <a:srgbClr val="F26B43"/>
          </p15:clr>
        </p15:guide>
        <p15:guide id="14" pos="3749" userDrawn="1">
          <p15:clr>
            <a:srgbClr val="F26B43"/>
          </p15:clr>
        </p15:guide>
        <p15:guide id="15" pos="3931" userDrawn="1">
          <p15:clr>
            <a:srgbClr val="F26B43"/>
          </p15:clr>
        </p15:guide>
        <p15:guide id="16" pos="4316" userDrawn="1">
          <p15:clr>
            <a:srgbClr val="F26B43"/>
          </p15:clr>
        </p15:guide>
        <p15:guide id="17" pos="4520" userDrawn="1">
          <p15:clr>
            <a:srgbClr val="F26B43"/>
          </p15:clr>
        </p15:guide>
        <p15:guide id="18" pos="4883" userDrawn="1">
          <p15:clr>
            <a:srgbClr val="F26B43"/>
          </p15:clr>
        </p15:guide>
        <p15:guide id="19" pos="5087" userDrawn="1">
          <p15:clr>
            <a:srgbClr val="F26B43"/>
          </p15:clr>
        </p15:guide>
        <p15:guide id="20" pos="5473" userDrawn="1">
          <p15:clr>
            <a:srgbClr val="F26B43"/>
          </p15:clr>
        </p15:guide>
        <p15:guide id="21" pos="5654" userDrawn="1">
          <p15:clr>
            <a:srgbClr val="F26B43"/>
          </p15:clr>
        </p15:guide>
        <p15:guide id="22" pos="6040" userDrawn="1">
          <p15:clr>
            <a:srgbClr val="F26B43"/>
          </p15:clr>
        </p15:guide>
        <p15:guide id="23" pos="6244" userDrawn="1">
          <p15:clr>
            <a:srgbClr val="F26B43"/>
          </p15:clr>
        </p15:guide>
        <p15:guide id="24" pos="6630" userDrawn="1">
          <p15:clr>
            <a:srgbClr val="F26B43"/>
          </p15:clr>
        </p15:guide>
        <p15:guide id="25" pos="6811" userDrawn="1">
          <p15:clr>
            <a:srgbClr val="F26B43"/>
          </p15:clr>
        </p15:guide>
        <p15:guide id="26" pos="7197" userDrawn="1">
          <p15:clr>
            <a:srgbClr val="F26B43"/>
          </p15:clr>
        </p15:guide>
        <p15:guide id="27" orient="horz" pos="300" userDrawn="1">
          <p15:clr>
            <a:srgbClr val="F26B43"/>
          </p15:clr>
        </p15:guide>
        <p15:guide id="28" orient="horz" pos="40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Marcador de posición de imagen 14">
            <a:extLst>
              <a:ext uri="{FF2B5EF4-FFF2-40B4-BE49-F238E27FC236}">
                <a16:creationId xmlns:a16="http://schemas.microsoft.com/office/drawing/2014/main" id="{294DFB81-92C0-F038-3AAB-E8381511902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
        <p:nvSpPr>
          <p:cNvPr id="5" name="Rectangle 4">
            <a:extLst>
              <a:ext uri="{FF2B5EF4-FFF2-40B4-BE49-F238E27FC236}">
                <a16:creationId xmlns:a16="http://schemas.microsoft.com/office/drawing/2014/main" id="{DBE21F5B-85BE-9BDD-3116-B98BD49C92F7}"/>
              </a:ext>
            </a:extLst>
          </p:cNvPr>
          <p:cNvSpPr/>
          <p:nvPr/>
        </p:nvSpPr>
        <p:spPr>
          <a:xfrm>
            <a:off x="3073094" y="4676673"/>
            <a:ext cx="6301815"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 name="TextBox 5">
            <a:extLst>
              <a:ext uri="{FF2B5EF4-FFF2-40B4-BE49-F238E27FC236}">
                <a16:creationId xmlns:a16="http://schemas.microsoft.com/office/drawing/2014/main" id="{9B0CE2D9-D0B7-EB11-E56D-B23979EE4B64}"/>
              </a:ext>
            </a:extLst>
          </p:cNvPr>
          <p:cNvSpPr txBox="1"/>
          <p:nvPr/>
        </p:nvSpPr>
        <p:spPr>
          <a:xfrm>
            <a:off x="3462297" y="4822152"/>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7" name="TextBox 6">
            <a:extLst>
              <a:ext uri="{FF2B5EF4-FFF2-40B4-BE49-F238E27FC236}">
                <a16:creationId xmlns:a16="http://schemas.microsoft.com/office/drawing/2014/main" id="{892FF93E-E698-6B63-448F-72103E95E9F7}"/>
              </a:ext>
            </a:extLst>
          </p:cNvPr>
          <p:cNvSpPr txBox="1"/>
          <p:nvPr/>
        </p:nvSpPr>
        <p:spPr>
          <a:xfrm>
            <a:off x="3073094" y="5127925"/>
            <a:ext cx="4422404" cy="422360"/>
          </a:xfrm>
          <a:prstGeom prst="rect">
            <a:avLst/>
          </a:prstGeom>
          <a:noFill/>
        </p:spPr>
        <p:txBody>
          <a:bodyPr wrap="square" rtlCol="0">
            <a:spAutoFit/>
          </a:bodyPr>
          <a:lstStyle/>
          <a:p>
            <a:pPr>
              <a:lnSpc>
                <a:spcPct val="150000"/>
              </a:lnSpc>
            </a:pPr>
            <a:r>
              <a:rPr lang="es-CO" sz="1600" b="0" i="1" noProof="0" dirty="0">
                <a:solidFill>
                  <a:schemeClr val="bg1"/>
                </a:solidFill>
                <a:effectLst/>
              </a:rPr>
              <a:t>7 Días / 6 Noches. </a:t>
            </a:r>
          </a:p>
        </p:txBody>
      </p:sp>
      <p:sp>
        <p:nvSpPr>
          <p:cNvPr id="12" name="Rectangle: Rounded Corners 11">
            <a:extLst>
              <a:ext uri="{FF2B5EF4-FFF2-40B4-BE49-F238E27FC236}">
                <a16:creationId xmlns:a16="http://schemas.microsoft.com/office/drawing/2014/main" id="{5CC85105-3ADB-8627-4E73-59CFB8DCED45}"/>
              </a:ext>
            </a:extLst>
          </p:cNvPr>
          <p:cNvSpPr/>
          <p:nvPr/>
        </p:nvSpPr>
        <p:spPr>
          <a:xfrm>
            <a:off x="8505444" y="4891485"/>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3" name="TextBox 12">
            <a:extLst>
              <a:ext uri="{FF2B5EF4-FFF2-40B4-BE49-F238E27FC236}">
                <a16:creationId xmlns:a16="http://schemas.microsoft.com/office/drawing/2014/main" id="{84332A05-C689-3937-D6E6-2185BE83382B}"/>
              </a:ext>
            </a:extLst>
          </p:cNvPr>
          <p:cNvSpPr txBox="1"/>
          <p:nvPr/>
        </p:nvSpPr>
        <p:spPr>
          <a:xfrm>
            <a:off x="599056" y="3932803"/>
            <a:ext cx="11249890" cy="646331"/>
          </a:xfrm>
          <a:prstGeom prst="rect">
            <a:avLst/>
          </a:prstGeom>
          <a:noFill/>
        </p:spPr>
        <p:txBody>
          <a:bodyPr wrap="square" rtlCol="0">
            <a:spAutoFit/>
          </a:bodyPr>
          <a:lstStyle/>
          <a:p>
            <a:pPr algn="ctr"/>
            <a:r>
              <a:rPr lang="es-CO" sz="3600" b="1" noProof="0" dirty="0">
                <a:solidFill>
                  <a:schemeClr val="bg1"/>
                </a:solidFill>
                <a:effectLst>
                  <a:glow rad="139700">
                    <a:schemeClr val="accent1">
                      <a:satMod val="175000"/>
                      <a:alpha val="40000"/>
                    </a:schemeClr>
                  </a:glow>
                </a:effectLst>
                <a:latin typeface="Montserrat" panose="02000505000000020004" pitchFamily="2" charset="0"/>
              </a:rPr>
              <a:t>LIMA PARACAS </a:t>
            </a:r>
            <a:r>
              <a:rPr lang="es-CO" sz="3600" b="1" noProof="0" dirty="0">
                <a:solidFill>
                  <a:srgbClr val="FF6600"/>
                </a:solidFill>
                <a:effectLst>
                  <a:glow rad="139700">
                    <a:schemeClr val="accent1">
                      <a:satMod val="175000"/>
                      <a:alpha val="40000"/>
                    </a:schemeClr>
                  </a:glow>
                </a:effectLst>
                <a:latin typeface="Montserrat" panose="02000505000000020004" pitchFamily="2" charset="0"/>
              </a:rPr>
              <a:t>Y CUSCO</a:t>
            </a:r>
          </a:p>
        </p:txBody>
      </p:sp>
      <p:pic>
        <p:nvPicPr>
          <p:cNvPr id="35" name="Gráfico 34">
            <a:extLst>
              <a:ext uri="{FF2B5EF4-FFF2-40B4-BE49-F238E27FC236}">
                <a16:creationId xmlns:a16="http://schemas.microsoft.com/office/drawing/2014/main" id="{80A6A59B-0059-F0BB-230B-C5FD41A7C8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60230" y="5031890"/>
            <a:ext cx="549228" cy="347676"/>
          </a:xfrm>
          <a:prstGeom prst="rect">
            <a:avLst/>
          </a:prstGeom>
        </p:spPr>
      </p:pic>
    </p:spTree>
    <p:extLst>
      <p:ext uri="{BB962C8B-B14F-4D97-AF65-F5344CB8AC3E}">
        <p14:creationId xmlns:p14="http://schemas.microsoft.com/office/powerpoint/2010/main" val="2530194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325" r="22325"/>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5" y="629244"/>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00125" y="364578"/>
            <a:ext cx="5848530" cy="338554"/>
          </a:xfrm>
          <a:prstGeom prst="rect">
            <a:avLst/>
          </a:prstGeom>
          <a:noFill/>
        </p:spPr>
        <p:txBody>
          <a:bodyPr wrap="square" rtlCol="0">
            <a:spAutoFit/>
          </a:bodyPr>
          <a:lstStyle/>
          <a:p>
            <a:r>
              <a:rPr lang="es-MX" sz="1600" b="1" dirty="0">
                <a:solidFill>
                  <a:srgbClr val="0070C0"/>
                </a:solidFill>
              </a:rPr>
              <a:t>L</a:t>
            </a:r>
            <a:r>
              <a:rPr lang="es-CO" sz="1600" b="1" dirty="0">
                <a:solidFill>
                  <a:srgbClr val="0070C0"/>
                </a:solidFill>
              </a:rPr>
              <a:t>IMA PARACAS  Y CUSCO</a:t>
            </a:r>
            <a:endParaRPr lang="es-CO" sz="1600" b="1" noProof="0" dirty="0">
              <a:solidFill>
                <a:srgbClr val="0070C0"/>
              </a:solidFill>
            </a:endParaRPr>
          </a:p>
        </p:txBody>
      </p:sp>
      <p:sp>
        <p:nvSpPr>
          <p:cNvPr id="7" name="TextBox 6">
            <a:extLst>
              <a:ext uri="{FF2B5EF4-FFF2-40B4-BE49-F238E27FC236}">
                <a16:creationId xmlns:a16="http://schemas.microsoft.com/office/drawing/2014/main" id="{C3CCB71B-3651-51FB-4608-7E422260DEA8}"/>
              </a:ext>
            </a:extLst>
          </p:cNvPr>
          <p:cNvSpPr txBox="1"/>
          <p:nvPr/>
        </p:nvSpPr>
        <p:spPr>
          <a:xfrm>
            <a:off x="5900125" y="1170267"/>
            <a:ext cx="6088675" cy="4864152"/>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6. CUSCO/MACHU PICCHU/CUSCO</a:t>
            </a:r>
          </a:p>
          <a:p>
            <a:pPr algn="just">
              <a:lnSpc>
                <a:spcPct val="150000"/>
              </a:lnSpc>
            </a:pPr>
            <a:r>
              <a:rPr lang="es-CO" sz="1200" b="1" i="0" noProof="0" dirty="0">
                <a:solidFill>
                  <a:srgbClr val="000000"/>
                </a:solidFill>
                <a:effectLst/>
              </a:rPr>
              <a:t> </a:t>
            </a:r>
            <a:r>
              <a:rPr lang="es-MX" sz="1200" b="0" i="0" noProof="0" dirty="0">
                <a:solidFill>
                  <a:srgbClr val="000000"/>
                </a:solidFill>
                <a:effectLst/>
              </a:rPr>
              <a:t>Nos dirigiremos hacia la estación de tren de </a:t>
            </a:r>
            <a:r>
              <a:rPr lang="es-MX" sz="1200" b="0" i="0" noProof="0" dirty="0" err="1">
                <a:solidFill>
                  <a:srgbClr val="000000"/>
                </a:solidFill>
                <a:effectLst/>
              </a:rPr>
              <a:t>Poroy</a:t>
            </a:r>
            <a:r>
              <a:rPr lang="es-MX" sz="1200" b="0" i="0" noProof="0" dirty="0">
                <a:solidFill>
                  <a:srgbClr val="000000"/>
                </a:solidFill>
                <a:effectLst/>
              </a:rPr>
              <a:t> u Ollantaytambo de acuerdo a la temporada, donde partiremos en tren para conocer una de las 7 Maravillas del Mundo. Arribaremos a la estación de Aguas Calientes, donde nuestro personal nos asistirá para abordar el transporte que ascenderá por un camino intrincado obsequiándonos una espectacular vista del río Urubamba que da forma al famoso cañón. La Ciudad Perdida de los Incas, Machu Picchu, nos recibirá con sus increíbles terrazas, escalinatas, recintos ceremoniales y áreas urbanas. La energía emana de todo el lugar. Luego de una visita guiada, almorzaremos en uno de los restaurantes de la zona. A la hora coordinada, retornaremos en tren y seremos trasladados al hotel en Cusco. </a:t>
            </a:r>
            <a:endParaRPr lang="es-MX" sz="1200" dirty="0">
              <a:solidFill>
                <a:srgbClr val="000000"/>
              </a:solidFill>
            </a:endParaRPr>
          </a:p>
          <a:p>
            <a:pPr algn="just">
              <a:lnSpc>
                <a:spcPct val="150000"/>
              </a:lnSpc>
            </a:pPr>
            <a:endParaRPr lang="es-MX" sz="1200" dirty="0">
              <a:solidFill>
                <a:srgbClr val="000000"/>
              </a:solidFill>
            </a:endParaRPr>
          </a:p>
          <a:p>
            <a:pPr algn="just">
              <a:lnSpc>
                <a:spcPct val="150000"/>
              </a:lnSpc>
            </a:pPr>
            <a:r>
              <a:rPr lang="es-CO" sz="1200" b="1" i="0" noProof="0" dirty="0">
                <a:solidFill>
                  <a:srgbClr val="000000"/>
                </a:solidFill>
                <a:effectLst/>
              </a:rPr>
              <a:t>Día 7. CUSCO/LIMA/BOGOTA</a:t>
            </a:r>
          </a:p>
          <a:p>
            <a:pPr algn="just">
              <a:lnSpc>
                <a:spcPct val="150000"/>
              </a:lnSpc>
            </a:pPr>
            <a:r>
              <a:rPr lang="es-MX" sz="1200" b="0" i="0" noProof="0" dirty="0">
                <a:solidFill>
                  <a:srgbClr val="000000"/>
                </a:solidFill>
                <a:effectLst/>
              </a:rPr>
              <a:t>A la hora coordinada, traslado al aeropuerto para abordar nuestro vuelo de salida.</a:t>
            </a:r>
            <a:endParaRPr lang="es-MX" sz="1200" dirty="0">
              <a:solidFill>
                <a:srgbClr val="000000"/>
              </a:solidFill>
            </a:endParaRPr>
          </a:p>
          <a:p>
            <a:pPr algn="just">
              <a:lnSpc>
                <a:spcPct val="150000"/>
              </a:lnSpc>
            </a:pPr>
            <a:endParaRPr lang="es-MX" sz="1200" dirty="0">
              <a:solidFill>
                <a:srgbClr val="000000"/>
              </a:solidFill>
            </a:endParaRPr>
          </a:p>
          <a:p>
            <a:pPr algn="ctr">
              <a:lnSpc>
                <a:spcPct val="150000"/>
              </a:lnSpc>
            </a:pPr>
            <a:r>
              <a:rPr lang="es-CO" sz="1600" b="1" i="0" noProof="0" dirty="0">
                <a:effectLst/>
              </a:rPr>
              <a:t>FIN DE NUESTROS SERVICIOS.</a:t>
            </a:r>
          </a:p>
          <a:p>
            <a:pPr algn="just">
              <a:lnSpc>
                <a:spcPct val="150000"/>
              </a:lnSpc>
            </a:pPr>
            <a:endParaRPr lang="es-MX" sz="1200" b="0" i="0" noProof="0" dirty="0">
              <a:solidFill>
                <a:srgbClr val="000000"/>
              </a:solidFill>
              <a:effectLst/>
            </a:endParaRP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3746" r="3746"/>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3954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Marcador de posición de imagen 15">
            <a:extLst>
              <a:ext uri="{FF2B5EF4-FFF2-40B4-BE49-F238E27FC236}">
                <a16:creationId xmlns:a16="http://schemas.microsoft.com/office/drawing/2014/main" id="{91B5B120-8E75-D49B-4D65-679E796CBB1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
        <p:nvSpPr>
          <p:cNvPr id="17" name="Rectangle 4">
            <a:extLst>
              <a:ext uri="{FF2B5EF4-FFF2-40B4-BE49-F238E27FC236}">
                <a16:creationId xmlns:a16="http://schemas.microsoft.com/office/drawing/2014/main" id="{A921897E-F60D-004A-9928-89158E537DF4}"/>
              </a:ext>
            </a:extLst>
          </p:cNvPr>
          <p:cNvSpPr/>
          <p:nvPr/>
        </p:nvSpPr>
        <p:spPr>
          <a:xfrm>
            <a:off x="3306618" y="4676673"/>
            <a:ext cx="6012873"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8" name="TextBox 5">
            <a:extLst>
              <a:ext uri="{FF2B5EF4-FFF2-40B4-BE49-F238E27FC236}">
                <a16:creationId xmlns:a16="http://schemas.microsoft.com/office/drawing/2014/main" id="{87BF47F9-9952-667A-5C14-6107235059C6}"/>
              </a:ext>
            </a:extLst>
          </p:cNvPr>
          <p:cNvSpPr txBox="1"/>
          <p:nvPr/>
        </p:nvSpPr>
        <p:spPr>
          <a:xfrm>
            <a:off x="3887077" y="4936531"/>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19" name="TextBox 6">
            <a:extLst>
              <a:ext uri="{FF2B5EF4-FFF2-40B4-BE49-F238E27FC236}">
                <a16:creationId xmlns:a16="http://schemas.microsoft.com/office/drawing/2014/main" id="{4DAC0FC3-19F5-7F48-E6A3-DABDE2F6126A}"/>
              </a:ext>
            </a:extLst>
          </p:cNvPr>
          <p:cNvSpPr txBox="1"/>
          <p:nvPr/>
        </p:nvSpPr>
        <p:spPr>
          <a:xfrm>
            <a:off x="3559821" y="5118145"/>
            <a:ext cx="4422404" cy="422360"/>
          </a:xfrm>
          <a:prstGeom prst="rect">
            <a:avLst/>
          </a:prstGeom>
          <a:noFill/>
        </p:spPr>
        <p:txBody>
          <a:bodyPr wrap="square" rtlCol="0">
            <a:spAutoFit/>
          </a:bodyPr>
          <a:lstStyle/>
          <a:p>
            <a:pPr>
              <a:lnSpc>
                <a:spcPct val="150000"/>
              </a:lnSpc>
            </a:pPr>
            <a:r>
              <a:rPr lang="es-CO" sz="1600" b="0" i="1" noProof="0" dirty="0">
                <a:solidFill>
                  <a:schemeClr val="bg1"/>
                </a:solidFill>
                <a:effectLst/>
              </a:rPr>
              <a:t>7 Días / 6 Noches. </a:t>
            </a:r>
          </a:p>
        </p:txBody>
      </p:sp>
      <p:sp>
        <p:nvSpPr>
          <p:cNvPr id="20" name="Rectangle: Rounded Corners 11">
            <a:extLst>
              <a:ext uri="{FF2B5EF4-FFF2-40B4-BE49-F238E27FC236}">
                <a16:creationId xmlns:a16="http://schemas.microsoft.com/office/drawing/2014/main" id="{8406E8EC-B43C-AEDB-55E0-9FE4CBC80A98}"/>
              </a:ext>
            </a:extLst>
          </p:cNvPr>
          <p:cNvSpPr/>
          <p:nvPr/>
        </p:nvSpPr>
        <p:spPr>
          <a:xfrm>
            <a:off x="8316565" y="4881705"/>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1" name="TextBox 12">
            <a:extLst>
              <a:ext uri="{FF2B5EF4-FFF2-40B4-BE49-F238E27FC236}">
                <a16:creationId xmlns:a16="http://schemas.microsoft.com/office/drawing/2014/main" id="{CAD921F7-13B5-A0E5-C628-930959EE7FB1}"/>
              </a:ext>
            </a:extLst>
          </p:cNvPr>
          <p:cNvSpPr txBox="1"/>
          <p:nvPr/>
        </p:nvSpPr>
        <p:spPr>
          <a:xfrm>
            <a:off x="1683752" y="4003537"/>
            <a:ext cx="9215157" cy="646331"/>
          </a:xfrm>
          <a:prstGeom prst="rect">
            <a:avLst/>
          </a:prstGeom>
          <a:noFill/>
        </p:spPr>
        <p:txBody>
          <a:bodyPr wrap="square" rtlCol="0">
            <a:spAutoFit/>
          </a:bodyPr>
          <a:lstStyle/>
          <a:p>
            <a:pPr algn="ctr"/>
            <a:r>
              <a:rPr lang="es-CO" sz="3600" b="1" noProof="0" dirty="0">
                <a:solidFill>
                  <a:schemeClr val="bg1"/>
                </a:solidFill>
                <a:effectLst>
                  <a:glow rad="139700">
                    <a:schemeClr val="accent1">
                      <a:satMod val="175000"/>
                      <a:alpha val="40000"/>
                    </a:schemeClr>
                  </a:glow>
                </a:effectLst>
                <a:latin typeface="Montserrat" panose="02000505000000020004" pitchFamily="2" charset="0"/>
              </a:rPr>
              <a:t>LIMA PARACAS </a:t>
            </a:r>
            <a:r>
              <a:rPr lang="es-CO" sz="3600" b="1" noProof="0" dirty="0">
                <a:solidFill>
                  <a:srgbClr val="FF6600"/>
                </a:solidFill>
                <a:effectLst>
                  <a:glow rad="139700">
                    <a:schemeClr val="accent1">
                      <a:satMod val="175000"/>
                      <a:alpha val="40000"/>
                    </a:schemeClr>
                  </a:glow>
                </a:effectLst>
                <a:latin typeface="Montserrat" panose="02000505000000020004" pitchFamily="2" charset="0"/>
              </a:rPr>
              <a:t>Y CUSCO</a:t>
            </a:r>
          </a:p>
        </p:txBody>
      </p:sp>
      <p:pic>
        <p:nvPicPr>
          <p:cNvPr id="24" name="Gráfico 23">
            <a:extLst>
              <a:ext uri="{FF2B5EF4-FFF2-40B4-BE49-F238E27FC236}">
                <a16:creationId xmlns:a16="http://schemas.microsoft.com/office/drawing/2014/main" id="{EE98AA19-90DB-C43C-D17D-2A9B1AEF98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54156" y="5011968"/>
            <a:ext cx="549228" cy="347676"/>
          </a:xfrm>
          <a:prstGeom prst="rect">
            <a:avLst/>
          </a:prstGeom>
        </p:spPr>
      </p:pic>
    </p:spTree>
    <p:extLst>
      <p:ext uri="{BB962C8B-B14F-4D97-AF65-F5344CB8AC3E}">
        <p14:creationId xmlns:p14="http://schemas.microsoft.com/office/powerpoint/2010/main" val="3941064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D0E7D1-6903-AE92-2FD5-E26D16A8A414}"/>
              </a:ext>
            </a:extLst>
          </p:cNvPr>
          <p:cNvSpPr txBox="1"/>
          <p:nvPr/>
        </p:nvSpPr>
        <p:spPr>
          <a:xfrm>
            <a:off x="239564" y="1038774"/>
            <a:ext cx="3785671" cy="646331"/>
          </a:xfrm>
          <a:prstGeom prst="rect">
            <a:avLst/>
          </a:prstGeom>
          <a:noFill/>
        </p:spPr>
        <p:txBody>
          <a:bodyPr wrap="square" rtlCol="0">
            <a:spAutoFit/>
          </a:bodyPr>
          <a:lstStyle/>
          <a:p>
            <a:r>
              <a:rPr lang="es-CO" sz="3600" b="1" noProof="0" dirty="0">
                <a:latin typeface="+mj-lt"/>
              </a:rPr>
              <a:t>El Precio Incluye</a:t>
            </a:r>
          </a:p>
        </p:txBody>
      </p:sp>
      <p:sp>
        <p:nvSpPr>
          <p:cNvPr id="5" name="Rectangle 4">
            <a:extLst>
              <a:ext uri="{FF2B5EF4-FFF2-40B4-BE49-F238E27FC236}">
                <a16:creationId xmlns:a16="http://schemas.microsoft.com/office/drawing/2014/main" id="{22686F0C-E634-D931-460B-B8F94FCEDE92}"/>
              </a:ext>
            </a:extLst>
          </p:cNvPr>
          <p:cNvSpPr/>
          <p:nvPr/>
        </p:nvSpPr>
        <p:spPr>
          <a:xfrm>
            <a:off x="-1" y="6031346"/>
            <a:ext cx="8057938" cy="82665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760B1B11-4BDA-BF93-B87C-1708C39BFB0A}"/>
              </a:ext>
            </a:extLst>
          </p:cNvPr>
          <p:cNvCxnSpPr>
            <a:cxnSpLocks/>
          </p:cNvCxnSpPr>
          <p:nvPr/>
        </p:nvCxnSpPr>
        <p:spPr>
          <a:xfrm>
            <a:off x="348394" y="1807848"/>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CBC2B72-431B-3DA3-6AF7-F63AE49F955B}"/>
              </a:ext>
            </a:extLst>
          </p:cNvPr>
          <p:cNvSpPr txBox="1"/>
          <p:nvPr/>
        </p:nvSpPr>
        <p:spPr>
          <a:xfrm>
            <a:off x="538018" y="2004484"/>
            <a:ext cx="7648292" cy="3191130"/>
          </a:xfrm>
          <a:prstGeom prst="rect">
            <a:avLst/>
          </a:prstGeom>
          <a:noFill/>
        </p:spPr>
        <p:txBody>
          <a:bodyPr wrap="square" rtlCol="0">
            <a:spAutoFit/>
          </a:bodyPr>
          <a:lstStyle/>
          <a:p>
            <a:pPr lvl="0">
              <a:lnSpc>
                <a:spcPct val="120000"/>
              </a:lnSpc>
              <a:buSzPts val="1000"/>
              <a:tabLst>
                <a:tab pos="457200" algn="l"/>
              </a:tabLst>
            </a:pPr>
            <a:r>
              <a:rPr lang="es-MX" sz="1300" b="1"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LIMA</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 aeropuerto / hotel / aeropuerto en Lima en servicio compartido en idioma español</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2 noches de alojamiento con desayuno en el hotel elegido en Lima.</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a la ciudad de Lima en servicio compartido en idioma español con entradas incluidas</a:t>
            </a:r>
          </a:p>
          <a:p>
            <a:pPr lvl="0">
              <a:lnSpc>
                <a:spcPct val="120000"/>
              </a:lnSpc>
              <a:buSzPts val="1000"/>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a:t>
            </a:r>
          </a:p>
          <a:p>
            <a:pPr lvl="0">
              <a:lnSpc>
                <a:spcPct val="120000"/>
              </a:lnSpc>
              <a:buSzPts val="1000"/>
              <a:tabLst>
                <a:tab pos="457200" algn="l"/>
              </a:tabLst>
            </a:pPr>
            <a:r>
              <a:rPr lang="es-MX" sz="1300" b="1"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PARACAS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 hotel Lima / hotel Paracas / hotel Lima en nuestro servicio Paracas Premium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Service</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en servicio compartido bilingüe español/inglés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1 noche de alojamiento con desayuno en el hotel elegido en Paracas.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 al muelle en servicio compartido en idioma español</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Excursión a las Islas Ballestas en servicio compartido en idioma español</a:t>
            </a:r>
          </a:p>
          <a:p>
            <a:pPr lvl="0">
              <a:lnSpc>
                <a:spcPct val="120000"/>
              </a:lnSpc>
              <a:buSzPts val="1000"/>
              <a:tabLst>
                <a:tab pos="457200" algn="l"/>
              </a:tabLst>
            </a:pPr>
            <a:endParaRPr lang="es-MX" sz="1300" b="1"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a:p>
            <a:pPr marL="342900" lvl="0" indent="-342900">
              <a:lnSpc>
                <a:spcPct val="120000"/>
              </a:lnSpc>
              <a:buSzPts val="1000"/>
              <a:buFont typeface="Symbol" panose="05050102010706020507" pitchFamily="18" charset="2"/>
              <a:buChar char=""/>
              <a:tabLst>
                <a:tab pos="457200" algn="l"/>
              </a:tabLst>
            </a:pPr>
            <a:endParaRPr lang="es-CO" sz="1300" noProof="0" dirty="0">
              <a:solidFill>
                <a:srgbClr val="464646"/>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ABF9C33E-AC03-CBDB-C89C-020E41C3D54B}"/>
              </a:ext>
            </a:extLst>
          </p:cNvPr>
          <p:cNvSpPr txBox="1"/>
          <p:nvPr/>
        </p:nvSpPr>
        <p:spPr>
          <a:xfrm>
            <a:off x="853757" y="6164156"/>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pic>
        <p:nvPicPr>
          <p:cNvPr id="14" name="Marcador de posición de imagen 13">
            <a:extLst>
              <a:ext uri="{FF2B5EF4-FFF2-40B4-BE49-F238E27FC236}">
                <a16:creationId xmlns:a16="http://schemas.microsoft.com/office/drawing/2014/main" id="{EFDD7C23-295F-1DEF-734F-5865C3F49E49}"/>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5366" t="240" r="60726" b="-240"/>
          <a:stretch/>
        </p:blipFill>
        <p:spPr>
          <a:xfrm>
            <a:off x="8057937" y="0"/>
            <a:ext cx="4134064" cy="6858000"/>
          </a:xfrm>
        </p:spPr>
      </p:pic>
      <p:sp>
        <p:nvSpPr>
          <p:cNvPr id="15" name="TextBox 12">
            <a:extLst>
              <a:ext uri="{FF2B5EF4-FFF2-40B4-BE49-F238E27FC236}">
                <a16:creationId xmlns:a16="http://schemas.microsoft.com/office/drawing/2014/main" id="{664A6AF5-E6D2-5F9C-8A02-269C48B36363}"/>
              </a:ext>
            </a:extLst>
          </p:cNvPr>
          <p:cNvSpPr txBox="1"/>
          <p:nvPr/>
        </p:nvSpPr>
        <p:spPr>
          <a:xfrm>
            <a:off x="239564" y="470120"/>
            <a:ext cx="7921625" cy="646331"/>
          </a:xfrm>
          <a:prstGeom prst="rect">
            <a:avLst/>
          </a:prstGeom>
          <a:noFill/>
        </p:spPr>
        <p:txBody>
          <a:bodyPr wrap="square" rtlCol="0">
            <a:spAutoFit/>
          </a:bodyPr>
          <a:lstStyle/>
          <a:p>
            <a:r>
              <a:rPr lang="es-CO" sz="3600" b="1" noProof="0" dirty="0">
                <a:latin typeface="Montserrat" panose="02000505000000020004" pitchFamily="2" charset="0"/>
              </a:rPr>
              <a:t>LIMA PARACAS </a:t>
            </a:r>
            <a:r>
              <a:rPr lang="es-CO" sz="3600" b="1" noProof="0" dirty="0">
                <a:solidFill>
                  <a:srgbClr val="FF6600"/>
                </a:solidFill>
                <a:latin typeface="Montserrat" panose="02000505000000020004" pitchFamily="2" charset="0"/>
              </a:rPr>
              <a:t>Y CUSCO</a:t>
            </a:r>
          </a:p>
        </p:txBody>
      </p:sp>
    </p:spTree>
    <p:extLst>
      <p:ext uri="{BB962C8B-B14F-4D97-AF65-F5344CB8AC3E}">
        <p14:creationId xmlns:p14="http://schemas.microsoft.com/office/powerpoint/2010/main" val="4109677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D0E7D1-6903-AE92-2FD5-E26D16A8A414}"/>
              </a:ext>
            </a:extLst>
          </p:cNvPr>
          <p:cNvSpPr txBox="1"/>
          <p:nvPr/>
        </p:nvSpPr>
        <p:spPr>
          <a:xfrm>
            <a:off x="239564" y="1038774"/>
            <a:ext cx="3785671" cy="646331"/>
          </a:xfrm>
          <a:prstGeom prst="rect">
            <a:avLst/>
          </a:prstGeom>
          <a:noFill/>
        </p:spPr>
        <p:txBody>
          <a:bodyPr wrap="square" rtlCol="0">
            <a:spAutoFit/>
          </a:bodyPr>
          <a:lstStyle/>
          <a:p>
            <a:r>
              <a:rPr lang="es-CO" sz="3600" b="1" noProof="0" dirty="0">
                <a:latin typeface="+mj-lt"/>
              </a:rPr>
              <a:t>El Precio Incluye</a:t>
            </a:r>
          </a:p>
        </p:txBody>
      </p:sp>
      <p:sp>
        <p:nvSpPr>
          <p:cNvPr id="5" name="Rectangle 4">
            <a:extLst>
              <a:ext uri="{FF2B5EF4-FFF2-40B4-BE49-F238E27FC236}">
                <a16:creationId xmlns:a16="http://schemas.microsoft.com/office/drawing/2014/main" id="{22686F0C-E634-D931-460B-B8F94FCEDE92}"/>
              </a:ext>
            </a:extLst>
          </p:cNvPr>
          <p:cNvSpPr/>
          <p:nvPr/>
        </p:nvSpPr>
        <p:spPr>
          <a:xfrm>
            <a:off x="-1" y="6031346"/>
            <a:ext cx="8057938" cy="82665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760B1B11-4BDA-BF93-B87C-1708C39BFB0A}"/>
              </a:ext>
            </a:extLst>
          </p:cNvPr>
          <p:cNvCxnSpPr>
            <a:cxnSpLocks/>
          </p:cNvCxnSpPr>
          <p:nvPr/>
        </p:nvCxnSpPr>
        <p:spPr>
          <a:xfrm>
            <a:off x="348394" y="1807848"/>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CBC2B72-431B-3DA3-6AF7-F63AE49F955B}"/>
              </a:ext>
            </a:extLst>
          </p:cNvPr>
          <p:cNvSpPr txBox="1"/>
          <p:nvPr/>
        </p:nvSpPr>
        <p:spPr>
          <a:xfrm>
            <a:off x="485060" y="1940659"/>
            <a:ext cx="7648292" cy="3911327"/>
          </a:xfrm>
          <a:prstGeom prst="rect">
            <a:avLst/>
          </a:prstGeom>
          <a:noFill/>
        </p:spPr>
        <p:txBody>
          <a:bodyPr wrap="square" rtlCol="0">
            <a:spAutoFit/>
          </a:bodyPr>
          <a:lstStyle/>
          <a:p>
            <a:pPr lvl="0">
              <a:lnSpc>
                <a:spcPct val="120000"/>
              </a:lnSpc>
              <a:buSzPts val="1000"/>
              <a:tabLst>
                <a:tab pos="457200" algn="l"/>
              </a:tabLst>
            </a:pPr>
            <a:r>
              <a:rPr lang="es-MX" sz="1300" b="1"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CUSCO</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Traslados aeropuerto - hotel – aeropuerto y hotel – estación de tren - hotel</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3 noches de alojamiento con desayuno en el hotel elegido en Cusco</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a la ciudad de Cusco &amp; Parque Sacsayhuamán en servicio compartido en idioma español con entradas incluidas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al Valle Sagrado en servicio compartido en idioma español con entradas incluidas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a Machu Picchu en servicio compartido en idioma español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 hotel/estación de tren/hotel</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Ticket de tren ida/retorno en tren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Expedition</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The</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Voyager (Día 6 del programa)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01 bus ida/retorno de Machu Picchu (Día 6 del programa)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01 entrada a Machu Picchu con visita guiada (Día 6 del programa)</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01 almuerzo en restaurante local en Aguas Calientes (no incluye bebidas) (Día 6 del programa)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Alimentación según se menciona en el programa. (D= Desayuno, A= Almuerzo)</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TARJETA DE ASISTENCIA PARA PERSONAS HASTA 75 AÑOS CON COBERTURA USD 20.000 Y COVID – 19, PERSONAS MAYORES DE 75 AÑOS TIENEN SUPLEMENTO. </a:t>
            </a:r>
          </a:p>
          <a:p>
            <a:pPr marL="342900" lvl="0" indent="-342900">
              <a:lnSpc>
                <a:spcPct val="120000"/>
              </a:lnSpc>
              <a:buSzPts val="1000"/>
              <a:buFont typeface="Symbol" panose="05050102010706020507" pitchFamily="18" charset="2"/>
              <a:buChar char=""/>
              <a:tabLst>
                <a:tab pos="457200" algn="l"/>
              </a:tabLst>
            </a:pPr>
            <a:endParaRPr lang="es-CO" sz="1300" noProof="0" dirty="0">
              <a:solidFill>
                <a:srgbClr val="464646"/>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ABF9C33E-AC03-CBDB-C89C-020E41C3D54B}"/>
              </a:ext>
            </a:extLst>
          </p:cNvPr>
          <p:cNvSpPr txBox="1"/>
          <p:nvPr/>
        </p:nvSpPr>
        <p:spPr>
          <a:xfrm>
            <a:off x="853757" y="6164156"/>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pic>
        <p:nvPicPr>
          <p:cNvPr id="14" name="Marcador de posición de imagen 13">
            <a:extLst>
              <a:ext uri="{FF2B5EF4-FFF2-40B4-BE49-F238E27FC236}">
                <a16:creationId xmlns:a16="http://schemas.microsoft.com/office/drawing/2014/main" id="{EFDD7C23-295F-1DEF-734F-5865C3F49E49}"/>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5366" t="240" r="60726" b="-240"/>
          <a:stretch/>
        </p:blipFill>
        <p:spPr>
          <a:xfrm>
            <a:off x="8057937" y="0"/>
            <a:ext cx="4134064" cy="6858000"/>
          </a:xfrm>
        </p:spPr>
      </p:pic>
      <p:sp>
        <p:nvSpPr>
          <p:cNvPr id="15" name="TextBox 12">
            <a:extLst>
              <a:ext uri="{FF2B5EF4-FFF2-40B4-BE49-F238E27FC236}">
                <a16:creationId xmlns:a16="http://schemas.microsoft.com/office/drawing/2014/main" id="{664A6AF5-E6D2-5F9C-8A02-269C48B36363}"/>
              </a:ext>
            </a:extLst>
          </p:cNvPr>
          <p:cNvSpPr txBox="1"/>
          <p:nvPr/>
        </p:nvSpPr>
        <p:spPr>
          <a:xfrm>
            <a:off x="239564" y="470120"/>
            <a:ext cx="7921625" cy="646331"/>
          </a:xfrm>
          <a:prstGeom prst="rect">
            <a:avLst/>
          </a:prstGeom>
          <a:noFill/>
        </p:spPr>
        <p:txBody>
          <a:bodyPr wrap="square" rtlCol="0">
            <a:spAutoFit/>
          </a:bodyPr>
          <a:lstStyle/>
          <a:p>
            <a:r>
              <a:rPr lang="es-CO" sz="3600" b="1" noProof="0" dirty="0">
                <a:latin typeface="Montserrat" panose="02000505000000020004" pitchFamily="2" charset="0"/>
              </a:rPr>
              <a:t>LIMA PARACAS </a:t>
            </a:r>
            <a:r>
              <a:rPr lang="es-CO" sz="3600" b="1" noProof="0" dirty="0">
                <a:solidFill>
                  <a:srgbClr val="FF6600"/>
                </a:solidFill>
                <a:latin typeface="Montserrat" panose="02000505000000020004" pitchFamily="2" charset="0"/>
              </a:rPr>
              <a:t>Y CUSCO</a:t>
            </a:r>
          </a:p>
        </p:txBody>
      </p:sp>
    </p:spTree>
    <p:extLst>
      <p:ext uri="{BB962C8B-B14F-4D97-AF65-F5344CB8AC3E}">
        <p14:creationId xmlns:p14="http://schemas.microsoft.com/office/powerpoint/2010/main" val="3510271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DCBFE-16CF-6DD6-1F61-4721FAFC6F2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E2613AE-B563-AD18-C05A-34C664650242}"/>
              </a:ext>
            </a:extLst>
          </p:cNvPr>
          <p:cNvSpPr txBox="1"/>
          <p:nvPr/>
        </p:nvSpPr>
        <p:spPr>
          <a:xfrm>
            <a:off x="654567" y="1286610"/>
            <a:ext cx="4894895" cy="646331"/>
          </a:xfrm>
          <a:prstGeom prst="rect">
            <a:avLst/>
          </a:prstGeom>
          <a:noFill/>
        </p:spPr>
        <p:txBody>
          <a:bodyPr wrap="square" rtlCol="0">
            <a:spAutoFit/>
          </a:bodyPr>
          <a:lstStyle/>
          <a:p>
            <a:r>
              <a:rPr lang="es-CO" sz="3600" b="1" noProof="0" dirty="0">
                <a:latin typeface="+mj-lt"/>
              </a:rPr>
              <a:t>El Precio No Incluye</a:t>
            </a:r>
          </a:p>
        </p:txBody>
      </p:sp>
      <p:sp>
        <p:nvSpPr>
          <p:cNvPr id="5" name="Rectangle 4">
            <a:extLst>
              <a:ext uri="{FF2B5EF4-FFF2-40B4-BE49-F238E27FC236}">
                <a16:creationId xmlns:a16="http://schemas.microsoft.com/office/drawing/2014/main" id="{9E1C5D3F-0AC3-3BA4-F138-959EE0F2B933}"/>
              </a:ext>
            </a:extLst>
          </p:cNvPr>
          <p:cNvSpPr/>
          <p:nvPr/>
        </p:nvSpPr>
        <p:spPr>
          <a:xfrm>
            <a:off x="-1" y="5602514"/>
            <a:ext cx="7751763" cy="125548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433FCF40-47DE-A3BF-6C3A-A7F52D0240EC}"/>
              </a:ext>
            </a:extLst>
          </p:cNvPr>
          <p:cNvCxnSpPr>
            <a:cxnSpLocks/>
          </p:cNvCxnSpPr>
          <p:nvPr/>
        </p:nvCxnSpPr>
        <p:spPr>
          <a:xfrm>
            <a:off x="766763" y="1970240"/>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C031B022-1D56-7A96-1756-E0B7E8A78C91}"/>
              </a:ext>
            </a:extLst>
          </p:cNvPr>
          <p:cNvSpPr txBox="1"/>
          <p:nvPr/>
        </p:nvSpPr>
        <p:spPr>
          <a:xfrm>
            <a:off x="691510" y="2121132"/>
            <a:ext cx="6802366" cy="1270604"/>
          </a:xfrm>
          <a:prstGeom prst="rect">
            <a:avLst/>
          </a:prstGeom>
          <a:noFill/>
        </p:spPr>
        <p:txBody>
          <a:bodyPr wrap="square" rtlCol="0">
            <a:spAutoFit/>
          </a:bodyPr>
          <a:lstStyle/>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Desayuno primer día, Almuerzos y cenas no mencionados.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Bebidas en las comidas mencionadas en el programa.</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Tiquetes Aéreos BOG / LIM /CUS / BOG.</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Impuestos sobre tiquetes aéreos “Q” + IVA + FEE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Gastos no especificados como servicio de lavandería, llamadas,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etc</a:t>
            </a:r>
            <a:endPar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p:txBody>
      </p:sp>
      <p:pic>
        <p:nvPicPr>
          <p:cNvPr id="14" name="Marcador de posición de imagen 13">
            <a:extLst>
              <a:ext uri="{FF2B5EF4-FFF2-40B4-BE49-F238E27FC236}">
                <a16:creationId xmlns:a16="http://schemas.microsoft.com/office/drawing/2014/main" id="{253C8E00-878E-A1DE-6CF2-664BC2BEEBC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4418" r="59162"/>
          <a:stretch/>
        </p:blipFill>
        <p:spPr>
          <a:xfrm>
            <a:off x="7751763" y="0"/>
            <a:ext cx="4440238" cy="6858000"/>
          </a:xfrm>
        </p:spPr>
      </p:pic>
      <p:sp>
        <p:nvSpPr>
          <p:cNvPr id="15" name="TextBox 12">
            <a:extLst>
              <a:ext uri="{FF2B5EF4-FFF2-40B4-BE49-F238E27FC236}">
                <a16:creationId xmlns:a16="http://schemas.microsoft.com/office/drawing/2014/main" id="{0D979D09-D2DD-27D5-CEFD-8400A50D192E}"/>
              </a:ext>
            </a:extLst>
          </p:cNvPr>
          <p:cNvSpPr txBox="1"/>
          <p:nvPr/>
        </p:nvSpPr>
        <p:spPr>
          <a:xfrm>
            <a:off x="565192" y="692578"/>
            <a:ext cx="7055002" cy="646331"/>
          </a:xfrm>
          <a:prstGeom prst="rect">
            <a:avLst/>
          </a:prstGeom>
          <a:noFill/>
        </p:spPr>
        <p:txBody>
          <a:bodyPr wrap="square" rtlCol="0">
            <a:spAutoFit/>
          </a:bodyPr>
          <a:lstStyle/>
          <a:p>
            <a:r>
              <a:rPr lang="es-CO" sz="3600" b="1" noProof="0" dirty="0">
                <a:latin typeface="Montserrat" panose="02000505000000020004" pitchFamily="2" charset="0"/>
              </a:rPr>
              <a:t>LIMA PARACAS </a:t>
            </a:r>
            <a:r>
              <a:rPr lang="es-CO" sz="3600" b="1" noProof="0" dirty="0">
                <a:solidFill>
                  <a:srgbClr val="FF6600"/>
                </a:solidFill>
                <a:latin typeface="Montserrat" panose="02000505000000020004" pitchFamily="2" charset="0"/>
              </a:rPr>
              <a:t>Y CUSCO</a:t>
            </a:r>
          </a:p>
        </p:txBody>
      </p:sp>
      <p:sp>
        <p:nvSpPr>
          <p:cNvPr id="2" name="TextBox 10">
            <a:extLst>
              <a:ext uri="{FF2B5EF4-FFF2-40B4-BE49-F238E27FC236}">
                <a16:creationId xmlns:a16="http://schemas.microsoft.com/office/drawing/2014/main" id="{0C9FB459-AF01-EF55-B45F-AA0C331B118E}"/>
              </a:ext>
            </a:extLst>
          </p:cNvPr>
          <p:cNvSpPr txBox="1"/>
          <p:nvPr/>
        </p:nvSpPr>
        <p:spPr>
          <a:xfrm>
            <a:off x="691509" y="5974317"/>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spTree>
    <p:extLst>
      <p:ext uri="{BB962C8B-B14F-4D97-AF65-F5344CB8AC3E}">
        <p14:creationId xmlns:p14="http://schemas.microsoft.com/office/powerpoint/2010/main" val="3972551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42E44E-BE9A-349B-6E5B-B442DDBC07A4}"/>
              </a:ext>
            </a:extLst>
          </p:cNvPr>
          <p:cNvSpPr/>
          <p:nvPr/>
        </p:nvSpPr>
        <p:spPr>
          <a:xfrm>
            <a:off x="-5032" y="3063316"/>
            <a:ext cx="12197032" cy="380277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 name="TextBox 1">
            <a:extLst>
              <a:ext uri="{FF2B5EF4-FFF2-40B4-BE49-F238E27FC236}">
                <a16:creationId xmlns:a16="http://schemas.microsoft.com/office/drawing/2014/main" id="{3F4D566E-103D-F0F7-58E5-5CA63A7F941A}"/>
              </a:ext>
            </a:extLst>
          </p:cNvPr>
          <p:cNvSpPr txBox="1"/>
          <p:nvPr/>
        </p:nvSpPr>
        <p:spPr>
          <a:xfrm>
            <a:off x="429568" y="120217"/>
            <a:ext cx="6408739" cy="584775"/>
          </a:xfrm>
          <a:prstGeom prst="rect">
            <a:avLst/>
          </a:prstGeom>
          <a:noFill/>
        </p:spPr>
        <p:txBody>
          <a:bodyPr wrap="square" rtlCol="0">
            <a:spAutoFit/>
          </a:bodyPr>
          <a:lstStyle/>
          <a:p>
            <a:r>
              <a:rPr lang="es-CO" sz="3200" b="1" noProof="0" dirty="0">
                <a:solidFill>
                  <a:srgbClr val="FF6600"/>
                </a:solidFill>
                <a:latin typeface="+mj-lt"/>
              </a:rPr>
              <a:t>TARIFAS 2025</a:t>
            </a:r>
          </a:p>
        </p:txBody>
      </p:sp>
      <p:sp>
        <p:nvSpPr>
          <p:cNvPr id="5" name="TextBox 4">
            <a:extLst>
              <a:ext uri="{FF2B5EF4-FFF2-40B4-BE49-F238E27FC236}">
                <a16:creationId xmlns:a16="http://schemas.microsoft.com/office/drawing/2014/main" id="{A74B77F5-CFC0-F38D-420C-CBBB89E607B1}"/>
              </a:ext>
            </a:extLst>
          </p:cNvPr>
          <p:cNvSpPr txBox="1"/>
          <p:nvPr/>
        </p:nvSpPr>
        <p:spPr>
          <a:xfrm>
            <a:off x="429568" y="5814454"/>
            <a:ext cx="6222352" cy="584775"/>
          </a:xfrm>
          <a:prstGeom prst="rect">
            <a:avLst/>
          </a:prstGeom>
          <a:noFill/>
        </p:spPr>
        <p:txBody>
          <a:bodyPr wrap="square" rtlCol="0">
            <a:spAutoFit/>
          </a:bodyPr>
          <a:lstStyle/>
          <a:p>
            <a:r>
              <a:rPr lang="es-CO" sz="1600" i="1" noProof="0" dirty="0">
                <a:solidFill>
                  <a:schemeClr val="bg1"/>
                </a:solidFill>
                <a:latin typeface="+mj-lt"/>
              </a:rPr>
              <a:t>*Tarifas sujetas a Cambio sin previo aviso hasta el momento de reserva*</a:t>
            </a:r>
          </a:p>
          <a:p>
            <a:r>
              <a:rPr lang="es-CO" sz="1600" i="1" noProof="0" dirty="0">
                <a:solidFill>
                  <a:schemeClr val="bg1"/>
                </a:solidFill>
                <a:latin typeface="+mj-lt"/>
              </a:rPr>
              <a:t>         *Tarifas NO aplican para festividades y eventos en </a:t>
            </a:r>
            <a:r>
              <a:rPr lang="es-CO" sz="1600" i="1" dirty="0">
                <a:solidFill>
                  <a:schemeClr val="bg1"/>
                </a:solidFill>
                <a:latin typeface="+mj-lt"/>
              </a:rPr>
              <a:t>P</a:t>
            </a:r>
            <a:r>
              <a:rPr lang="es-CO" sz="1600" i="1" noProof="0" dirty="0" err="1">
                <a:solidFill>
                  <a:schemeClr val="bg1"/>
                </a:solidFill>
                <a:latin typeface="+mj-lt"/>
              </a:rPr>
              <a:t>eru</a:t>
            </a:r>
            <a:r>
              <a:rPr lang="es-CO" sz="1600" i="1" noProof="0" dirty="0">
                <a:solidFill>
                  <a:schemeClr val="bg1"/>
                </a:solidFill>
                <a:latin typeface="+mj-lt"/>
              </a:rPr>
              <a:t>* </a:t>
            </a:r>
          </a:p>
        </p:txBody>
      </p:sp>
      <p:sp>
        <p:nvSpPr>
          <p:cNvPr id="19" name="TextBox 1">
            <a:extLst>
              <a:ext uri="{FF2B5EF4-FFF2-40B4-BE49-F238E27FC236}">
                <a16:creationId xmlns:a16="http://schemas.microsoft.com/office/drawing/2014/main" id="{AD7D5EA9-5F62-9919-D721-E1AB9F4902FC}"/>
              </a:ext>
            </a:extLst>
          </p:cNvPr>
          <p:cNvSpPr txBox="1"/>
          <p:nvPr/>
        </p:nvSpPr>
        <p:spPr>
          <a:xfrm>
            <a:off x="404436" y="626808"/>
            <a:ext cx="6408739" cy="461665"/>
          </a:xfrm>
          <a:prstGeom prst="rect">
            <a:avLst/>
          </a:prstGeom>
          <a:noFill/>
        </p:spPr>
        <p:txBody>
          <a:bodyPr wrap="square" rtlCol="0">
            <a:spAutoFit/>
          </a:bodyPr>
          <a:lstStyle/>
          <a:p>
            <a:r>
              <a:rPr lang="es-CO" sz="2400" b="1" noProof="0" dirty="0">
                <a:latin typeface="+mj-lt"/>
              </a:rPr>
              <a:t>PRECIOS POR PERSONA EN DOLARES</a:t>
            </a:r>
            <a:endParaRPr lang="es-CO" sz="2400" b="1" noProof="0" dirty="0">
              <a:solidFill>
                <a:schemeClr val="accent2"/>
              </a:solidFill>
              <a:latin typeface="+mj-lt"/>
            </a:endParaRPr>
          </a:p>
        </p:txBody>
      </p:sp>
      <p:graphicFrame>
        <p:nvGraphicFramePr>
          <p:cNvPr id="3" name="Tabla 2">
            <a:extLst>
              <a:ext uri="{FF2B5EF4-FFF2-40B4-BE49-F238E27FC236}">
                <a16:creationId xmlns:a16="http://schemas.microsoft.com/office/drawing/2014/main" id="{548A7EFD-8C7F-3C9D-DAA7-29F76B9B480E}"/>
              </a:ext>
            </a:extLst>
          </p:cNvPr>
          <p:cNvGraphicFramePr>
            <a:graphicFrameLocks noGrp="1"/>
          </p:cNvGraphicFramePr>
          <p:nvPr>
            <p:extLst>
              <p:ext uri="{D42A27DB-BD31-4B8C-83A1-F6EECF244321}">
                <p14:modId xmlns:p14="http://schemas.microsoft.com/office/powerpoint/2010/main" val="358814097"/>
              </p:ext>
            </p:extLst>
          </p:nvPr>
        </p:nvGraphicFramePr>
        <p:xfrm>
          <a:off x="212435" y="1088473"/>
          <a:ext cx="6439485" cy="4379305"/>
        </p:xfrm>
        <a:graphic>
          <a:graphicData uri="http://schemas.openxmlformats.org/drawingml/2006/table">
            <a:tbl>
              <a:tblPr firstRow="1" firstCol="1">
                <a:tableStyleId>{21E4AEA4-8DFA-4A89-87EB-49C32662AFE0}</a:tableStyleId>
              </a:tblPr>
              <a:tblGrid>
                <a:gridCol w="960582">
                  <a:extLst>
                    <a:ext uri="{9D8B030D-6E8A-4147-A177-3AD203B41FA5}">
                      <a16:colId xmlns:a16="http://schemas.microsoft.com/office/drawing/2014/main" val="2099016920"/>
                    </a:ext>
                  </a:extLst>
                </a:gridCol>
                <a:gridCol w="738909">
                  <a:extLst>
                    <a:ext uri="{9D8B030D-6E8A-4147-A177-3AD203B41FA5}">
                      <a16:colId xmlns:a16="http://schemas.microsoft.com/office/drawing/2014/main" val="1536149785"/>
                    </a:ext>
                  </a:extLst>
                </a:gridCol>
                <a:gridCol w="2262909">
                  <a:extLst>
                    <a:ext uri="{9D8B030D-6E8A-4147-A177-3AD203B41FA5}">
                      <a16:colId xmlns:a16="http://schemas.microsoft.com/office/drawing/2014/main" val="3394940879"/>
                    </a:ext>
                  </a:extLst>
                </a:gridCol>
                <a:gridCol w="452582">
                  <a:extLst>
                    <a:ext uri="{9D8B030D-6E8A-4147-A177-3AD203B41FA5}">
                      <a16:colId xmlns:a16="http://schemas.microsoft.com/office/drawing/2014/main" val="3143310801"/>
                    </a:ext>
                  </a:extLst>
                </a:gridCol>
                <a:gridCol w="471055">
                  <a:extLst>
                    <a:ext uri="{9D8B030D-6E8A-4147-A177-3AD203B41FA5}">
                      <a16:colId xmlns:a16="http://schemas.microsoft.com/office/drawing/2014/main" val="3142961787"/>
                    </a:ext>
                  </a:extLst>
                </a:gridCol>
                <a:gridCol w="508000">
                  <a:extLst>
                    <a:ext uri="{9D8B030D-6E8A-4147-A177-3AD203B41FA5}">
                      <a16:colId xmlns:a16="http://schemas.microsoft.com/office/drawing/2014/main" val="3286471328"/>
                    </a:ext>
                  </a:extLst>
                </a:gridCol>
                <a:gridCol w="498763">
                  <a:extLst>
                    <a:ext uri="{9D8B030D-6E8A-4147-A177-3AD203B41FA5}">
                      <a16:colId xmlns:a16="http://schemas.microsoft.com/office/drawing/2014/main" val="174185944"/>
                    </a:ext>
                  </a:extLst>
                </a:gridCol>
                <a:gridCol w="546685">
                  <a:extLst>
                    <a:ext uri="{9D8B030D-6E8A-4147-A177-3AD203B41FA5}">
                      <a16:colId xmlns:a16="http://schemas.microsoft.com/office/drawing/2014/main" val="189194209"/>
                    </a:ext>
                  </a:extLst>
                </a:gridCol>
              </a:tblGrid>
              <a:tr h="354048">
                <a:tc>
                  <a:txBody>
                    <a:bodyPr/>
                    <a:lstStyle/>
                    <a:p>
                      <a:pPr algn="ctr"/>
                      <a:r>
                        <a:rPr lang="es-US" sz="1200" dirty="0">
                          <a:effectLst/>
                          <a:latin typeface="+mn-lt"/>
                        </a:rPr>
                        <a:t>Categoría</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Ciudad</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Hotel o Similar</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SGL</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DBL</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TPL</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Niño c/cama</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spcAft>
                          <a:spcPts val="0"/>
                        </a:spcAft>
                      </a:pPr>
                      <a:r>
                        <a:rPr lang="es-US" sz="1200">
                          <a:effectLst/>
                          <a:latin typeface="+mn-lt"/>
                        </a:rPr>
                        <a:t>Niño s/cama</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55786" marR="55786" marT="15496" marB="15496">
                    <a:solidFill>
                      <a:srgbClr val="FF6600"/>
                    </a:solidFill>
                  </a:tcPr>
                </a:tc>
                <a:extLst>
                  <a:ext uri="{0D108BD9-81ED-4DB2-BD59-A6C34878D82A}">
                    <a16:rowId xmlns:a16="http://schemas.microsoft.com/office/drawing/2014/main" val="2197106341"/>
                  </a:ext>
                </a:extLst>
              </a:tr>
              <a:tr h="551665">
                <a:tc>
                  <a:txBody>
                    <a:bodyPr/>
                    <a:lstStyle/>
                    <a:p>
                      <a:pPr algn="ctr"/>
                      <a:r>
                        <a:rPr lang="es-US" sz="1200" dirty="0">
                          <a:effectLst/>
                          <a:latin typeface="+mn-lt"/>
                        </a:rPr>
                        <a:t>TURISTA</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r>
                        <a:rPr lang="es-PE" sz="1100" kern="180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Lima</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p>
                      <a:pPr algn="ctr"/>
                      <a:r>
                        <a:rPr lang="es-PE" sz="1100" kern="180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Paracas</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p>
                      <a:pPr algn="ctr"/>
                      <a:r>
                        <a:rPr lang="es-PE" sz="1100" kern="180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Cusco</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r>
                        <a:rPr lang="es-PE" sz="1100" kern="180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Tambo II/Habitat</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p>
                      <a:pPr algn="ctr"/>
                      <a:r>
                        <a:rPr lang="es-PE" sz="1100" kern="180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San Agustín Paracas</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p>
                      <a:pPr algn="ctr"/>
                      <a:r>
                        <a:rPr lang="en-US" sz="1100" kern="180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Royal Inka I ó II/Anden Inca</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lnSpc>
                          <a:spcPct val="120000"/>
                        </a:lnSpc>
                      </a:pPr>
                      <a:r>
                        <a:rPr lang="es-ES" sz="1300">
                          <a:solidFill>
                            <a:schemeClr val="tx1"/>
                          </a:solidFill>
                          <a:effectLst/>
                          <a:latin typeface="Helvetica" panose="020B0604020202020204" pitchFamily="34" charset="0"/>
                          <a:ea typeface="Arial" panose="020B0604020202020204" pitchFamily="34" charset="0"/>
                          <a:cs typeface="Calibri" panose="020F0502020204030204" pitchFamily="34" charset="0"/>
                        </a:rPr>
                        <a:t>1268</a:t>
                      </a:r>
                      <a:endParaRPr lang="es-CO" sz="115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ES" sz="1300">
                          <a:solidFill>
                            <a:schemeClr val="tx1"/>
                          </a:solidFill>
                          <a:effectLst/>
                          <a:latin typeface="Helvetica" panose="020B0604020202020204" pitchFamily="34" charset="0"/>
                          <a:ea typeface="Arial" panose="020B0604020202020204" pitchFamily="34" charset="0"/>
                          <a:cs typeface="Calibri" panose="020F0502020204030204" pitchFamily="34" charset="0"/>
                        </a:rPr>
                        <a:t>1053</a:t>
                      </a:r>
                      <a:endParaRPr lang="es-CO" sz="115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ES" sz="1300">
                          <a:solidFill>
                            <a:schemeClr val="tx1"/>
                          </a:solidFill>
                          <a:effectLst/>
                          <a:latin typeface="Helvetica" panose="020B0604020202020204" pitchFamily="34" charset="0"/>
                          <a:ea typeface="Arial" panose="020B0604020202020204" pitchFamily="34" charset="0"/>
                          <a:cs typeface="Calibri" panose="020F0502020204030204" pitchFamily="34" charset="0"/>
                        </a:rPr>
                        <a:t>1044</a:t>
                      </a:r>
                      <a:endParaRPr lang="es-CO" sz="115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ES" sz="1300">
                          <a:solidFill>
                            <a:schemeClr val="tx1"/>
                          </a:solidFill>
                          <a:effectLst/>
                          <a:latin typeface="Helvetica" panose="020B0604020202020204" pitchFamily="34" charset="0"/>
                          <a:ea typeface="Arial" panose="020B0604020202020204" pitchFamily="34" charset="0"/>
                          <a:cs typeface="Calibri" panose="020F0502020204030204" pitchFamily="34" charset="0"/>
                        </a:rPr>
                        <a:t>772</a:t>
                      </a:r>
                      <a:endParaRPr lang="es-CO" sz="115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rowSpan="5">
                  <a:txBody>
                    <a:bodyPr/>
                    <a:lstStyle/>
                    <a:p>
                      <a:pPr algn="ctr">
                        <a:spcAft>
                          <a:spcPts val="0"/>
                        </a:spcAft>
                      </a:pPr>
                      <a:r>
                        <a:rPr lang="es-US" sz="1200" b="0" dirty="0">
                          <a:solidFill>
                            <a:schemeClr val="tx1"/>
                          </a:solidFill>
                          <a:effectLst/>
                          <a:latin typeface="+mn-lt"/>
                          <a:ea typeface="Times New Roman" panose="02020603050405020304" pitchFamily="18" charset="0"/>
                          <a:cs typeface="Times New Roman" panose="02020603050405020304" pitchFamily="18" charset="0"/>
                        </a:rPr>
                        <a:t>545</a:t>
                      </a:r>
                      <a:endParaRPr lang="es-CO" sz="1200" b="0" dirty="0">
                        <a:solidFill>
                          <a:schemeClr val="tx1"/>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chemeClr val="tx2">
                        <a:lumMod val="40000"/>
                        <a:lumOff val="60000"/>
                      </a:schemeClr>
                    </a:solidFill>
                  </a:tcPr>
                </a:tc>
                <a:extLst>
                  <a:ext uri="{0D108BD9-81ED-4DB2-BD59-A6C34878D82A}">
                    <a16:rowId xmlns:a16="http://schemas.microsoft.com/office/drawing/2014/main" val="3198039676"/>
                  </a:ext>
                </a:extLst>
              </a:tr>
              <a:tr h="725223">
                <a:tc>
                  <a:txBody>
                    <a:bodyPr/>
                    <a:lstStyle/>
                    <a:p>
                      <a:pPr algn="ctr"/>
                      <a:r>
                        <a:rPr lang="es-US" sz="1200">
                          <a:effectLst/>
                          <a:latin typeface="+mn-lt"/>
                        </a:rPr>
                        <a:t>TURISTA SUPERIOR</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r>
                        <a:rPr lang="es-PE" sz="1100" kern="180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Lima</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p>
                      <a:pPr algn="ctr"/>
                      <a:r>
                        <a:rPr lang="es-PE" sz="1100" kern="180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Paracas</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p>
                      <a:pPr algn="ctr"/>
                      <a:r>
                        <a:rPr lang="es-PE" sz="1100" kern="180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Cusco</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r>
                        <a:rPr lang="es-PE" sz="1100" kern="180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Libre BW Signature/Allpa Hotel</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p>
                      <a:pPr algn="ctr"/>
                      <a:r>
                        <a:rPr lang="es-PE" sz="1100" kern="180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Casa Andina Paracas</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p>
                      <a:pPr algn="ctr"/>
                      <a:r>
                        <a:rPr lang="es-PE" sz="1100" kern="180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Hacienda Cusco / Terra Andina</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lnSpc>
                          <a:spcPct val="120000"/>
                        </a:lnSpc>
                      </a:pPr>
                      <a:r>
                        <a:rPr lang="es-ES" sz="1300">
                          <a:solidFill>
                            <a:schemeClr val="tx1"/>
                          </a:solidFill>
                          <a:effectLst/>
                          <a:latin typeface="Helvetica" panose="020B0604020202020204" pitchFamily="34" charset="0"/>
                          <a:ea typeface="Arial" panose="020B0604020202020204" pitchFamily="34" charset="0"/>
                          <a:cs typeface="Calibri" panose="020F0502020204030204" pitchFamily="34" charset="0"/>
                        </a:rPr>
                        <a:t>1369</a:t>
                      </a:r>
                      <a:endParaRPr lang="es-CO" sz="115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ES" sz="1300">
                          <a:solidFill>
                            <a:schemeClr val="tx1"/>
                          </a:solidFill>
                          <a:effectLst/>
                          <a:latin typeface="Helvetica" panose="020B0604020202020204" pitchFamily="34" charset="0"/>
                          <a:ea typeface="Arial" panose="020B0604020202020204" pitchFamily="34" charset="0"/>
                          <a:cs typeface="Calibri" panose="020F0502020204030204" pitchFamily="34" charset="0"/>
                        </a:rPr>
                        <a:t>1087</a:t>
                      </a:r>
                      <a:endParaRPr lang="es-CO" sz="115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ES" sz="1300">
                          <a:solidFill>
                            <a:schemeClr val="tx1"/>
                          </a:solidFill>
                          <a:effectLst/>
                          <a:latin typeface="Helvetica" panose="020B0604020202020204" pitchFamily="34" charset="0"/>
                          <a:ea typeface="Arial" panose="020B0604020202020204" pitchFamily="34" charset="0"/>
                          <a:cs typeface="Calibri" panose="020F0502020204030204" pitchFamily="34" charset="0"/>
                        </a:rPr>
                        <a:t>1112</a:t>
                      </a:r>
                      <a:endParaRPr lang="es-CO" sz="115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ES" sz="1300">
                          <a:solidFill>
                            <a:schemeClr val="tx1"/>
                          </a:solidFill>
                          <a:effectLst/>
                          <a:latin typeface="Helvetica" panose="020B0604020202020204" pitchFamily="34" charset="0"/>
                          <a:ea typeface="Arial" panose="020B0604020202020204" pitchFamily="34" charset="0"/>
                          <a:cs typeface="Calibri" panose="020F0502020204030204" pitchFamily="34" charset="0"/>
                        </a:rPr>
                        <a:t>839</a:t>
                      </a:r>
                      <a:endParaRPr lang="es-CO" sz="115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vMerge="1">
                  <a:txBody>
                    <a:bodyPr/>
                    <a:lstStyle/>
                    <a:p>
                      <a:endParaRPr lang="es-CO"/>
                    </a:p>
                  </a:txBody>
                  <a:tcPr/>
                </a:tc>
                <a:extLst>
                  <a:ext uri="{0D108BD9-81ED-4DB2-BD59-A6C34878D82A}">
                    <a16:rowId xmlns:a16="http://schemas.microsoft.com/office/drawing/2014/main" val="611833169"/>
                  </a:ext>
                </a:extLst>
              </a:tr>
              <a:tr h="898781">
                <a:tc>
                  <a:txBody>
                    <a:bodyPr/>
                    <a:lstStyle/>
                    <a:p>
                      <a:pPr algn="ctr"/>
                      <a:r>
                        <a:rPr lang="es-US" sz="1200">
                          <a:effectLst/>
                          <a:latin typeface="+mn-lt"/>
                        </a:rPr>
                        <a:t>PRIMERA</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r>
                        <a:rPr lang="es-PE" sz="1100" kern="180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Lima</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p>
                      <a:pPr algn="ctr"/>
                      <a:r>
                        <a:rPr lang="es-PE" sz="1100" kern="180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Paracas</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p>
                      <a:pPr algn="ctr"/>
                      <a:r>
                        <a:rPr lang="es-PE" sz="1100" kern="180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Cusco</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r>
                        <a:rPr lang="pt-BR" sz="1100" kern="1800" dirty="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Hilton </a:t>
                      </a:r>
                      <a:r>
                        <a:rPr lang="pt-BR" sz="1100" kern="1800" dirty="0" err="1">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Miraflores</a:t>
                      </a:r>
                      <a:r>
                        <a:rPr lang="pt-BR" sz="1100" kern="1800" dirty="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a:t>
                      </a:r>
                      <a:r>
                        <a:rPr lang="pt-BR" sz="1100" kern="1800" dirty="0" err="1">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Crowne</a:t>
                      </a:r>
                      <a:r>
                        <a:rPr lang="pt-BR" sz="1100" kern="1800" dirty="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 Plaza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p>
                      <a:pPr algn="ctr"/>
                      <a:r>
                        <a:rPr lang="pt-BR" sz="1100" kern="1800" dirty="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The Legend Resort </a:t>
                      </a:r>
                      <a:r>
                        <a:rPr lang="pt-BR" sz="1100" kern="1800" dirty="0" err="1">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Paracas</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p>
                      <a:pPr algn="ctr"/>
                      <a:r>
                        <a:rPr lang="pt-BR" sz="1100" kern="1800" dirty="0" err="1">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Xima</a:t>
                      </a:r>
                      <a:r>
                        <a:rPr lang="pt-BR" sz="1100" kern="1800" dirty="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 Cusco/Jose </a:t>
                      </a:r>
                      <a:r>
                        <a:rPr lang="pt-BR" sz="1100" kern="1800" dirty="0" err="1">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Antonio</a:t>
                      </a:r>
                      <a:r>
                        <a:rPr lang="pt-BR" sz="1100" kern="1800" dirty="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 Cusco</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lnSpc>
                          <a:spcPct val="120000"/>
                        </a:lnSpc>
                      </a:pPr>
                      <a:r>
                        <a:rPr lang="es-ES" sz="1300">
                          <a:solidFill>
                            <a:schemeClr val="tx1"/>
                          </a:solidFill>
                          <a:effectLst/>
                          <a:latin typeface="Helvetica" panose="020B0604020202020204" pitchFamily="34" charset="0"/>
                          <a:ea typeface="Arial" panose="020B0604020202020204" pitchFamily="34" charset="0"/>
                          <a:cs typeface="Calibri" panose="020F0502020204030204" pitchFamily="34" charset="0"/>
                        </a:rPr>
                        <a:t>1539</a:t>
                      </a:r>
                      <a:endParaRPr lang="es-CO" sz="115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ES" sz="1300">
                          <a:solidFill>
                            <a:schemeClr val="tx1"/>
                          </a:solidFill>
                          <a:effectLst/>
                          <a:latin typeface="Helvetica" panose="020B0604020202020204" pitchFamily="34" charset="0"/>
                          <a:ea typeface="Arial" panose="020B0604020202020204" pitchFamily="34" charset="0"/>
                          <a:cs typeface="Calibri" panose="020F0502020204030204" pitchFamily="34" charset="0"/>
                        </a:rPr>
                        <a:t>1175</a:t>
                      </a:r>
                      <a:endParaRPr lang="es-CO" sz="115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ES" sz="1300">
                          <a:solidFill>
                            <a:schemeClr val="tx1"/>
                          </a:solidFill>
                          <a:effectLst/>
                          <a:latin typeface="Helvetica" panose="020B0604020202020204" pitchFamily="34" charset="0"/>
                          <a:ea typeface="Arial" panose="020B0604020202020204" pitchFamily="34" charset="0"/>
                          <a:cs typeface="Calibri" panose="020F0502020204030204" pitchFamily="34" charset="0"/>
                        </a:rPr>
                        <a:t>1163</a:t>
                      </a:r>
                      <a:endParaRPr lang="es-CO" sz="115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ES" sz="1300">
                          <a:solidFill>
                            <a:schemeClr val="tx1"/>
                          </a:solidFill>
                          <a:effectLst/>
                          <a:latin typeface="Helvetica" panose="020B0604020202020204" pitchFamily="34" charset="0"/>
                          <a:ea typeface="Arial" panose="020B0604020202020204" pitchFamily="34" charset="0"/>
                          <a:cs typeface="Calibri" panose="020F0502020204030204" pitchFamily="34" charset="0"/>
                        </a:rPr>
                        <a:t>891</a:t>
                      </a:r>
                      <a:endParaRPr lang="es-CO" sz="115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vMerge="1">
                  <a:txBody>
                    <a:bodyPr/>
                    <a:lstStyle/>
                    <a:p>
                      <a:endParaRPr lang="es-CO"/>
                    </a:p>
                  </a:txBody>
                  <a:tcPr/>
                </a:tc>
                <a:extLst>
                  <a:ext uri="{0D108BD9-81ED-4DB2-BD59-A6C34878D82A}">
                    <a16:rowId xmlns:a16="http://schemas.microsoft.com/office/drawing/2014/main" val="3505806391"/>
                  </a:ext>
                </a:extLst>
              </a:tr>
              <a:tr h="725223">
                <a:tc>
                  <a:txBody>
                    <a:bodyPr/>
                    <a:lstStyle/>
                    <a:p>
                      <a:pPr algn="ctr"/>
                      <a:r>
                        <a:rPr lang="es-US" sz="1200">
                          <a:effectLst/>
                          <a:latin typeface="+mn-lt"/>
                        </a:rPr>
                        <a:t>PRIMERA SUPERIOR</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r>
                        <a:rPr lang="es-PE" sz="1100" kern="180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Lima</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p>
                      <a:pPr algn="ctr"/>
                      <a:r>
                        <a:rPr lang="es-PE" sz="1100" kern="180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Paracas</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p>
                      <a:pPr algn="ctr"/>
                      <a:r>
                        <a:rPr lang="es-PE" sz="1100" kern="180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Cusco</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r>
                        <a:rPr lang="pt-BR" sz="1100" kern="180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Hilton Garden Inn/Dazzler Miraflores</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p>
                      <a:pPr algn="ctr"/>
                      <a:r>
                        <a:rPr lang="pt-BR" sz="1100" kern="180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La Hacienda Bahia Paracas</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p>
                      <a:pPr algn="ctr"/>
                      <a:r>
                        <a:rPr lang="pt-BR" sz="1100" kern="180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Sonesta Cusco/Hilton Garden Inn</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lnSpc>
                          <a:spcPct val="120000"/>
                        </a:lnSpc>
                      </a:pPr>
                      <a:r>
                        <a:rPr lang="es-ES" sz="1300">
                          <a:solidFill>
                            <a:schemeClr val="tx1"/>
                          </a:solidFill>
                          <a:effectLst/>
                          <a:latin typeface="Helvetica" panose="020B0604020202020204" pitchFamily="34" charset="0"/>
                          <a:ea typeface="Arial" panose="020B0604020202020204" pitchFamily="34" charset="0"/>
                          <a:cs typeface="Calibri" panose="020F0502020204030204" pitchFamily="34" charset="0"/>
                        </a:rPr>
                        <a:t>1644</a:t>
                      </a:r>
                      <a:endParaRPr lang="es-CO" sz="115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ES" sz="1300">
                          <a:solidFill>
                            <a:schemeClr val="tx1"/>
                          </a:solidFill>
                          <a:effectLst/>
                          <a:latin typeface="Helvetica" panose="020B0604020202020204" pitchFamily="34" charset="0"/>
                          <a:ea typeface="Arial" panose="020B0604020202020204" pitchFamily="34" charset="0"/>
                          <a:cs typeface="Calibri" panose="020F0502020204030204" pitchFamily="34" charset="0"/>
                        </a:rPr>
                        <a:t>1239</a:t>
                      </a:r>
                      <a:endParaRPr lang="es-CO" sz="115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ES" sz="1300">
                          <a:solidFill>
                            <a:schemeClr val="tx1"/>
                          </a:solidFill>
                          <a:effectLst/>
                          <a:latin typeface="Helvetica" panose="020B0604020202020204" pitchFamily="34" charset="0"/>
                          <a:ea typeface="Arial" panose="020B0604020202020204" pitchFamily="34" charset="0"/>
                          <a:cs typeface="Calibri" panose="020F0502020204030204" pitchFamily="34" charset="0"/>
                        </a:rPr>
                        <a:t>1229</a:t>
                      </a:r>
                      <a:endParaRPr lang="es-CO" sz="115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ES" sz="1300">
                          <a:solidFill>
                            <a:schemeClr val="tx1"/>
                          </a:solidFill>
                          <a:effectLst/>
                          <a:latin typeface="Helvetica" panose="020B0604020202020204" pitchFamily="34" charset="0"/>
                          <a:ea typeface="Arial" panose="020B0604020202020204" pitchFamily="34" charset="0"/>
                          <a:cs typeface="Calibri" panose="020F0502020204030204" pitchFamily="34" charset="0"/>
                        </a:rPr>
                        <a:t>957</a:t>
                      </a:r>
                      <a:endParaRPr lang="es-CO" sz="115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vMerge="1">
                  <a:txBody>
                    <a:bodyPr/>
                    <a:lstStyle/>
                    <a:p>
                      <a:endParaRPr lang="es-CO"/>
                    </a:p>
                  </a:txBody>
                  <a:tcPr/>
                </a:tc>
                <a:extLst>
                  <a:ext uri="{0D108BD9-81ED-4DB2-BD59-A6C34878D82A}">
                    <a16:rowId xmlns:a16="http://schemas.microsoft.com/office/drawing/2014/main" val="4265476117"/>
                  </a:ext>
                </a:extLst>
              </a:tr>
              <a:tr h="898781">
                <a:tc>
                  <a:txBody>
                    <a:bodyPr/>
                    <a:lstStyle/>
                    <a:p>
                      <a:pPr algn="ctr"/>
                      <a:r>
                        <a:rPr lang="es-US" sz="1200">
                          <a:effectLst/>
                          <a:latin typeface="+mn-lt"/>
                        </a:rPr>
                        <a:t>LUJO</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r>
                        <a:rPr lang="es-PE" sz="1100" kern="180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Lima</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p>
                      <a:pPr algn="ctr"/>
                      <a:r>
                        <a:rPr lang="es-PE" sz="1100" kern="180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Paracas</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p>
                      <a:pPr algn="ctr"/>
                      <a:r>
                        <a:rPr lang="es-PE" sz="1100" kern="180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Cusco</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r>
                        <a:rPr lang="pt-BR" sz="1100" kern="1800" dirty="0" err="1">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Iberostar</a:t>
                      </a:r>
                      <a:r>
                        <a:rPr lang="pt-BR" sz="1100" kern="1800" dirty="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 </a:t>
                      </a:r>
                      <a:r>
                        <a:rPr lang="pt-BR" sz="1100" kern="1800" dirty="0" err="1">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Miraflores</a:t>
                      </a:r>
                      <a:r>
                        <a:rPr lang="pt-BR" sz="1100" kern="1800" dirty="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a:t>
                      </a:r>
                      <a:r>
                        <a:rPr lang="pt-BR" sz="1100" kern="1800" dirty="0" err="1">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Pullman</a:t>
                      </a:r>
                      <a:r>
                        <a:rPr lang="pt-BR" sz="1100" kern="1800" dirty="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 </a:t>
                      </a:r>
                      <a:r>
                        <a:rPr lang="pt-BR" sz="1100" kern="1800" dirty="0" err="1">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Miraflores</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p>
                      <a:pPr algn="ctr"/>
                      <a:r>
                        <a:rPr lang="pt-BR" sz="1100" kern="1800" dirty="0" err="1">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Aranwa</a:t>
                      </a:r>
                      <a:r>
                        <a:rPr lang="pt-BR" sz="1100" kern="1800" dirty="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 </a:t>
                      </a:r>
                      <a:r>
                        <a:rPr lang="pt-BR" sz="1100" kern="1800" dirty="0" err="1">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Paracas</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p>
                      <a:pPr algn="ctr"/>
                      <a:r>
                        <a:rPr lang="pt-BR" sz="1100" kern="1800" dirty="0" err="1">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Aranwa</a:t>
                      </a:r>
                      <a:r>
                        <a:rPr lang="pt-BR" sz="1100" kern="1800" dirty="0">
                          <a:solidFill>
                            <a:srgbClr val="000000"/>
                          </a:solidFill>
                          <a:effectLst/>
                          <a:latin typeface="Calibri" panose="020F0502020204030204" pitchFamily="34" charset="0"/>
                          <a:ea typeface="Batang" panose="02030600000101010101" pitchFamily="18" charset="-127"/>
                          <a:cs typeface="Times New Roman" panose="02020603050405020304" pitchFamily="18" charset="0"/>
                        </a:rPr>
                        <a:t> Cusco</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lnSpc>
                          <a:spcPct val="120000"/>
                        </a:lnSpc>
                      </a:pPr>
                      <a:r>
                        <a:rPr lang="es-ES" sz="1300">
                          <a:solidFill>
                            <a:schemeClr val="tx1"/>
                          </a:solidFill>
                          <a:effectLst/>
                          <a:latin typeface="Helvetica" panose="020B0604020202020204" pitchFamily="34" charset="0"/>
                          <a:ea typeface="Arial" panose="020B0604020202020204" pitchFamily="34" charset="0"/>
                          <a:cs typeface="Calibri" panose="020F0502020204030204" pitchFamily="34" charset="0"/>
                        </a:rPr>
                        <a:t>2039</a:t>
                      </a:r>
                      <a:endParaRPr lang="es-CO" sz="115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ES" sz="1300">
                          <a:solidFill>
                            <a:schemeClr val="tx1"/>
                          </a:solidFill>
                          <a:effectLst/>
                          <a:latin typeface="Helvetica" panose="020B0604020202020204" pitchFamily="34" charset="0"/>
                          <a:ea typeface="Arial" panose="020B0604020202020204" pitchFamily="34" charset="0"/>
                          <a:cs typeface="Calibri" panose="020F0502020204030204" pitchFamily="34" charset="0"/>
                        </a:rPr>
                        <a:t>1420</a:t>
                      </a:r>
                      <a:endParaRPr lang="es-CO" sz="115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ES" sz="1300">
                          <a:solidFill>
                            <a:schemeClr val="tx1"/>
                          </a:solidFill>
                          <a:effectLst/>
                          <a:latin typeface="Helvetica" panose="020B0604020202020204" pitchFamily="34" charset="0"/>
                          <a:ea typeface="Arial" panose="020B0604020202020204" pitchFamily="34" charset="0"/>
                          <a:cs typeface="Calibri" panose="020F0502020204030204" pitchFamily="34" charset="0"/>
                        </a:rPr>
                        <a:t>1338</a:t>
                      </a:r>
                      <a:endParaRPr lang="es-CO" sz="115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ES" sz="1300" dirty="0">
                          <a:solidFill>
                            <a:schemeClr val="tx1"/>
                          </a:solidFill>
                          <a:effectLst/>
                          <a:latin typeface="Helvetica" panose="020B0604020202020204" pitchFamily="34" charset="0"/>
                          <a:ea typeface="Arial" panose="020B0604020202020204" pitchFamily="34" charset="0"/>
                          <a:cs typeface="Calibri" panose="020F0502020204030204" pitchFamily="34" charset="0"/>
                        </a:rPr>
                        <a:t>1066</a:t>
                      </a:r>
                      <a:endParaRPr lang="es-CO" sz="1150" dirty="0">
                        <a:solidFill>
                          <a:schemeClr val="tx1"/>
                        </a:solidFill>
                        <a:effectLst/>
                        <a:latin typeface="Arial" panose="020B0604020202020204" pitchFamily="34" charset="0"/>
                        <a:ea typeface="Arial" panose="020B0604020202020204" pitchFamily="34" charset="0"/>
                      </a:endParaRPr>
                    </a:p>
                  </a:txBody>
                  <a:tcPr marL="28575" marR="28575" marT="19050" marB="19050" anchor="ctr">
                    <a:solidFill>
                      <a:schemeClr val="tx2">
                        <a:lumMod val="40000"/>
                        <a:lumOff val="60000"/>
                      </a:schemeClr>
                    </a:solidFill>
                  </a:tcPr>
                </a:tc>
                <a:tc vMerge="1">
                  <a:txBody>
                    <a:bodyPr/>
                    <a:lstStyle/>
                    <a:p>
                      <a:endParaRPr lang="es-CO"/>
                    </a:p>
                  </a:txBody>
                  <a:tcPr/>
                </a:tc>
                <a:extLst>
                  <a:ext uri="{0D108BD9-81ED-4DB2-BD59-A6C34878D82A}">
                    <a16:rowId xmlns:a16="http://schemas.microsoft.com/office/drawing/2014/main" val="519857195"/>
                  </a:ext>
                </a:extLst>
              </a:tr>
            </a:tbl>
          </a:graphicData>
        </a:graphic>
      </p:graphicFrame>
      <p:sp>
        <p:nvSpPr>
          <p:cNvPr id="13" name="CuadroTexto 12">
            <a:extLst>
              <a:ext uri="{FF2B5EF4-FFF2-40B4-BE49-F238E27FC236}">
                <a16:creationId xmlns:a16="http://schemas.microsoft.com/office/drawing/2014/main" id="{98BEE8F8-C3EA-BF0C-1F78-A1D179D51537}"/>
              </a:ext>
            </a:extLst>
          </p:cNvPr>
          <p:cNvSpPr txBox="1"/>
          <p:nvPr/>
        </p:nvSpPr>
        <p:spPr>
          <a:xfrm>
            <a:off x="6838307" y="2998663"/>
            <a:ext cx="5272608" cy="4117602"/>
          </a:xfrm>
          <a:prstGeom prst="rect">
            <a:avLst/>
          </a:prstGeom>
          <a:noFill/>
        </p:spPr>
        <p:txBody>
          <a:bodyPr wrap="square">
            <a:spAutoFit/>
          </a:bodyPr>
          <a:lstStyle/>
          <a:p>
            <a:pPr algn="just">
              <a:lnSpc>
                <a:spcPct val="150000"/>
              </a:lnSpc>
            </a:pPr>
            <a:r>
              <a:rPr lang="es-ES_tradnl" sz="1100" b="1" i="1" u="sng" kern="1800" dirty="0">
                <a:solidFill>
                  <a:schemeClr val="bg1"/>
                </a:solidFill>
                <a:effectLst/>
                <a:latin typeface="+mj-lt"/>
                <a:ea typeface="Batang" panose="02030600000101010101" pitchFamily="18" charset="-127"/>
                <a:cs typeface="Times New Roman" panose="02020603050405020304" pitchFamily="18" charset="0"/>
              </a:rPr>
              <a:t>Notas Lima:</a:t>
            </a:r>
            <a:endParaRPr lang="es-CO" sz="1100" i="1" kern="1800" dirty="0">
              <a:solidFill>
                <a:schemeClr val="bg1"/>
              </a:solidFill>
              <a:effectLst/>
              <a:latin typeface="+mj-lt"/>
              <a:ea typeface="Batang" panose="02030600000101010101" pitchFamily="18" charset="-127"/>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Deben considerarse vuelos de llegada hasta las 11:30HRS de manera que pueda programarse excursión por la tarde que inicia a las 14:00 </a:t>
            </a:r>
            <a:r>
              <a:rPr lang="es-ES" sz="1100" i="1" kern="1800" dirty="0" err="1">
                <a:solidFill>
                  <a:schemeClr val="bg1"/>
                </a:solidFill>
                <a:effectLst/>
                <a:latin typeface="+mj-lt"/>
                <a:ea typeface="Times New Roman" panose="02020603050405020304" pitchFamily="18" charset="0"/>
                <a:cs typeface="Times New Roman" panose="02020603050405020304" pitchFamily="18" charset="0"/>
              </a:rPr>
              <a:t>Hrs</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 </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Tomar nota que La Catedral de Lima atiende de lunes a viernes, sábados por la mañana y domingos por la tarde.  Los horarios en los que no abre la Catedral, visitaremos San Francisco.</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Se prohíbe tomar fotos con flash en la Catedral. </a:t>
            </a:r>
            <a:endParaRPr lang="es-ES" sz="1100" i="1" kern="1800" dirty="0">
              <a:solidFill>
                <a:schemeClr val="bg1"/>
              </a:solidFill>
              <a:latin typeface="+mj-lt"/>
              <a:ea typeface="Times New Roman" panose="02020603050405020304" pitchFamily="18" charset="0"/>
              <a:cs typeface="Times New Roman" panose="02020603050405020304" pitchFamily="18" charset="0"/>
            </a:endParaRPr>
          </a:p>
          <a:p>
            <a:pPr algn="just">
              <a:lnSpc>
                <a:spcPct val="150000"/>
              </a:lnSpc>
            </a:pPr>
            <a:r>
              <a:rPr lang="es-ES_tradnl" sz="1100" b="1" i="1" u="sng" kern="1800" dirty="0">
                <a:solidFill>
                  <a:schemeClr val="bg1"/>
                </a:solidFill>
                <a:effectLst/>
                <a:latin typeface="+mj-lt"/>
                <a:ea typeface="Batang" panose="02030600000101010101" pitchFamily="18" charset="-127"/>
                <a:cs typeface="Times New Roman" panose="02020603050405020304" pitchFamily="18" charset="0"/>
              </a:rPr>
              <a:t>Notas Cusco:</a:t>
            </a:r>
            <a:endParaRPr lang="es-CO" sz="1100" i="1" kern="1800" dirty="0">
              <a:solidFill>
                <a:schemeClr val="bg1"/>
              </a:solidFill>
              <a:effectLst/>
              <a:latin typeface="+mj-lt"/>
              <a:ea typeface="Batang" panose="02030600000101010101" pitchFamily="18" charset="-127"/>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El vuelo Lima/Cusco debe considerarse temprano por la mañana de manera que pasajeros puedan descansar y aclimatarse antes de empezar la excursión por la tarde que inicia a las 13.30 </a:t>
            </a:r>
            <a:r>
              <a:rPr lang="es-ES" sz="1100" i="1" kern="1800" dirty="0" err="1">
                <a:solidFill>
                  <a:schemeClr val="bg1"/>
                </a:solidFill>
                <a:effectLst/>
                <a:latin typeface="+mj-lt"/>
                <a:ea typeface="Times New Roman" panose="02020603050405020304" pitchFamily="18" charset="0"/>
                <a:cs typeface="Times New Roman" panose="02020603050405020304" pitchFamily="18" charset="0"/>
              </a:rPr>
              <a:t>Hrs</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  </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Los domingos en la mañana, la visita a </a:t>
            </a:r>
            <a:r>
              <a:rPr lang="es-ES" sz="1100" i="1" kern="1800" dirty="0" err="1">
                <a:solidFill>
                  <a:schemeClr val="bg1"/>
                </a:solidFill>
                <a:effectLst/>
                <a:latin typeface="+mj-lt"/>
                <a:ea typeface="Times New Roman" panose="02020603050405020304" pitchFamily="18" charset="0"/>
                <a:cs typeface="Times New Roman" panose="02020603050405020304" pitchFamily="18" charset="0"/>
              </a:rPr>
              <a:t>Koricancha</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 es panorámica porque está cerrada.</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La excursión a Machu Picchu ha sido cotizada en el servicio de tren </a:t>
            </a:r>
            <a:r>
              <a:rPr lang="es-ES" sz="1100" b="1" i="1" u="sng" kern="1800" dirty="0" err="1">
                <a:solidFill>
                  <a:schemeClr val="bg1"/>
                </a:solidFill>
                <a:effectLst/>
                <a:latin typeface="+mj-lt"/>
                <a:ea typeface="Times New Roman" panose="02020603050405020304" pitchFamily="18" charset="0"/>
                <a:cs typeface="Times New Roman" panose="02020603050405020304" pitchFamily="18" charset="0"/>
              </a:rPr>
              <a:t>Expedition</a:t>
            </a:r>
            <a:r>
              <a:rPr lang="es-ES" sz="1100" b="1" i="1" u="sng" kern="1800" dirty="0">
                <a:solidFill>
                  <a:schemeClr val="bg1"/>
                </a:solidFill>
                <a:effectLst/>
                <a:latin typeface="+mj-lt"/>
                <a:ea typeface="Times New Roman" panose="02020603050405020304" pitchFamily="18" charset="0"/>
                <a:cs typeface="Times New Roman" panose="02020603050405020304" pitchFamily="18" charset="0"/>
              </a:rPr>
              <a:t> / </a:t>
            </a:r>
            <a:r>
              <a:rPr lang="es-ES" sz="1100" b="1" i="1" u="sng" kern="1800" dirty="0" err="1">
                <a:solidFill>
                  <a:schemeClr val="bg1"/>
                </a:solidFill>
                <a:effectLst/>
                <a:latin typeface="+mj-lt"/>
                <a:ea typeface="Times New Roman" panose="02020603050405020304" pitchFamily="18" charset="0"/>
                <a:cs typeface="Times New Roman" panose="02020603050405020304" pitchFamily="18" charset="0"/>
              </a:rPr>
              <a:t>The</a:t>
            </a:r>
            <a:r>
              <a:rPr lang="es-ES" sz="1100" b="1" i="1" u="sng" kern="1800" dirty="0">
                <a:solidFill>
                  <a:schemeClr val="bg1"/>
                </a:solidFill>
                <a:effectLst/>
                <a:latin typeface="+mj-lt"/>
                <a:ea typeface="Times New Roman" panose="02020603050405020304" pitchFamily="18" charset="0"/>
                <a:cs typeface="Times New Roman" panose="02020603050405020304" pitchFamily="18" charset="0"/>
              </a:rPr>
              <a:t> Voyager </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con almuerzo en restaurante local  (No incluye bebidas)</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endParaRPr lang="es-CO" sz="1050" i="1" kern="1800" dirty="0">
              <a:solidFill>
                <a:schemeClr val="bg1"/>
              </a:solidFill>
              <a:effectLst/>
              <a:ea typeface="Times New Roman" panose="02020603050405020304" pitchFamily="18" charset="0"/>
              <a:cs typeface="Times New Roman" panose="02020603050405020304" pitchFamily="18" charset="0"/>
            </a:endParaRPr>
          </a:p>
        </p:txBody>
      </p:sp>
      <p:graphicFrame>
        <p:nvGraphicFramePr>
          <p:cNvPr id="6" name="Tabla 5">
            <a:extLst>
              <a:ext uri="{FF2B5EF4-FFF2-40B4-BE49-F238E27FC236}">
                <a16:creationId xmlns:a16="http://schemas.microsoft.com/office/drawing/2014/main" id="{3A248F30-84DB-5961-3812-602EFD3578E4}"/>
              </a:ext>
            </a:extLst>
          </p:cNvPr>
          <p:cNvGraphicFramePr>
            <a:graphicFrameLocks noGrp="1"/>
          </p:cNvGraphicFramePr>
          <p:nvPr>
            <p:extLst>
              <p:ext uri="{D42A27DB-BD31-4B8C-83A1-F6EECF244321}">
                <p14:modId xmlns:p14="http://schemas.microsoft.com/office/powerpoint/2010/main" val="204629439"/>
              </p:ext>
            </p:extLst>
          </p:nvPr>
        </p:nvGraphicFramePr>
        <p:xfrm>
          <a:off x="6874161" y="0"/>
          <a:ext cx="5005135" cy="3044323"/>
        </p:xfrm>
        <a:graphic>
          <a:graphicData uri="http://schemas.openxmlformats.org/drawingml/2006/table">
            <a:tbl>
              <a:tblPr firstRow="1" firstCol="1" bandRow="1">
                <a:tableStyleId>{5C22544A-7EE6-4342-B048-85BDC9FD1C3A}</a:tableStyleId>
              </a:tblPr>
              <a:tblGrid>
                <a:gridCol w="1263840">
                  <a:extLst>
                    <a:ext uri="{9D8B030D-6E8A-4147-A177-3AD203B41FA5}">
                      <a16:colId xmlns:a16="http://schemas.microsoft.com/office/drawing/2014/main" val="1619126981"/>
                    </a:ext>
                  </a:extLst>
                </a:gridCol>
                <a:gridCol w="1404112">
                  <a:extLst>
                    <a:ext uri="{9D8B030D-6E8A-4147-A177-3AD203B41FA5}">
                      <a16:colId xmlns:a16="http://schemas.microsoft.com/office/drawing/2014/main" val="2642539311"/>
                    </a:ext>
                  </a:extLst>
                </a:gridCol>
                <a:gridCol w="2337183">
                  <a:extLst>
                    <a:ext uri="{9D8B030D-6E8A-4147-A177-3AD203B41FA5}">
                      <a16:colId xmlns:a16="http://schemas.microsoft.com/office/drawing/2014/main" val="1804015007"/>
                    </a:ext>
                  </a:extLst>
                </a:gridCol>
              </a:tblGrid>
              <a:tr h="243575">
                <a:tc gridSpan="3">
                  <a:txBody>
                    <a:bodyPr/>
                    <a:lstStyle/>
                    <a:p>
                      <a:pPr algn="ctr"/>
                      <a:r>
                        <a:rPr lang="es-MX" sz="1000" kern="1800" dirty="0">
                          <a:effectLst/>
                          <a:latin typeface="Arial" panose="020B0604020202020204" pitchFamily="34" charset="0"/>
                          <a:ea typeface="Batang" panose="02030600000101010101" pitchFamily="18" charset="-127"/>
                          <a:cs typeface="Times New Roman" panose="02020603050405020304" pitchFamily="18" charset="0"/>
                        </a:rPr>
                        <a:t>FECHAS QUE NO APLICAN TARIFAS POR FESTIVIDADES</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hMerge="1">
                  <a:txBody>
                    <a:bodyPr/>
                    <a:lstStyle/>
                    <a:p>
                      <a:pPr algn="ct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solidFill>
                      <a:srgbClr val="FF6600"/>
                    </a:solidFill>
                  </a:tcPr>
                </a:tc>
                <a:tc hMerge="1">
                  <a:txBody>
                    <a:bodyPr/>
                    <a:lstStyle/>
                    <a:p>
                      <a:pPr algn="ct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extLst>
                  <a:ext uri="{0D108BD9-81ED-4DB2-BD59-A6C34878D82A}">
                    <a16:rowId xmlns:a16="http://schemas.microsoft.com/office/drawing/2014/main" val="216630165"/>
                  </a:ext>
                </a:extLst>
              </a:tr>
              <a:tr h="243575">
                <a:tc>
                  <a:txBody>
                    <a:bodyPr/>
                    <a:lstStyle/>
                    <a:p>
                      <a:pPr algn="ctr"/>
                      <a:r>
                        <a:rPr lang="es-ES_tradnl" sz="1000" kern="1800" dirty="0">
                          <a:effectLst/>
                        </a:rPr>
                        <a:t>FESTIVIDAD / EVENTO</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CIUDAD</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solidFill>
                      <a:srgbClr val="FF6600"/>
                    </a:solidFill>
                  </a:tcPr>
                </a:tc>
                <a:tc>
                  <a:txBody>
                    <a:bodyPr/>
                    <a:lstStyle/>
                    <a:p>
                      <a:pPr algn="ctr"/>
                      <a:r>
                        <a:rPr lang="es-ES_tradnl" sz="1000" kern="1800" dirty="0">
                          <a:effectLst/>
                        </a:rPr>
                        <a:t>FECHA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extLst>
                  <a:ext uri="{0D108BD9-81ED-4DB2-BD59-A6C34878D82A}">
                    <a16:rowId xmlns:a16="http://schemas.microsoft.com/office/drawing/2014/main" val="3595169818"/>
                  </a:ext>
                </a:extLst>
              </a:tr>
              <a:tr h="155357">
                <a:tc>
                  <a:txBody>
                    <a:bodyPr/>
                    <a:lstStyle/>
                    <a:p>
                      <a:pPr algn="ctr"/>
                      <a:r>
                        <a:rPr lang="es-ES_tradnl" sz="1000" kern="1800" dirty="0">
                          <a:effectLst/>
                        </a:rPr>
                        <a:t>IRONMAN</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Lima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a:effectLst/>
                        </a:rPr>
                        <a:t>27 Abril</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2460250114"/>
                  </a:ext>
                </a:extLst>
              </a:tr>
              <a:tr h="155357">
                <a:tc>
                  <a:txBody>
                    <a:bodyPr/>
                    <a:lstStyle/>
                    <a:p>
                      <a:pPr algn="ctr"/>
                      <a:r>
                        <a:rPr lang="es-ES_tradnl" sz="1000" kern="1800" dirty="0">
                          <a:effectLst/>
                        </a:rPr>
                        <a:t>RADLA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Lima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a:effectLst/>
                        </a:rPr>
                        <a:t>Del 02 al 05 Mayo</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762142609"/>
                  </a:ext>
                </a:extLst>
              </a:tr>
              <a:tr h="155357">
                <a:tc>
                  <a:txBody>
                    <a:bodyPr/>
                    <a:lstStyle/>
                    <a:p>
                      <a:pPr algn="ctr"/>
                      <a:r>
                        <a:rPr lang="es-ES_tradnl" sz="1000" kern="1800" dirty="0">
                          <a:effectLst/>
                        </a:rPr>
                        <a:t>42K LIMA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Lima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a:effectLst/>
                        </a:rPr>
                        <a:t>25 Mayo</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3126490121"/>
                  </a:ext>
                </a:extLst>
              </a:tr>
              <a:tr h="155357">
                <a:tc>
                  <a:txBody>
                    <a:bodyPr/>
                    <a:lstStyle/>
                    <a:p>
                      <a:pPr algn="ctr"/>
                      <a:r>
                        <a:rPr lang="es-ES_tradnl" sz="1000" kern="1800" dirty="0">
                          <a:effectLst/>
                        </a:rPr>
                        <a:t>PERU ENERGIA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Lima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dirty="0">
                          <a:effectLst/>
                        </a:rPr>
                        <a:t>29 Mayo</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1013773788"/>
                  </a:ext>
                </a:extLst>
              </a:tr>
              <a:tr h="218937">
                <a:tc>
                  <a:txBody>
                    <a:bodyPr/>
                    <a:lstStyle/>
                    <a:p>
                      <a:pPr algn="ctr"/>
                      <a:r>
                        <a:rPr lang="es-ES_tradnl" sz="1000" kern="1800" dirty="0">
                          <a:effectLst/>
                        </a:rPr>
                        <a:t>SEMANA SANTA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MX" sz="1000" kern="1800" dirty="0">
                          <a:effectLst/>
                        </a:rPr>
                        <a:t>Lima, </a:t>
                      </a:r>
                      <a:r>
                        <a:rPr lang="es-MX" sz="1000" kern="1800" dirty="0" err="1">
                          <a:effectLst/>
                        </a:rPr>
                        <a:t>ica,Paracas</a:t>
                      </a:r>
                      <a:r>
                        <a:rPr lang="es-MX" sz="1000" kern="1800" dirty="0">
                          <a:effectLst/>
                        </a:rPr>
                        <a:t>, Cusco</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dirty="0">
                          <a:effectLst/>
                        </a:rPr>
                        <a:t>Del 17 al 20 Abril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447126311"/>
                  </a:ext>
                </a:extLst>
              </a:tr>
              <a:tr h="218937">
                <a:tc>
                  <a:txBody>
                    <a:bodyPr/>
                    <a:lstStyle/>
                    <a:p>
                      <a:pPr algn="ctr"/>
                      <a:r>
                        <a:rPr lang="es-ES_tradnl" sz="1100" b="1" kern="1800" dirty="0">
                          <a:effectLst/>
                          <a:latin typeface="Calibri" panose="020F0502020204030204" pitchFamily="34" charset="0"/>
                          <a:ea typeface="Batang" panose="02030600000101010101" pitchFamily="18" charset="-127"/>
                          <a:cs typeface="Times New Roman" panose="02020603050405020304" pitchFamily="18" charset="0"/>
                        </a:rPr>
                        <a:t>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p>
                      <a:pPr algn="ctr"/>
                      <a:r>
                        <a:rPr lang="es-ES_tradnl" sz="1100" b="1" kern="1800" dirty="0">
                          <a:effectLst/>
                          <a:latin typeface="Calibri" panose="020F0502020204030204" pitchFamily="34" charset="0"/>
                          <a:ea typeface="Batang" panose="02030600000101010101" pitchFamily="18" charset="-127"/>
                          <a:cs typeface="Times New Roman" panose="02020603050405020304" pitchFamily="18" charset="0"/>
                        </a:rPr>
                        <a:t>INTI RAYMI</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p>
                      <a:pPr algn="ctr"/>
                      <a:r>
                        <a:rPr lang="es-ES_tradnl" sz="1100" b="1" kern="1800" dirty="0">
                          <a:effectLst/>
                          <a:latin typeface="Calibri" panose="020F0502020204030204" pitchFamily="34" charset="0"/>
                          <a:ea typeface="Batang" panose="02030600000101010101" pitchFamily="18" charset="-127"/>
                          <a:cs typeface="Times New Roman" panose="02020603050405020304" pitchFamily="18" charset="0"/>
                        </a:rPr>
                        <a:t>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solidFill>
                      <a:srgbClr val="FF6600"/>
                    </a:solidFill>
                  </a:tcPr>
                </a:tc>
                <a:tc>
                  <a:txBody>
                    <a:bodyPr/>
                    <a:lstStyle/>
                    <a:p>
                      <a:pPr algn="ctr"/>
                      <a:r>
                        <a:rPr lang="es-ES_tradnl" sz="1100" kern="1800">
                          <a:effectLst/>
                          <a:latin typeface="Calibri" panose="020F0502020204030204" pitchFamily="34" charset="0"/>
                          <a:ea typeface="Batang" panose="02030600000101010101" pitchFamily="18" charset="-127"/>
                          <a:cs typeface="Times New Roman" panose="02020603050405020304" pitchFamily="18" charset="0"/>
                        </a:rPr>
                        <a:t> </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p>
                      <a:pPr algn="ctr"/>
                      <a:r>
                        <a:rPr lang="es-ES_tradnl" sz="1100" kern="1800">
                          <a:effectLst/>
                          <a:latin typeface="Calibri" panose="020F0502020204030204" pitchFamily="34" charset="0"/>
                          <a:ea typeface="Batang" panose="02030600000101010101" pitchFamily="18" charset="-127"/>
                          <a:cs typeface="Times New Roman" panose="02020603050405020304" pitchFamily="18" charset="0"/>
                        </a:rPr>
                        <a:t>Cusco</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p>
                      <a:pPr algn="ctr"/>
                      <a:r>
                        <a:rPr lang="es-ES_tradnl" sz="1100" kern="1800">
                          <a:effectLst/>
                          <a:latin typeface="Calibri" panose="020F0502020204030204" pitchFamily="34" charset="0"/>
                          <a:ea typeface="Batang" panose="02030600000101010101" pitchFamily="18" charset="-127"/>
                          <a:cs typeface="Times New Roman" panose="02020603050405020304" pitchFamily="18" charset="0"/>
                        </a:rPr>
                        <a:t> </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100" kern="1800" dirty="0">
                          <a:effectLst/>
                          <a:latin typeface="Calibri" panose="020F0502020204030204" pitchFamily="34" charset="0"/>
                          <a:ea typeface="Batang" panose="02030600000101010101" pitchFamily="18" charset="-127"/>
                          <a:cs typeface="Times New Roman" panose="02020603050405020304" pitchFamily="18" charset="0"/>
                        </a:rPr>
                        <a:t>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p>
                      <a:pPr algn="ctr"/>
                      <a:r>
                        <a:rPr lang="es-ES_tradnl" sz="1100" kern="1800" dirty="0">
                          <a:effectLst/>
                          <a:latin typeface="Calibri" panose="020F0502020204030204" pitchFamily="34" charset="0"/>
                          <a:ea typeface="Batang" panose="02030600000101010101" pitchFamily="18" charset="-127"/>
                          <a:cs typeface="Times New Roman" panose="02020603050405020304" pitchFamily="18" charset="0"/>
                        </a:rPr>
                        <a:t>Del 22 al 26 de Junio</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p>
                      <a:pPr algn="ctr"/>
                      <a:r>
                        <a:rPr lang="es-ES_tradnl" sz="1100" kern="1800" dirty="0">
                          <a:solidFill>
                            <a:srgbClr val="000000"/>
                          </a:solidFill>
                          <a:effectLst/>
                          <a:latin typeface="Calibri" panose="020F0502020204030204" pitchFamily="34" charset="0"/>
                          <a:ea typeface="Batang" panose="02030600000101010101" pitchFamily="18" charset="-127"/>
                          <a:cs typeface="Arial" panose="020B0604020202020204" pitchFamily="34" charset="0"/>
                        </a:rPr>
                        <a:t>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8580" marR="68580" marT="0" marB="0" anchor="ctr"/>
                </a:tc>
                <a:extLst>
                  <a:ext uri="{0D108BD9-81ED-4DB2-BD59-A6C34878D82A}">
                    <a16:rowId xmlns:a16="http://schemas.microsoft.com/office/drawing/2014/main" val="3672389008"/>
                  </a:ext>
                </a:extLst>
              </a:tr>
              <a:tr h="337127">
                <a:tc>
                  <a:txBody>
                    <a:bodyPr/>
                    <a:lstStyle/>
                    <a:p>
                      <a:pPr algn="ctr"/>
                      <a:r>
                        <a:rPr lang="es-ES_tradnl" sz="1000" kern="1800" dirty="0">
                          <a:effectLst/>
                        </a:rPr>
                        <a:t> </a:t>
                      </a:r>
                      <a:endParaRPr lang="es-CO" sz="1000" kern="1800" dirty="0">
                        <a:effectLst/>
                      </a:endParaRPr>
                    </a:p>
                    <a:p>
                      <a:pPr algn="ctr"/>
                      <a:r>
                        <a:rPr lang="es-ES_tradnl" sz="1000" kern="1800" dirty="0">
                          <a:effectLst/>
                        </a:rPr>
                        <a:t>FIESTAS PATRIAS</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solidFill>
                      <a:srgbClr val="FF6600"/>
                    </a:solidFill>
                  </a:tcPr>
                </a:tc>
                <a:tc>
                  <a:txBody>
                    <a:bodyPr/>
                    <a:lstStyle/>
                    <a:p>
                      <a:pPr algn="ctr"/>
                      <a:r>
                        <a:rPr lang="es-ES_tradnl" sz="1000" kern="1800" dirty="0">
                          <a:effectLst/>
                        </a:rPr>
                        <a:t> </a:t>
                      </a:r>
                      <a:endParaRPr lang="es-CO" sz="1000" kern="1800" dirty="0">
                        <a:effectLst/>
                      </a:endParaRPr>
                    </a:p>
                    <a:p>
                      <a:pPr algn="ctr"/>
                      <a:r>
                        <a:rPr lang="es-ES_tradnl" sz="1000" kern="1800" dirty="0">
                          <a:effectLst/>
                        </a:rPr>
                        <a:t>Lima, Paracas, </a:t>
                      </a:r>
                      <a:r>
                        <a:rPr lang="es-ES_tradnl" sz="1000" kern="1800" dirty="0" err="1">
                          <a:effectLst/>
                        </a:rPr>
                        <a:t>ica</a:t>
                      </a:r>
                      <a:r>
                        <a:rPr lang="es-ES_tradnl" sz="1000" kern="1800" dirty="0">
                          <a:effectLst/>
                        </a:rPr>
                        <a:t>, cusco</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tc>
                <a:tc>
                  <a:txBody>
                    <a:bodyPr/>
                    <a:lstStyle/>
                    <a:p>
                      <a:pPr algn="ctr"/>
                      <a:r>
                        <a:rPr lang="es-ES_tradnl" sz="1000" kern="1800" dirty="0">
                          <a:effectLst/>
                        </a:rPr>
                        <a:t>27 al 31 Julio</a:t>
                      </a:r>
                      <a:endParaRPr lang="es-CO" sz="1000" kern="1800" dirty="0">
                        <a:effectLst/>
                      </a:endParaRPr>
                    </a:p>
                    <a:p>
                      <a:pPr algn="ctr"/>
                      <a:r>
                        <a:rPr lang="es-ES_tradnl" sz="1000" kern="1800" dirty="0">
                          <a:effectLst/>
                        </a:rPr>
                        <a:t>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b"/>
                </a:tc>
                <a:extLst>
                  <a:ext uri="{0D108BD9-81ED-4DB2-BD59-A6C34878D82A}">
                    <a16:rowId xmlns:a16="http://schemas.microsoft.com/office/drawing/2014/main" val="3358559988"/>
                  </a:ext>
                </a:extLst>
              </a:tr>
              <a:tr h="350319">
                <a:tc>
                  <a:txBody>
                    <a:bodyPr/>
                    <a:lstStyle/>
                    <a:p>
                      <a:pPr algn="ctr"/>
                      <a:r>
                        <a:rPr lang="es-ES_tradnl" sz="1000" kern="1800" dirty="0">
                          <a:effectLst/>
                        </a:rPr>
                        <a:t>Navidad y Año Nuevo</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 </a:t>
                      </a:r>
                      <a:endParaRPr lang="es-CO" sz="1000" kern="1800" dirty="0">
                        <a:effectLst/>
                      </a:endParaRPr>
                    </a:p>
                    <a:p>
                      <a:pPr algn="ctr"/>
                      <a:r>
                        <a:rPr lang="es-ES_tradnl" sz="1000" kern="1800" dirty="0">
                          <a:effectLst/>
                        </a:rPr>
                        <a:t>Lima, Paracas, cusco</a:t>
                      </a:r>
                      <a:endParaRPr lang="es-CO" sz="1000" kern="1800" dirty="0">
                        <a:effectLst/>
                      </a:endParaRPr>
                    </a:p>
                    <a:p>
                      <a:pPr algn="ctr"/>
                      <a:br>
                        <a:rPr lang="es-ES_tradnl" sz="1000" kern="1800" dirty="0">
                          <a:effectLst/>
                        </a:rPr>
                      </a:b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dirty="0">
                          <a:effectLst/>
                        </a:rPr>
                        <a:t>24 al 31 de Diciembre / 01 Enero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3276446011"/>
                  </a:ext>
                </a:extLst>
              </a:tr>
            </a:tbl>
          </a:graphicData>
        </a:graphic>
      </p:graphicFrame>
    </p:spTree>
    <p:extLst>
      <p:ext uri="{BB962C8B-B14F-4D97-AF65-F5344CB8AC3E}">
        <p14:creationId xmlns:p14="http://schemas.microsoft.com/office/powerpoint/2010/main" val="2693715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325" r="22325"/>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4" y="549071"/>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00124" y="379794"/>
            <a:ext cx="5830057" cy="338554"/>
          </a:xfrm>
          <a:prstGeom prst="rect">
            <a:avLst/>
          </a:prstGeom>
          <a:noFill/>
        </p:spPr>
        <p:txBody>
          <a:bodyPr wrap="square" rtlCol="0">
            <a:spAutoFit/>
          </a:bodyPr>
          <a:lstStyle/>
          <a:p>
            <a:r>
              <a:rPr lang="es-MX" sz="1600" b="1" dirty="0">
                <a:solidFill>
                  <a:srgbClr val="0070C0"/>
                </a:solidFill>
              </a:rPr>
              <a:t>L</a:t>
            </a:r>
            <a:r>
              <a:rPr lang="es-CO" sz="1600" b="1" dirty="0">
                <a:solidFill>
                  <a:srgbClr val="0070C0"/>
                </a:solidFill>
              </a:rPr>
              <a:t>IMA PARACAS  Y CUSCO</a:t>
            </a:r>
            <a:endParaRPr lang="es-CO" sz="1600" b="1" noProof="0" dirty="0">
              <a:solidFill>
                <a:srgbClr val="0070C0"/>
              </a:solidFill>
            </a:endParaRPr>
          </a:p>
        </p:txBody>
      </p:sp>
      <p:sp>
        <p:nvSpPr>
          <p:cNvPr id="7" name="TextBox 6">
            <a:extLst>
              <a:ext uri="{FF2B5EF4-FFF2-40B4-BE49-F238E27FC236}">
                <a16:creationId xmlns:a16="http://schemas.microsoft.com/office/drawing/2014/main" id="{C3CCB71B-3651-51FB-4608-7E422260DEA8}"/>
              </a:ext>
            </a:extLst>
          </p:cNvPr>
          <p:cNvSpPr txBox="1"/>
          <p:nvPr/>
        </p:nvSpPr>
        <p:spPr>
          <a:xfrm>
            <a:off x="5900124" y="1133846"/>
            <a:ext cx="6088675" cy="4771819"/>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1. BOGOTA - LIMA</a:t>
            </a:r>
          </a:p>
          <a:p>
            <a:pPr algn="just">
              <a:lnSpc>
                <a:spcPct val="150000"/>
              </a:lnSpc>
            </a:pPr>
            <a:r>
              <a:rPr lang="es-MX" sz="1200" b="0" i="0" noProof="0" dirty="0">
                <a:solidFill>
                  <a:srgbClr val="000000"/>
                </a:solidFill>
                <a:effectLst/>
              </a:rPr>
              <a:t>Llegada a la ciudad de Lima, asistencia y traslado al hotel. En la tarde iniciaremos nuestro recorrido por el barrio de Miraflores. Nuestra primera parada será el famoso Parque del Beso, un ícono de la ciudad y desde donde se tiene una linda vista de la bahía de Lima. Luego nos dirigiremos a el Centro histórico de Lima, Patrimonio de la Humanidad de la UNESCO, que nos espera lleno de historias de antaño. En el camino cruzaremos frente a la Huaca </a:t>
            </a:r>
            <a:r>
              <a:rPr lang="es-MX" sz="1200" b="0" i="0" noProof="0" dirty="0" err="1">
                <a:solidFill>
                  <a:srgbClr val="000000"/>
                </a:solidFill>
                <a:effectLst/>
              </a:rPr>
              <a:t>Pucllana</a:t>
            </a:r>
            <a:r>
              <a:rPr lang="es-MX" sz="1200" b="0" i="0" noProof="0" dirty="0">
                <a:solidFill>
                  <a:srgbClr val="000000"/>
                </a:solidFill>
                <a:effectLst/>
              </a:rPr>
              <a:t>, pirámide </a:t>
            </a:r>
            <a:r>
              <a:rPr lang="es-MX" sz="1200" b="0" i="0" noProof="0" dirty="0" err="1">
                <a:solidFill>
                  <a:srgbClr val="000000"/>
                </a:solidFill>
                <a:effectLst/>
              </a:rPr>
              <a:t>pre-inca</a:t>
            </a:r>
            <a:r>
              <a:rPr lang="es-MX" sz="1200" b="0" i="0" noProof="0" dirty="0">
                <a:solidFill>
                  <a:srgbClr val="000000"/>
                </a:solidFill>
                <a:effectLst/>
              </a:rPr>
              <a:t> que confunde con una ciudad moderna. Llegaremos a la Plaza Mayor de Lima, rodeada por la Catedral, el Arzobispado de Lima, el Palacios de Gobierno y la Municipalidad. Ingresaremos a la Catedral de Lima, donde se encuentra la cripta del conquistador Francisco Pizarro. Cruzaremos la Plaza mayor e ingresaremos al Convento de Santo Domingo, joya arquitectónica colonial donde el tiempo pareciera haberse detenido. En este lugar reposan los restos de Santa Rosa de Lima, San Martín de Porres y San Juan Masías, santos de gran devoción. En su interior, nos encontraremos con una gran biblioteca que guarda libros impresos en el siglo XV. En este convento se fundó la primera universidad de América, San Marcos. Dejaremos el centro de Lima, retornando al hotel.  Alojamiento en Lima.</a:t>
            </a: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3746" r="3746"/>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1337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325" r="22325"/>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5" y="1218949"/>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00125" y="946468"/>
            <a:ext cx="5848530" cy="338554"/>
          </a:xfrm>
          <a:prstGeom prst="rect">
            <a:avLst/>
          </a:prstGeom>
          <a:noFill/>
        </p:spPr>
        <p:txBody>
          <a:bodyPr wrap="square" rtlCol="0">
            <a:spAutoFit/>
          </a:bodyPr>
          <a:lstStyle/>
          <a:p>
            <a:r>
              <a:rPr lang="es-MX" sz="1600" b="1" dirty="0">
                <a:solidFill>
                  <a:srgbClr val="0070C0"/>
                </a:solidFill>
              </a:rPr>
              <a:t>L</a:t>
            </a:r>
            <a:r>
              <a:rPr lang="es-CO" sz="1600" b="1" dirty="0">
                <a:solidFill>
                  <a:srgbClr val="0070C0"/>
                </a:solidFill>
              </a:rPr>
              <a:t>IMA PARACAS  Y CUSCO</a:t>
            </a:r>
            <a:endParaRPr lang="es-CO" sz="1600" b="1" noProof="0" dirty="0">
              <a:solidFill>
                <a:srgbClr val="0070C0"/>
              </a:solidFill>
            </a:endParaRPr>
          </a:p>
        </p:txBody>
      </p:sp>
      <p:sp>
        <p:nvSpPr>
          <p:cNvPr id="7" name="TextBox 6">
            <a:extLst>
              <a:ext uri="{FF2B5EF4-FFF2-40B4-BE49-F238E27FC236}">
                <a16:creationId xmlns:a16="http://schemas.microsoft.com/office/drawing/2014/main" id="{C3CCB71B-3651-51FB-4608-7E422260DEA8}"/>
              </a:ext>
            </a:extLst>
          </p:cNvPr>
          <p:cNvSpPr txBox="1"/>
          <p:nvPr/>
        </p:nvSpPr>
        <p:spPr>
          <a:xfrm>
            <a:off x="5900125" y="1959838"/>
            <a:ext cx="6088675" cy="3386825"/>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2. LIMA/PARACAS </a:t>
            </a:r>
          </a:p>
          <a:p>
            <a:pPr algn="just">
              <a:lnSpc>
                <a:spcPct val="150000"/>
              </a:lnSpc>
            </a:pPr>
            <a:r>
              <a:rPr lang="es-MX" sz="1200" b="0" i="0" noProof="0" dirty="0">
                <a:solidFill>
                  <a:srgbClr val="000000"/>
                </a:solidFill>
                <a:effectLst/>
              </a:rPr>
              <a:t>Saldremos hacia la Bahía de Paracas en el exclusivo servicio “Paracas Premium </a:t>
            </a:r>
            <a:r>
              <a:rPr lang="es-MX" sz="1200" b="0" i="0" noProof="0" dirty="0" err="1">
                <a:solidFill>
                  <a:srgbClr val="000000"/>
                </a:solidFill>
                <a:effectLst/>
              </a:rPr>
              <a:t>Service</a:t>
            </a:r>
            <a:r>
              <a:rPr lang="es-MX" sz="1200" b="0" i="0" noProof="0" dirty="0">
                <a:solidFill>
                  <a:srgbClr val="000000"/>
                </a:solidFill>
                <a:effectLst/>
              </a:rPr>
              <a:t>”. Llegada y traslado al hotel.  	Resto del día libre para disfrutar del hotel.  Alojamiento en Paracas.</a:t>
            </a:r>
          </a:p>
          <a:p>
            <a:pPr algn="just">
              <a:lnSpc>
                <a:spcPct val="150000"/>
              </a:lnSpc>
            </a:pPr>
            <a:endParaRPr lang="es-MX" sz="1200" b="0" i="0" noProof="0" dirty="0">
              <a:solidFill>
                <a:srgbClr val="000000"/>
              </a:solidFill>
              <a:effectLst/>
            </a:endParaRPr>
          </a:p>
          <a:p>
            <a:pPr algn="just">
              <a:lnSpc>
                <a:spcPct val="150000"/>
              </a:lnSpc>
            </a:pPr>
            <a:r>
              <a:rPr lang="es-CO" sz="1200" b="1" i="0" noProof="0" dirty="0">
                <a:solidFill>
                  <a:srgbClr val="000000"/>
                </a:solidFill>
                <a:effectLst/>
              </a:rPr>
              <a:t>Día 3. PARACAS/LIMA </a:t>
            </a:r>
          </a:p>
          <a:p>
            <a:pPr algn="just">
              <a:lnSpc>
                <a:spcPct val="150000"/>
              </a:lnSpc>
            </a:pPr>
            <a:r>
              <a:rPr lang="es-MX" sz="1200" b="0" i="0" noProof="0" dirty="0">
                <a:solidFill>
                  <a:srgbClr val="000000"/>
                </a:solidFill>
                <a:effectLst/>
              </a:rPr>
              <a:t>Temprano en la mañana haremos una excursión en lancha por las Islas Ballestas. En camino apreciaremos el "Candelabro", dibujo esculpido en una colina de arena orientado hacia la Pampa de Nazca. En las islas, observaremos pingüinos de Humboldt y lobos marinos, además de las aves migratorias que ahí habitan. Resto del </a:t>
            </a:r>
            <a:r>
              <a:rPr lang="es-MX" sz="1200" b="0" i="0" noProof="0" dirty="0" err="1">
                <a:solidFill>
                  <a:srgbClr val="000000"/>
                </a:solidFill>
                <a:effectLst/>
              </a:rPr>
              <a:t>dia</a:t>
            </a:r>
            <a:r>
              <a:rPr lang="es-MX" sz="1200" b="0" i="0" noProof="0" dirty="0">
                <a:solidFill>
                  <a:srgbClr val="000000"/>
                </a:solidFill>
                <a:effectLst/>
              </a:rPr>
              <a:t> libre para disfrutar de las instalaciones del hotel. Por la tarde, salida hacia  Lima en el exclusivo servicio “Paracas Premium </a:t>
            </a:r>
            <a:r>
              <a:rPr lang="es-MX" sz="1200" b="0" i="0" noProof="0" dirty="0" err="1">
                <a:solidFill>
                  <a:srgbClr val="000000"/>
                </a:solidFill>
                <a:effectLst/>
              </a:rPr>
              <a:t>Service</a:t>
            </a:r>
            <a:r>
              <a:rPr lang="es-MX" sz="1200" b="0" i="0" noProof="0" dirty="0">
                <a:solidFill>
                  <a:srgbClr val="000000"/>
                </a:solidFill>
                <a:effectLst/>
              </a:rPr>
              <a:t>”. Alojamiento en Lima.</a:t>
            </a: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3746" r="3746"/>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60539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325" r="22325"/>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5" y="629244"/>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00125" y="364578"/>
            <a:ext cx="5848530" cy="338554"/>
          </a:xfrm>
          <a:prstGeom prst="rect">
            <a:avLst/>
          </a:prstGeom>
          <a:noFill/>
        </p:spPr>
        <p:txBody>
          <a:bodyPr wrap="square" rtlCol="0">
            <a:spAutoFit/>
          </a:bodyPr>
          <a:lstStyle/>
          <a:p>
            <a:r>
              <a:rPr lang="es-MX" sz="1600" b="1" dirty="0">
                <a:solidFill>
                  <a:srgbClr val="0070C0"/>
                </a:solidFill>
              </a:rPr>
              <a:t>L</a:t>
            </a:r>
            <a:r>
              <a:rPr lang="es-CO" sz="1600" b="1" dirty="0">
                <a:solidFill>
                  <a:srgbClr val="0070C0"/>
                </a:solidFill>
              </a:rPr>
              <a:t>IMA PARACAS  Y CUSCO</a:t>
            </a:r>
            <a:endParaRPr lang="es-CO" sz="1600" b="1" noProof="0" dirty="0">
              <a:solidFill>
                <a:srgbClr val="0070C0"/>
              </a:solidFill>
            </a:endParaRPr>
          </a:p>
        </p:txBody>
      </p:sp>
      <p:sp>
        <p:nvSpPr>
          <p:cNvPr id="7" name="TextBox 6">
            <a:extLst>
              <a:ext uri="{FF2B5EF4-FFF2-40B4-BE49-F238E27FC236}">
                <a16:creationId xmlns:a16="http://schemas.microsoft.com/office/drawing/2014/main" id="{C3CCB71B-3651-51FB-4608-7E422260DEA8}"/>
              </a:ext>
            </a:extLst>
          </p:cNvPr>
          <p:cNvSpPr txBox="1"/>
          <p:nvPr/>
        </p:nvSpPr>
        <p:spPr>
          <a:xfrm>
            <a:off x="5900125" y="1170267"/>
            <a:ext cx="6088675" cy="4771819"/>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4. LIMA / CUSCO</a:t>
            </a:r>
            <a:endParaRPr lang="es-CO" sz="1200" b="1" dirty="0">
              <a:solidFill>
                <a:srgbClr val="000000"/>
              </a:solidFill>
            </a:endParaRPr>
          </a:p>
          <a:p>
            <a:pPr algn="just">
              <a:lnSpc>
                <a:spcPct val="150000"/>
              </a:lnSpc>
            </a:pPr>
            <a:r>
              <a:rPr lang="es-MX" sz="1200" b="0" i="0" noProof="0" dirty="0">
                <a:solidFill>
                  <a:srgbClr val="000000"/>
                </a:solidFill>
                <a:effectLst/>
              </a:rPr>
              <a:t>Traslado al aeropuerto para nuestra salida a Cusco. A la llegada, asistencia y traslado al hotel. Resto de la mañana libre para descanso y aclimatación de la altura.  En la tarde ascenderemos al Parque Arqueológico de </a:t>
            </a:r>
            <a:r>
              <a:rPr lang="es-MX" sz="1200" b="0" i="0" noProof="0" dirty="0" err="1">
                <a:solidFill>
                  <a:srgbClr val="000000"/>
                </a:solidFill>
                <a:effectLst/>
              </a:rPr>
              <a:t>Sacsayhuaman</a:t>
            </a:r>
            <a:r>
              <a:rPr lang="es-MX" sz="1200" b="0" i="0" noProof="0" dirty="0">
                <a:solidFill>
                  <a:srgbClr val="000000"/>
                </a:solidFill>
                <a:effectLst/>
              </a:rPr>
              <a:t>, e iniciaremos la excursión visitando la fortaleza del mismo nombre, hermoso lugar que irradia paz y tranquilidad, admiraremos las enormes rocas de hasta 4 metros de altura, que fueron utilizadas en su construcción. Seguiremos con </a:t>
            </a:r>
            <a:r>
              <a:rPr lang="es-MX" sz="1200" b="0" i="0" noProof="0" dirty="0" err="1">
                <a:solidFill>
                  <a:srgbClr val="000000"/>
                </a:solidFill>
                <a:effectLst/>
              </a:rPr>
              <a:t>Q'enqo</a:t>
            </a:r>
            <a:r>
              <a:rPr lang="es-MX" sz="1200" b="0" i="0" noProof="0" dirty="0">
                <a:solidFill>
                  <a:srgbClr val="000000"/>
                </a:solidFill>
                <a:effectLst/>
              </a:rPr>
              <a:t>, antiguo templo del Puma donde se puede apreciar un altar para sacrificios en la parte interna de una enorme roca y luego con Tambomachay, fuentes sagradas de vida y salud. En el camino, tendremos una vista panorámica de </a:t>
            </a:r>
            <a:r>
              <a:rPr lang="es-MX" sz="1200" b="0" i="0" noProof="0" dirty="0" err="1">
                <a:solidFill>
                  <a:srgbClr val="000000"/>
                </a:solidFill>
                <a:effectLst/>
              </a:rPr>
              <a:t>Puca</a:t>
            </a:r>
            <a:r>
              <a:rPr lang="es-MX" sz="1200" b="0" i="0" noProof="0" dirty="0">
                <a:solidFill>
                  <a:srgbClr val="000000"/>
                </a:solidFill>
                <a:effectLst/>
              </a:rPr>
              <a:t> Pucará, atalaya que cuidaba el ingreso a la ciudad. Después, nos dirigiremos al Templo del Sol </a:t>
            </a:r>
            <a:r>
              <a:rPr lang="es-MX" sz="1200" b="0" i="0" noProof="0" dirty="0" err="1">
                <a:solidFill>
                  <a:srgbClr val="000000"/>
                </a:solidFill>
                <a:effectLst/>
              </a:rPr>
              <a:t>Qorikancha</a:t>
            </a:r>
            <a:r>
              <a:rPr lang="es-MX" sz="1200" b="0" i="0" noProof="0" dirty="0">
                <a:solidFill>
                  <a:srgbClr val="000000"/>
                </a:solidFill>
                <a:effectLst/>
              </a:rPr>
              <a:t>, sobre el cual se construyó el Convento de Santo Domingo, cuenta la leyenda que este templo estuvo totalmente recubierto de láminas de oro, que maravillaron a los conquistadores a su llegada. Para finalizar conoceremos la Plaza de Armas e ingresaremos a la Catedral, que atesora obras y pinturas coloniales invaluables, como la Cruz que llegó con los primeros conquistadores.  Alojamiento en Cusco.</a:t>
            </a: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3746" r="3746"/>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7783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325" r="22325"/>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5" y="1121922"/>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00125" y="783368"/>
            <a:ext cx="5848530" cy="338554"/>
          </a:xfrm>
          <a:prstGeom prst="rect">
            <a:avLst/>
          </a:prstGeom>
          <a:noFill/>
        </p:spPr>
        <p:txBody>
          <a:bodyPr wrap="square" rtlCol="0">
            <a:spAutoFit/>
          </a:bodyPr>
          <a:lstStyle/>
          <a:p>
            <a:r>
              <a:rPr lang="es-MX" sz="1600" b="1" dirty="0">
                <a:solidFill>
                  <a:srgbClr val="0070C0"/>
                </a:solidFill>
              </a:rPr>
              <a:t>L</a:t>
            </a:r>
            <a:r>
              <a:rPr lang="es-CO" sz="1600" b="1" dirty="0">
                <a:solidFill>
                  <a:srgbClr val="0070C0"/>
                </a:solidFill>
              </a:rPr>
              <a:t>IMA PARACAS  Y CUSCO</a:t>
            </a:r>
            <a:endParaRPr lang="es-CO" sz="1600" b="1" noProof="0" dirty="0">
              <a:solidFill>
                <a:srgbClr val="0070C0"/>
              </a:solidFill>
            </a:endParaRPr>
          </a:p>
        </p:txBody>
      </p:sp>
      <p:sp>
        <p:nvSpPr>
          <p:cNvPr id="7" name="TextBox 6">
            <a:extLst>
              <a:ext uri="{FF2B5EF4-FFF2-40B4-BE49-F238E27FC236}">
                <a16:creationId xmlns:a16="http://schemas.microsoft.com/office/drawing/2014/main" id="{C3CCB71B-3651-51FB-4608-7E422260DEA8}"/>
              </a:ext>
            </a:extLst>
          </p:cNvPr>
          <p:cNvSpPr txBox="1"/>
          <p:nvPr/>
        </p:nvSpPr>
        <p:spPr>
          <a:xfrm>
            <a:off x="5900125" y="1779867"/>
            <a:ext cx="6088675" cy="3386825"/>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5. CUSCO /VALLE SAGRADO/CUSCO </a:t>
            </a:r>
          </a:p>
          <a:p>
            <a:pPr algn="just">
              <a:lnSpc>
                <a:spcPct val="150000"/>
              </a:lnSpc>
            </a:pPr>
            <a:r>
              <a:rPr lang="es-MX" sz="1200" b="0" i="0" noProof="0" dirty="0">
                <a:solidFill>
                  <a:srgbClr val="000000"/>
                </a:solidFill>
                <a:effectLst/>
              </a:rPr>
              <a:t>Este día visitaremos los sitios más resaltantes del Valle Sagrado de los Incas. Partiremos hacia el Pueblo de Chinchero, el más típico y pintoresco del Valle Sagrado. Este pueblo es famoso por sus mujeres tejedoras. Breve parada en un centro textil para apreciar las antiguas técnicas incas para el teñido e hilado con lana de Alpaca. Visitaremos su la plaza inca con su bella Iglesia colonial. Continuaremos hacia Moray, bello sitio arqueológico inca compuesto de terrazas agrícolas concéntricas que sirvieron como laboratorio para recrear microclimas. Almuerzo. Continuaremos para visitar el último pueblo viviente de los Incas, Ollantaytambo.   Visitaremos el Templo de las diez ventanas, los baños de la ñusta, y el Templo del Sol. Las postales desde las alturas de Ollantaytambo cerraran este mágico día en el Valle Sagrado de los Incas. Alojamiento en la zona.</a:t>
            </a: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3746" r="3746"/>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47648443"/>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7F7F7F"/>
      </a:dk2>
      <a:lt2>
        <a:srgbClr val="E7E6E6"/>
      </a:lt2>
      <a:accent1>
        <a:srgbClr val="123663"/>
      </a:accent1>
      <a:accent2>
        <a:srgbClr val="FA8F24"/>
      </a:accent2>
      <a:accent3>
        <a:srgbClr val="EFEDF2"/>
      </a:accent3>
      <a:accent4>
        <a:srgbClr val="9BA5DF"/>
      </a:accent4>
      <a:accent5>
        <a:srgbClr val="EEDB47"/>
      </a:accent5>
      <a:accent6>
        <a:srgbClr val="668747"/>
      </a:accent6>
      <a:hlink>
        <a:srgbClr val="0563C1"/>
      </a:hlink>
      <a:folHlink>
        <a:srgbClr val="954F72"/>
      </a:folHlink>
    </a:clrScheme>
    <a:fontScheme name="Custom 22">
      <a:majorFont>
        <a:latin typeface="Cinzel"/>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5165</TotalTime>
  <Words>1795</Words>
  <Application>Microsoft Office PowerPoint</Application>
  <PresentationFormat>Panorámica</PresentationFormat>
  <Paragraphs>187</Paragraphs>
  <Slides>11</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11</vt:i4>
      </vt:variant>
    </vt:vector>
  </HeadingPairs>
  <TitlesOfParts>
    <vt:vector size="20" baseType="lpstr">
      <vt:lpstr>Aptos</vt:lpstr>
      <vt:lpstr>Arial</vt:lpstr>
      <vt:lpstr>Calibri</vt:lpstr>
      <vt:lpstr>Cinzel</vt:lpstr>
      <vt:lpstr>Helvetica</vt:lpstr>
      <vt:lpstr>Montserrat</vt:lpstr>
      <vt:lpstr>Open Sans</vt:lpstr>
      <vt:lpstr>Symbol</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Studio Moara</dc:creator>
  <cp:lastModifiedBy>Natalia</cp:lastModifiedBy>
  <cp:revision>24</cp:revision>
  <dcterms:created xsi:type="dcterms:W3CDTF">2024-08-19T01:20:52Z</dcterms:created>
  <dcterms:modified xsi:type="dcterms:W3CDTF">2025-04-09T20:48:46Z</dcterms:modified>
</cp:coreProperties>
</file>