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7" r:id="rId2"/>
    <p:sldId id="441" r:id="rId3"/>
    <p:sldId id="535" r:id="rId4"/>
    <p:sldId id="530" r:id="rId5"/>
    <p:sldId id="379" r:id="rId6"/>
    <p:sldId id="537" r:id="rId7"/>
    <p:sldId id="536" r:id="rId8"/>
    <p:sldId id="538" r:id="rId9"/>
    <p:sldId id="53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07/04/2025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07/04/2025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07/04/2025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07/04/2025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07/04/2025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886875" y="5117329"/>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542734" y="4080485"/>
            <a:ext cx="7055002"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LIMA Y CUSCO </a:t>
            </a:r>
            <a:r>
              <a:rPr lang="es-CO" sz="3600" b="1" noProof="0" dirty="0">
                <a:solidFill>
                  <a:srgbClr val="FF6600"/>
                </a:solidFill>
                <a:latin typeface="Montserrat" panose="02000505000000020004" pitchFamily="2" charset="0"/>
              </a:rPr>
              <a:t>DE ENCANTO</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348394" y="646235"/>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516367" y="1235194"/>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39564" y="1292566"/>
            <a:ext cx="7648292" cy="4871590"/>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LIMA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 hotel / aeropuerto en Lima en servicio compartido en idioma español</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02 noches de alojamiento en Lima en categoría de hotel seleccionado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Lima en servicio compartido en idioma español con entradas incluidas </a:t>
            </a:r>
          </a:p>
          <a:p>
            <a:pPr marL="342900" lvl="0" indent="-342900">
              <a:lnSpc>
                <a:spcPct val="120000"/>
              </a:lnSpc>
              <a:buSzPts val="1000"/>
              <a:buFont typeface="Symbol" panose="05050102010706020507" pitchFamily="18" charset="2"/>
              <a:buChar char=""/>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 hotel / aeropuerto en servicio compartido en idioma español</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03 noches de alojamiento en Cusco en categoría de hotel seleccionado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Cusco &amp; Parque Sacsayhuamán en servicio compartido en idioma español con entradas incluidas.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al Valle Sagrado en servicio compartido en idioma español con entradas incluidas.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Machu Picchu en servicio compartido en idioma español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Ticket de tren ida/retorno en tren (Día 5 del programa)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entrada a Machu Picchu con visita guiada (Día 5 del programa)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almuerzo en restaurante local en Aguas Calientes (no incluye bebidas) (Día 5 del programa)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Cena Buffet con show folklórico 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Tunupa</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sin traslados incluidos</a:t>
            </a:r>
          </a:p>
          <a:p>
            <a:pPr marL="34290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diarios desde el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dia</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2, Almuerzos de los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dias</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4 y 5 Cena del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dia</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4</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PARA PERSONAS HASTA 75 AÑOS CON COBERTURA USD 20.000 Y COVID – 19, PERSONAS MAYORES DE 75 AÑOS TIENEN SUPLEMENTO. </a:t>
            </a:r>
          </a:p>
          <a:p>
            <a:pPr marL="342900" lvl="0" indent="-342900">
              <a:lnSpc>
                <a:spcPct val="120000"/>
              </a:lnSpc>
              <a:buSzPts val="1000"/>
              <a:buFont typeface="Symbol" panose="05050102010706020507" pitchFamily="18" charset="2"/>
              <a:buChar char=""/>
              <a:tabLst>
                <a:tab pos="457200" algn="l"/>
              </a:tabLst>
            </a:pP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395" r="27395"/>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51155" y="122911"/>
            <a:ext cx="7055002" cy="646331"/>
          </a:xfrm>
          <a:prstGeom prst="rect">
            <a:avLst/>
          </a:prstGeom>
          <a:noFill/>
        </p:spPr>
        <p:txBody>
          <a:bodyPr wrap="square" rtlCol="0">
            <a:spAutoFit/>
          </a:bodyPr>
          <a:lstStyle/>
          <a:p>
            <a:r>
              <a:rPr lang="es-CO" sz="3600" b="1" noProof="0" dirty="0">
                <a:latin typeface="Montserrat" panose="02000505000000020004" pitchFamily="2" charset="0"/>
              </a:rPr>
              <a:t>LIMA Y CUSCO </a:t>
            </a:r>
            <a:r>
              <a:rPr lang="es-CO" sz="3600" b="1" noProof="0" dirty="0">
                <a:solidFill>
                  <a:srgbClr val="FF6600"/>
                </a:solidFill>
                <a:latin typeface="Montserrat" panose="02000505000000020004" pitchFamily="2" charset="0"/>
              </a:rPr>
              <a:t>DE ENCANTO</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BOG / LIM / CUS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a:t>
            </a:r>
            <a:r>
              <a:rPr lang="es-MX" sz="1300" noProof="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etc</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720" r="25720"/>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633186" y="605719"/>
            <a:ext cx="7055002" cy="646331"/>
          </a:xfrm>
          <a:prstGeom prst="rect">
            <a:avLst/>
          </a:prstGeom>
          <a:noFill/>
        </p:spPr>
        <p:txBody>
          <a:bodyPr wrap="square" rtlCol="0">
            <a:spAutoFit/>
          </a:bodyPr>
          <a:lstStyle/>
          <a:p>
            <a:r>
              <a:rPr lang="es-CO" sz="3600" b="1" noProof="0" dirty="0">
                <a:latin typeface="Montserrat" panose="02000505000000020004" pitchFamily="2" charset="0"/>
              </a:rPr>
              <a:t>LIMA Y CUSCO </a:t>
            </a:r>
            <a:r>
              <a:rPr lang="es-CO" sz="3600" b="1" noProof="0" dirty="0">
                <a:solidFill>
                  <a:srgbClr val="FF6600"/>
                </a:solidFill>
                <a:latin typeface="Montserrat" panose="02000505000000020004" pitchFamily="2" charset="0"/>
              </a:rPr>
              <a:t>DE ENCANTO</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429568" y="120217"/>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429568" y="5814454"/>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429568" y="704992"/>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548A7EFD-8C7F-3C9D-DAA7-29F76B9B480E}"/>
              </a:ext>
            </a:extLst>
          </p:cNvPr>
          <p:cNvGraphicFramePr>
            <a:graphicFrameLocks noGrp="1"/>
          </p:cNvGraphicFramePr>
          <p:nvPr>
            <p:extLst>
              <p:ext uri="{D42A27DB-BD31-4B8C-83A1-F6EECF244321}">
                <p14:modId xmlns:p14="http://schemas.microsoft.com/office/powerpoint/2010/main" val="1874277478"/>
              </p:ext>
            </p:extLst>
          </p:nvPr>
        </p:nvGraphicFramePr>
        <p:xfrm>
          <a:off x="429568" y="1289767"/>
          <a:ext cx="6222353" cy="4548185"/>
        </p:xfrm>
        <a:graphic>
          <a:graphicData uri="http://schemas.openxmlformats.org/drawingml/2006/table">
            <a:tbl>
              <a:tblPr firstRow="1" firstCol="1">
                <a:tableStyleId>{21E4AEA4-8DFA-4A89-87EB-49C32662AFE0}</a:tableStyleId>
              </a:tblPr>
              <a:tblGrid>
                <a:gridCol w="974492">
                  <a:extLst>
                    <a:ext uri="{9D8B030D-6E8A-4147-A177-3AD203B41FA5}">
                      <a16:colId xmlns:a16="http://schemas.microsoft.com/office/drawing/2014/main" val="2099016920"/>
                    </a:ext>
                  </a:extLst>
                </a:gridCol>
                <a:gridCol w="761700">
                  <a:extLst>
                    <a:ext uri="{9D8B030D-6E8A-4147-A177-3AD203B41FA5}">
                      <a16:colId xmlns:a16="http://schemas.microsoft.com/office/drawing/2014/main" val="1536149785"/>
                    </a:ext>
                  </a:extLst>
                </a:gridCol>
                <a:gridCol w="1630385">
                  <a:extLst>
                    <a:ext uri="{9D8B030D-6E8A-4147-A177-3AD203B41FA5}">
                      <a16:colId xmlns:a16="http://schemas.microsoft.com/office/drawing/2014/main" val="3394940879"/>
                    </a:ext>
                  </a:extLst>
                </a:gridCol>
                <a:gridCol w="489528">
                  <a:extLst>
                    <a:ext uri="{9D8B030D-6E8A-4147-A177-3AD203B41FA5}">
                      <a16:colId xmlns:a16="http://schemas.microsoft.com/office/drawing/2014/main" val="3143310801"/>
                    </a:ext>
                  </a:extLst>
                </a:gridCol>
                <a:gridCol w="526472">
                  <a:extLst>
                    <a:ext uri="{9D8B030D-6E8A-4147-A177-3AD203B41FA5}">
                      <a16:colId xmlns:a16="http://schemas.microsoft.com/office/drawing/2014/main" val="3142961787"/>
                    </a:ext>
                  </a:extLst>
                </a:gridCol>
                <a:gridCol w="517237">
                  <a:extLst>
                    <a:ext uri="{9D8B030D-6E8A-4147-A177-3AD203B41FA5}">
                      <a16:colId xmlns:a16="http://schemas.microsoft.com/office/drawing/2014/main" val="3286471328"/>
                    </a:ext>
                  </a:extLst>
                </a:gridCol>
                <a:gridCol w="581891">
                  <a:extLst>
                    <a:ext uri="{9D8B030D-6E8A-4147-A177-3AD203B41FA5}">
                      <a16:colId xmlns:a16="http://schemas.microsoft.com/office/drawing/2014/main" val="174185944"/>
                    </a:ext>
                  </a:extLst>
                </a:gridCol>
                <a:gridCol w="740648">
                  <a:extLst>
                    <a:ext uri="{9D8B030D-6E8A-4147-A177-3AD203B41FA5}">
                      <a16:colId xmlns:a16="http://schemas.microsoft.com/office/drawing/2014/main" val="189194209"/>
                    </a:ext>
                  </a:extLst>
                </a:gridCol>
              </a:tblGrid>
              <a:tr h="551665">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Ciudad</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Hotel o Similar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a:effectLst/>
                          <a:latin typeface="+mn-lt"/>
                        </a:rPr>
                        <a:t>Niño s/cama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551665">
                <a:tc>
                  <a:txBody>
                    <a:bodyPr/>
                    <a:lstStyle/>
                    <a:p>
                      <a:pPr algn="ctr"/>
                      <a:r>
                        <a:rPr lang="es-US" sz="1200">
                          <a:effectLst/>
                          <a:latin typeface="+mn-lt"/>
                        </a:rPr>
                        <a:t>TURISTA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dirty="0">
                          <a:effectLst/>
                          <a:latin typeface="+mn-lt"/>
                        </a:rPr>
                        <a:t>Lima</a:t>
                      </a:r>
                      <a:br>
                        <a:rPr lang="es-US" sz="1200" dirty="0">
                          <a:effectLst/>
                          <a:latin typeface="+mn-lt"/>
                        </a:rPr>
                      </a:br>
                      <a:r>
                        <a:rPr lang="es-US" sz="1200" dirty="0">
                          <a:effectLst/>
                          <a:latin typeface="+mn-lt"/>
                        </a:rPr>
                        <a:t> Cusco</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a:solidFill>
                            <a:srgbClr val="000000"/>
                          </a:solidFill>
                          <a:effectLst/>
                          <a:latin typeface="+mn-lt"/>
                          <a:ea typeface="Batang" panose="02030600000101010101" pitchFamily="18" charset="-127"/>
                          <a:cs typeface="Times New Roman" panose="02020603050405020304" pitchFamily="18" charset="0"/>
                        </a:rPr>
                        <a:t>Libre Hotel Signature Collection</a:t>
                      </a:r>
                      <a:endParaRPr lang="es-CO" sz="1200" kern="1800">
                        <a:effectLst/>
                        <a:latin typeface="+mn-lt"/>
                        <a:ea typeface="Batang" panose="02030600000101010101" pitchFamily="18" charset="-127"/>
                        <a:cs typeface="Times New Roman" panose="02020603050405020304" pitchFamily="18" charset="0"/>
                      </a:endParaRPr>
                    </a:p>
                    <a:p>
                      <a:pPr algn="ctr">
                        <a:lnSpc>
                          <a:spcPct val="115000"/>
                        </a:lnSpc>
                      </a:pPr>
                      <a:r>
                        <a:rPr lang="pt-BR" sz="1200" kern="1800">
                          <a:solidFill>
                            <a:srgbClr val="000000"/>
                          </a:solidFill>
                          <a:effectLst/>
                          <a:latin typeface="+mn-lt"/>
                          <a:ea typeface="Batang" panose="02030600000101010101" pitchFamily="18" charset="-127"/>
                          <a:cs typeface="Times New Roman" panose="02020603050405020304" pitchFamily="18" charset="0"/>
                        </a:rPr>
                        <a:t>Anden Inca</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937</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789</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778</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637</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rowSpan="5">
                  <a:txBody>
                    <a:bodyPr/>
                    <a:lstStyle/>
                    <a:p>
                      <a:pPr algn="ctr">
                        <a:spcAft>
                          <a:spcPts val="0"/>
                        </a:spcAft>
                      </a:pPr>
                      <a:r>
                        <a:rPr lang="es-US" sz="1200" dirty="0">
                          <a:effectLst/>
                          <a:latin typeface="+mn-lt"/>
                        </a:rPr>
                        <a:t>358</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725223">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a:solidFill>
                            <a:srgbClr val="000000"/>
                          </a:solidFill>
                          <a:effectLst/>
                          <a:latin typeface="+mn-lt"/>
                          <a:ea typeface="Batang" panose="02030600000101010101" pitchFamily="18" charset="-127"/>
                          <a:cs typeface="Times New Roman" panose="02020603050405020304" pitchFamily="18" charset="0"/>
                        </a:rPr>
                        <a:t>Libre Hotel Signature Collection</a:t>
                      </a:r>
                      <a:endParaRPr lang="es-CO" sz="1200" kern="1800">
                        <a:effectLst/>
                        <a:latin typeface="+mn-lt"/>
                        <a:ea typeface="Batang" panose="02030600000101010101" pitchFamily="18" charset="-127"/>
                        <a:cs typeface="Times New Roman" panose="02020603050405020304" pitchFamily="18" charset="0"/>
                      </a:endParaRPr>
                    </a:p>
                    <a:p>
                      <a:pPr algn="ctr">
                        <a:lnSpc>
                          <a:spcPct val="115000"/>
                        </a:lnSpc>
                      </a:pPr>
                      <a:r>
                        <a:rPr lang="en-US" sz="1200" kern="1800">
                          <a:solidFill>
                            <a:srgbClr val="000000"/>
                          </a:solidFill>
                          <a:effectLst/>
                          <a:latin typeface="+mn-lt"/>
                          <a:ea typeface="Batang" panose="02030600000101010101" pitchFamily="18" charset="-127"/>
                          <a:cs typeface="Times New Roman" panose="02020603050405020304" pitchFamily="18" charset="0"/>
                        </a:rPr>
                        <a:t>Terra Andina Mansión Colonial</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1036</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817</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804</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661</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611833169"/>
                  </a:ext>
                </a:extLst>
              </a:tr>
              <a:tr h="898781">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es-PE" sz="1200" kern="1800">
                          <a:solidFill>
                            <a:srgbClr val="000000"/>
                          </a:solidFill>
                          <a:effectLst/>
                          <a:latin typeface="+mn-lt"/>
                          <a:ea typeface="Batang" panose="02030600000101010101" pitchFamily="18" charset="-127"/>
                          <a:cs typeface="Times New Roman" panose="02020603050405020304" pitchFamily="18" charset="0"/>
                        </a:rPr>
                        <a:t>Estelar Miraflores</a:t>
                      </a:r>
                      <a:endParaRPr lang="es-CO" sz="1200" kern="1800">
                        <a:effectLst/>
                        <a:latin typeface="+mn-lt"/>
                        <a:ea typeface="Batang" panose="02030600000101010101" pitchFamily="18" charset="-127"/>
                        <a:cs typeface="Times New Roman" panose="02020603050405020304" pitchFamily="18" charset="0"/>
                      </a:endParaRPr>
                    </a:p>
                    <a:p>
                      <a:pPr algn="ctr">
                        <a:lnSpc>
                          <a:spcPct val="115000"/>
                        </a:lnSpc>
                      </a:pPr>
                      <a:r>
                        <a:rPr lang="es-PE" sz="1200" kern="1800">
                          <a:solidFill>
                            <a:srgbClr val="000000"/>
                          </a:solidFill>
                          <a:effectLst/>
                          <a:latin typeface="+mn-lt"/>
                          <a:ea typeface="Batang" panose="02030600000101010101" pitchFamily="18" charset="-127"/>
                          <a:cs typeface="Times New Roman" panose="02020603050405020304" pitchFamily="18" charset="0"/>
                        </a:rPr>
                        <a:t>Xima Hotel 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1139</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869</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859</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718</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3505806391"/>
                  </a:ext>
                </a:extLst>
              </a:tr>
              <a:tr h="725223">
                <a:tc>
                  <a:txBody>
                    <a:bodyPr/>
                    <a:lstStyle/>
                    <a:p>
                      <a:pPr algn="ctr"/>
                      <a:r>
                        <a:rPr lang="es-US" sz="1200">
                          <a:effectLst/>
                          <a:latin typeface="+mn-lt"/>
                        </a:rPr>
                        <a:t>PRIMERA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a:solidFill>
                            <a:srgbClr val="000000"/>
                          </a:solidFill>
                          <a:effectLst/>
                          <a:latin typeface="+mn-lt"/>
                          <a:ea typeface="Batang" panose="02030600000101010101" pitchFamily="18" charset="-127"/>
                          <a:cs typeface="Times New Roman" panose="02020603050405020304" pitchFamily="18" charset="0"/>
                        </a:rPr>
                        <a:t>Innside by Melia</a:t>
                      </a:r>
                      <a:endParaRPr lang="es-CO" sz="1200" kern="1800">
                        <a:effectLst/>
                        <a:latin typeface="+mn-lt"/>
                        <a:ea typeface="Batang" panose="02030600000101010101" pitchFamily="18" charset="-127"/>
                        <a:cs typeface="Times New Roman" panose="02020603050405020304" pitchFamily="18" charset="0"/>
                      </a:endParaRPr>
                    </a:p>
                    <a:p>
                      <a:pPr algn="ctr">
                        <a:lnSpc>
                          <a:spcPct val="115000"/>
                        </a:lnSpc>
                      </a:pPr>
                      <a:r>
                        <a:rPr lang="pt-BR" sz="1200" kern="1800">
                          <a:solidFill>
                            <a:srgbClr val="000000"/>
                          </a:solidFill>
                          <a:effectLst/>
                          <a:latin typeface="+mn-lt"/>
                          <a:ea typeface="Batang" panose="02030600000101010101" pitchFamily="18" charset="-127"/>
                          <a:cs typeface="Times New Roman" panose="02020603050405020304" pitchFamily="18" charset="0"/>
                        </a:rPr>
                        <a:t>Hilton Garden Inn 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1244</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923</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916</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775</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4265476117"/>
                  </a:ext>
                </a:extLst>
              </a:tr>
              <a:tr h="898781">
                <a:tc>
                  <a:txBody>
                    <a:bodyPr/>
                    <a:lstStyle/>
                    <a:p>
                      <a:pPr algn="ctr"/>
                      <a:r>
                        <a:rPr lang="es-US" sz="1200">
                          <a:effectLst/>
                          <a:latin typeface="+mn-lt"/>
                        </a:rPr>
                        <a:t>LUJO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en-US" sz="1200" kern="1800" dirty="0">
                          <a:solidFill>
                            <a:srgbClr val="000000"/>
                          </a:solidFill>
                          <a:effectLst/>
                          <a:latin typeface="+mn-lt"/>
                          <a:ea typeface="Batang" panose="02030600000101010101" pitchFamily="18" charset="-127"/>
                          <a:cs typeface="Times New Roman" panose="02020603050405020304" pitchFamily="18" charset="0"/>
                        </a:rPr>
                        <a:t>Pullman Miraflores</a:t>
                      </a:r>
                      <a:endParaRPr lang="es-CO" sz="1200" kern="1800" dirty="0">
                        <a:effectLst/>
                        <a:latin typeface="+mn-lt"/>
                        <a:ea typeface="Batang" panose="02030600000101010101" pitchFamily="18" charset="-127"/>
                        <a:cs typeface="Times New Roman" panose="02020603050405020304" pitchFamily="18" charset="0"/>
                      </a:endParaRPr>
                    </a:p>
                    <a:p>
                      <a:pPr algn="ctr">
                        <a:lnSpc>
                          <a:spcPct val="115000"/>
                        </a:lnSpc>
                      </a:pPr>
                      <a:r>
                        <a:rPr lang="en-US" sz="1200" kern="1800" dirty="0" err="1">
                          <a:solidFill>
                            <a:srgbClr val="000000"/>
                          </a:solidFill>
                          <a:effectLst/>
                          <a:latin typeface="+mn-lt"/>
                          <a:ea typeface="Batang" panose="02030600000101010101" pitchFamily="18" charset="-127"/>
                          <a:cs typeface="Times New Roman" panose="02020603050405020304" pitchFamily="18" charset="0"/>
                        </a:rPr>
                        <a:t>Aranwa</a:t>
                      </a:r>
                      <a:r>
                        <a:rPr lang="en-US" sz="1200" kern="1800" dirty="0">
                          <a:solidFill>
                            <a:srgbClr val="000000"/>
                          </a:solidFill>
                          <a:effectLst/>
                          <a:latin typeface="+mn-lt"/>
                          <a:ea typeface="Batang" panose="02030600000101010101" pitchFamily="18" charset="-127"/>
                          <a:cs typeface="Times New Roman" panose="02020603050405020304" pitchFamily="18" charset="0"/>
                        </a:rPr>
                        <a:t> Cusco</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1697</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1148</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1062</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920</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519857195"/>
                  </a:ext>
                </a:extLst>
              </a:tr>
            </a:tbl>
          </a:graphicData>
        </a:graphic>
      </p:graphicFrame>
      <p:sp>
        <p:nvSpPr>
          <p:cNvPr id="13" name="CuadroTexto 12">
            <a:extLst>
              <a:ext uri="{FF2B5EF4-FFF2-40B4-BE49-F238E27FC236}">
                <a16:creationId xmlns:a16="http://schemas.microsoft.com/office/drawing/2014/main" id="{98BEE8F8-C3EA-BF0C-1F78-A1D179D51537}"/>
              </a:ext>
            </a:extLst>
          </p:cNvPr>
          <p:cNvSpPr txBox="1"/>
          <p:nvPr/>
        </p:nvSpPr>
        <p:spPr>
          <a:xfrm>
            <a:off x="6838307" y="2998663"/>
            <a:ext cx="5272608" cy="4117602"/>
          </a:xfrm>
          <a:prstGeom prst="rect">
            <a:avLst/>
          </a:prstGeom>
          <a:noFill/>
        </p:spPr>
        <p:txBody>
          <a:bodyPr wrap="square">
            <a:spAutoFit/>
          </a:bodyPr>
          <a:lstStyle/>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1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05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extLst>
              <p:ext uri="{D42A27DB-BD31-4B8C-83A1-F6EECF244321}">
                <p14:modId xmlns:p14="http://schemas.microsoft.com/office/powerpoint/2010/main" val="2715945022"/>
              </p:ext>
            </p:extLst>
          </p:nvPr>
        </p:nvGraphicFramePr>
        <p:xfrm>
          <a:off x="6972043" y="128947"/>
          <a:ext cx="5005135" cy="2792667"/>
        </p:xfrm>
        <a:graphic>
          <a:graphicData uri="http://schemas.openxmlformats.org/drawingml/2006/table">
            <a:tbl>
              <a:tblPr firstRow="1" firstCol="1" bandRow="1">
                <a:tableStyleId>{5C22544A-7EE6-4342-B048-85BDC9FD1C3A}</a:tableStyleId>
              </a:tblPr>
              <a:tblGrid>
                <a:gridCol w="1263840">
                  <a:extLst>
                    <a:ext uri="{9D8B030D-6E8A-4147-A177-3AD203B41FA5}">
                      <a16:colId xmlns:a16="http://schemas.microsoft.com/office/drawing/2014/main" val="1619126981"/>
                    </a:ext>
                  </a:extLst>
                </a:gridCol>
                <a:gridCol w="1404112">
                  <a:extLst>
                    <a:ext uri="{9D8B030D-6E8A-4147-A177-3AD203B41FA5}">
                      <a16:colId xmlns:a16="http://schemas.microsoft.com/office/drawing/2014/main" val="2642539311"/>
                    </a:ext>
                  </a:extLst>
                </a:gridCol>
                <a:gridCol w="2337183">
                  <a:extLst>
                    <a:ext uri="{9D8B030D-6E8A-4147-A177-3AD203B41FA5}">
                      <a16:colId xmlns:a16="http://schemas.microsoft.com/office/drawing/2014/main" val="1804015007"/>
                    </a:ext>
                  </a:extLst>
                </a:gridCol>
              </a:tblGrid>
              <a:tr h="243575">
                <a:tc gridSpan="3">
                  <a:txBody>
                    <a:bodyPr/>
                    <a:lstStyle/>
                    <a:p>
                      <a:pPr algn="ctr"/>
                      <a:r>
                        <a:rPr lang="es-MX" sz="1000" kern="1800" dirty="0">
                          <a:effectLst/>
                          <a:latin typeface="Arial" panose="020B0604020202020204" pitchFamily="34" charset="0"/>
                          <a:ea typeface="Batang" panose="02030600000101010101" pitchFamily="18" charset="-127"/>
                          <a:cs typeface="Times New Roman" panose="02020603050405020304" pitchFamily="18" charset="0"/>
                        </a:rPr>
                        <a:t>FECHAS QUE NO APLICAN TARIFAS POR FESTIVIDADES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243575">
                <a:tc>
                  <a:txBody>
                    <a:bodyPr/>
                    <a:lstStyle/>
                    <a:p>
                      <a:pPr algn="ctr"/>
                      <a:r>
                        <a:rPr lang="es-ES_tradnl" sz="1000" kern="1800" dirty="0">
                          <a:effectLst/>
                        </a:rPr>
                        <a:t>FESTIVIDAD / EVENTO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CIUDAD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a:txBody>
                    <a:bodyPr/>
                    <a:lstStyle/>
                    <a:p>
                      <a:pPr algn="ctr"/>
                      <a:r>
                        <a:rPr lang="es-ES_tradnl" sz="1000" kern="1800" dirty="0">
                          <a:effectLst/>
                        </a:rPr>
                        <a:t>FECHA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3595169818"/>
                  </a:ext>
                </a:extLst>
              </a:tr>
              <a:tr h="155357">
                <a:tc>
                  <a:txBody>
                    <a:bodyPr/>
                    <a:lstStyle/>
                    <a:p>
                      <a:pPr algn="ctr"/>
                      <a:r>
                        <a:rPr lang="es-ES_tradnl" sz="1000" kern="1800" dirty="0">
                          <a:effectLst/>
                        </a:rPr>
                        <a:t>IRONMAN</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a:effectLst/>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27 Abril</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460250114"/>
                  </a:ext>
                </a:extLst>
              </a:tr>
              <a:tr h="155357">
                <a:tc>
                  <a:txBody>
                    <a:bodyPr/>
                    <a:lstStyle/>
                    <a:p>
                      <a:pPr algn="ctr"/>
                      <a:r>
                        <a:rPr lang="es-ES_tradnl" sz="1000" kern="1800" dirty="0">
                          <a:effectLst/>
                        </a:rPr>
                        <a:t>RADLA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a:effectLst/>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Del 02 al 05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762142609"/>
                  </a:ext>
                </a:extLst>
              </a:tr>
              <a:tr h="155357">
                <a:tc>
                  <a:txBody>
                    <a:bodyPr/>
                    <a:lstStyle/>
                    <a:p>
                      <a:pPr algn="ctr"/>
                      <a:r>
                        <a:rPr lang="es-ES_tradnl" sz="1000" kern="1800" dirty="0">
                          <a:effectLst/>
                        </a:rPr>
                        <a:t>42K 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126490121"/>
                  </a:ext>
                </a:extLst>
              </a:tr>
              <a:tr h="155357">
                <a:tc>
                  <a:txBody>
                    <a:bodyPr/>
                    <a:lstStyle/>
                    <a:p>
                      <a:pPr algn="ctr"/>
                      <a:r>
                        <a:rPr lang="es-ES_tradnl" sz="1000" kern="1800" dirty="0">
                          <a:effectLst/>
                        </a:rPr>
                        <a:t>PERU ENERGIA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29 Mayo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1013773788"/>
                  </a:ext>
                </a:extLst>
              </a:tr>
              <a:tr h="218937">
                <a:tc>
                  <a:txBody>
                    <a:bodyPr/>
                    <a:lstStyle/>
                    <a:p>
                      <a:pPr algn="ctr"/>
                      <a:r>
                        <a:rPr lang="es-ES_tradnl" sz="1000" kern="1800" dirty="0">
                          <a:effectLst/>
                        </a:rPr>
                        <a:t>SEMANA SANTA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Del 17 al 20 Abril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447126311"/>
                  </a:ext>
                </a:extLst>
              </a:tr>
              <a:tr h="0">
                <a:tc>
                  <a:txBody>
                    <a:bodyPr/>
                    <a:lstStyle/>
                    <a:p>
                      <a:pPr algn="ctr"/>
                      <a:r>
                        <a:rPr lang="es-ES_tradnl" sz="1000" kern="1800" dirty="0">
                          <a:effectLst/>
                        </a:rPr>
                        <a:t> </a:t>
                      </a:r>
                      <a:endParaRPr lang="es-CO" sz="1000" kern="1800" dirty="0">
                        <a:effectLst/>
                      </a:endParaRPr>
                    </a:p>
                    <a:p>
                      <a:pPr algn="ctr"/>
                      <a:r>
                        <a:rPr lang="es-ES_tradnl" sz="1000" kern="1800" dirty="0">
                          <a:effectLst/>
                        </a:rPr>
                        <a:t>INTI RAYMI</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Cusco</a:t>
                      </a:r>
                      <a:endParaRPr lang="es-CO" sz="1000" kern="1800" dirty="0">
                        <a:effectLst/>
                      </a:endParaRPr>
                    </a:p>
                  </a:txBody>
                  <a:tcPr marL="0" marR="0" marT="0" marB="0" anchor="ctr"/>
                </a:tc>
                <a:tc>
                  <a:txBody>
                    <a:bodyPr/>
                    <a:lstStyle/>
                    <a:p>
                      <a:pPr algn="ctr"/>
                      <a:r>
                        <a:rPr lang="es-ES_tradnl" sz="1000" kern="1800" dirty="0">
                          <a:effectLst/>
                        </a:rPr>
                        <a:t> </a:t>
                      </a:r>
                      <a:endParaRPr lang="es-CO" sz="1000" kern="1800" dirty="0">
                        <a:effectLst/>
                      </a:endParaRPr>
                    </a:p>
                    <a:p>
                      <a:pPr algn="ctr"/>
                      <a:r>
                        <a:rPr lang="es-ES_tradnl" sz="1000" kern="1800" dirty="0">
                          <a:effectLst/>
                        </a:rPr>
                        <a:t>Del 22 al 26 de Junio</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862569484"/>
                  </a:ext>
                </a:extLst>
              </a:tr>
              <a:tr h="337127">
                <a:tc>
                  <a:txBody>
                    <a:bodyPr/>
                    <a:lstStyle/>
                    <a:p>
                      <a:pPr algn="ctr"/>
                      <a:r>
                        <a:rPr lang="es-ES_tradnl" sz="1000" kern="1800" dirty="0">
                          <a:effectLst/>
                        </a:rPr>
                        <a:t> </a:t>
                      </a:r>
                      <a:endParaRPr lang="es-CO" sz="1000" kern="1800" dirty="0">
                        <a:effectLst/>
                      </a:endParaRPr>
                    </a:p>
                    <a:p>
                      <a:pPr algn="ctr"/>
                      <a:r>
                        <a:rPr lang="es-ES_tradnl" sz="1000" kern="1800" dirty="0">
                          <a:effectLst/>
                        </a:rPr>
                        <a:t>FIESTAS PATRIAS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tc>
                <a:tc>
                  <a:txBody>
                    <a:bodyPr/>
                    <a:lstStyle/>
                    <a:p>
                      <a:pPr algn="ctr"/>
                      <a:r>
                        <a:rPr lang="es-ES_tradnl" sz="1000" kern="1800">
                          <a:effectLst/>
                        </a:rPr>
                        <a:t>27 al 31 Julio</a:t>
                      </a:r>
                      <a:endParaRPr lang="es-CO" sz="1000" kern="1800">
                        <a:effectLst/>
                      </a:endParaRPr>
                    </a:p>
                    <a:p>
                      <a:pPr algn="ctr"/>
                      <a:r>
                        <a:rPr lang="es-ES_tradnl" sz="1000" kern="1800">
                          <a:effectLst/>
                        </a:rPr>
                        <a:t>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b"/>
                </a:tc>
                <a:extLst>
                  <a:ext uri="{0D108BD9-81ED-4DB2-BD59-A6C34878D82A}">
                    <a16:rowId xmlns:a16="http://schemas.microsoft.com/office/drawing/2014/main" val="3358559988"/>
                  </a:ext>
                </a:extLst>
              </a:tr>
              <a:tr h="350319">
                <a:tc>
                  <a:txBody>
                    <a:bodyPr/>
                    <a:lstStyle/>
                    <a:p>
                      <a:pPr algn="ctr"/>
                      <a:r>
                        <a:rPr lang="es-ES_tradnl" sz="1000" kern="1800" dirty="0">
                          <a:effectLst/>
                        </a:rPr>
                        <a:t>Navidad y Año Nuevo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Cusco</a:t>
                      </a:r>
                      <a:endParaRPr lang="es-CO" sz="1000" kern="1800" dirty="0">
                        <a:effectLst/>
                      </a:endParaRPr>
                    </a:p>
                    <a:p>
                      <a:pPr algn="ctr"/>
                      <a:br>
                        <a:rPr lang="es-ES_tradnl" sz="1000" kern="1800" dirty="0">
                          <a:effectLst/>
                        </a:rPr>
                      </a:b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24 al 31 de Diciembre / 01 Enero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276446011"/>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4372158" cy="338554"/>
          </a:xfrm>
          <a:prstGeom prst="rect">
            <a:avLst/>
          </a:prstGeom>
          <a:noFill/>
        </p:spPr>
        <p:txBody>
          <a:bodyPr wrap="square" rtlCol="0">
            <a:spAutoFit/>
          </a:bodyPr>
          <a:lstStyle/>
          <a:p>
            <a:r>
              <a:rPr lang="es-CO" sz="1600" b="1" noProof="0" dirty="0">
                <a:solidFill>
                  <a:srgbClr val="0070C0"/>
                </a:solidFill>
              </a:rPr>
              <a:t>LIMA Y CUSCO DE  ENCANTO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7075"/>
            <a:ext cx="6088675"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LIMA</a:t>
            </a:r>
          </a:p>
          <a:p>
            <a:pPr algn="just">
              <a:lnSpc>
                <a:spcPct val="150000"/>
              </a:lnSpc>
            </a:pPr>
            <a:r>
              <a:rPr lang="es-MX" sz="1200" b="0" i="0" noProof="0" dirty="0">
                <a:solidFill>
                  <a:srgbClr val="000000"/>
                </a:solidFill>
                <a:effectLst/>
              </a:rPr>
              <a:t>Llegada a Lima, Bienvenida y asistencia en su traslado al hotel.  Por la tarde visita de la ciudad de los reyes. Iniciaremos nuestro recorrido por el barrio de Miraflores. Nuestra primera parada será el famoso Parque del Beso, un ícono de la ciudad y desde donde se tiene una linda vista de la bahía de Lima. Luego nos dirigiremos a el Centro histórico de Lima, Patrimonio de la Humanidad de la UNESCO, que nos espera lleno de historias de antaño. En el camino cruzaremos frente a la Huaca </a:t>
            </a:r>
            <a:r>
              <a:rPr lang="es-MX" sz="1200" b="0" i="0" noProof="0" dirty="0" err="1">
                <a:solidFill>
                  <a:srgbClr val="000000"/>
                </a:solidFill>
                <a:effectLst/>
              </a:rPr>
              <a:t>Pucllana</a:t>
            </a:r>
            <a:r>
              <a:rPr lang="es-MX" sz="1200" b="0" i="0" noProof="0" dirty="0">
                <a:solidFill>
                  <a:srgbClr val="000000"/>
                </a:solidFill>
                <a:effectLst/>
              </a:rPr>
              <a:t>, pirámide </a:t>
            </a:r>
            <a:r>
              <a:rPr lang="es-MX" sz="1200" b="0" i="0" noProof="0" dirty="0" err="1">
                <a:solidFill>
                  <a:srgbClr val="000000"/>
                </a:solidFill>
                <a:effectLst/>
              </a:rPr>
              <a:t>pre-inca</a:t>
            </a:r>
            <a:r>
              <a:rPr lang="es-MX" sz="1200" b="0" i="0" noProof="0" dirty="0">
                <a:solidFill>
                  <a:srgbClr val="000000"/>
                </a:solidFill>
                <a:effectLst/>
              </a:rPr>
              <a:t> que confunde con una ciudad moderna. Llegaremos a la Plaza Mayor de Lima, rodeada por la Catedral, el Arzobispado de Lima, el Palacios de Gobierno y la Municipalidad. Ingresaremos a la Catedral de Lima, donde se encuentra la cripta del conquistador Francisco Pizarro. Cruzaremos la Plaza mayor e ingresaremos al Convento de Santo Domingo, joya arquitectónica colonial donde el tiempo pareciera haberse detenido. En este lugar reposan los restos de Santa Rosa de Lima, San Martín de Porres y San Juan Masías, santos de gran devoción. En su interior, nos encontraremos con una gran biblioteca que guarda libros impresos en el siglo XV. En este convento se fundó la primera universidad de América, San Marcos. Dejaremos el centro de Lima, retornando al hotel.  Alojamiento en Lima.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746" r="4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4372158" cy="338554"/>
          </a:xfrm>
          <a:prstGeom prst="rect">
            <a:avLst/>
          </a:prstGeom>
          <a:noFill/>
        </p:spPr>
        <p:txBody>
          <a:bodyPr wrap="square" rtlCol="0">
            <a:spAutoFit/>
          </a:bodyPr>
          <a:lstStyle/>
          <a:p>
            <a:r>
              <a:rPr lang="es-CO" sz="1600" b="1" noProof="0" dirty="0">
                <a:solidFill>
                  <a:srgbClr val="0070C0"/>
                </a:solidFill>
              </a:rPr>
              <a:t>LIMA Y CUSCO DE  ENCANTO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5602816"/>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2. LIMA</a:t>
            </a:r>
          </a:p>
          <a:p>
            <a:pPr algn="just">
              <a:lnSpc>
                <a:spcPct val="150000"/>
              </a:lnSpc>
            </a:pPr>
            <a:r>
              <a:rPr lang="es-MX" sz="1200" b="0" i="0" noProof="0" dirty="0">
                <a:solidFill>
                  <a:srgbClr val="000000"/>
                </a:solidFill>
                <a:effectLst/>
              </a:rPr>
              <a:t>Desayuno en el hotel, Día libre. Alojamiento en Lima.</a:t>
            </a:r>
          </a:p>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Día 3. LIMA – CUSCO</a:t>
            </a:r>
          </a:p>
          <a:p>
            <a:pPr algn="just">
              <a:lnSpc>
                <a:spcPct val="150000"/>
              </a:lnSpc>
            </a:pPr>
            <a:r>
              <a:rPr lang="es-MX" sz="1200" b="0" i="0" noProof="0" dirty="0">
                <a:solidFill>
                  <a:srgbClr val="000000"/>
                </a:solidFill>
                <a:effectLst/>
              </a:rPr>
              <a:t>Traslado al aeropuerto para nuestra salida a Cusco. A la llegada, asistencia y traslado al hotel. Resto de la mañana libre para descanso y aclimatación de la altura.  En la tarde ascenderemos al Parque Arqueológico de </a:t>
            </a:r>
            <a:r>
              <a:rPr lang="es-MX" sz="1200" b="0" i="0" noProof="0" dirty="0" err="1">
                <a:solidFill>
                  <a:srgbClr val="000000"/>
                </a:solidFill>
                <a:effectLst/>
              </a:rPr>
              <a:t>Sacsayhuaman</a:t>
            </a:r>
            <a:r>
              <a:rPr lang="es-MX" sz="1200" b="0" i="0" noProof="0" dirty="0">
                <a:solidFill>
                  <a:srgbClr val="000000"/>
                </a:solidFill>
                <a:effectLst/>
              </a:rPr>
              <a:t>, e iniciaremos la excursión visitando la fortaleza del mismo nombre, hermoso lugar que irradia paz y tranquilidad, admiraremos las enormes rocas de hasta 4 metros de altura, que fueron utilizadas en su construcción. Seguiremos con </a:t>
            </a:r>
            <a:r>
              <a:rPr lang="es-MX" sz="1200" b="0" i="0" noProof="0" dirty="0" err="1">
                <a:solidFill>
                  <a:srgbClr val="000000"/>
                </a:solidFill>
                <a:effectLst/>
              </a:rPr>
              <a:t>Q'enqo</a:t>
            </a:r>
            <a:r>
              <a:rPr lang="es-MX" sz="1200" b="0" i="0" noProof="0" dirty="0">
                <a:solidFill>
                  <a:srgbClr val="000000"/>
                </a:solidFill>
                <a:effectLst/>
              </a:rPr>
              <a:t>, antiguo templo del Puma donde se puede apreciar un altar para sacrificios en la parte interna de una enorme roca y luego con Tambomachay, fuentes sagradas de vida y salud. En el camino, tendremos una vista panorámica de </a:t>
            </a:r>
            <a:r>
              <a:rPr lang="es-MX" sz="1200" b="0" i="0" noProof="0" dirty="0" err="1">
                <a:solidFill>
                  <a:srgbClr val="000000"/>
                </a:solidFill>
                <a:effectLst/>
              </a:rPr>
              <a:t>Puca</a:t>
            </a:r>
            <a:r>
              <a:rPr lang="es-MX" sz="1200" b="0" i="0" noProof="0" dirty="0">
                <a:solidFill>
                  <a:srgbClr val="000000"/>
                </a:solidFill>
                <a:effectLst/>
              </a:rPr>
              <a:t> Pucará, atalaya que cuidaba el ingreso a la ciudad. Después, nos dirigiremos al Templo del Sol </a:t>
            </a:r>
            <a:r>
              <a:rPr lang="es-MX" sz="1200" b="0" i="0" noProof="0" dirty="0" err="1">
                <a:solidFill>
                  <a:srgbClr val="000000"/>
                </a:solidFill>
                <a:effectLst/>
              </a:rPr>
              <a:t>Qorikancha</a:t>
            </a:r>
            <a:r>
              <a:rPr lang="es-MX" sz="1200" b="0" i="0" noProof="0" dirty="0">
                <a:solidFill>
                  <a:srgbClr val="000000"/>
                </a:solidFill>
                <a:effectLst/>
              </a:rPr>
              <a:t>, sobre el cual se construyó el Convento de Santo Domingo, cuenta la leyenda que este templo estuvo totalmente recubierto de láminas de oro, que maravillaron a los conquistadores a su llegada. Para finalizar conoceremos la Plaza de Armas e ingresaremos a la Catedral, que atesora obras y pinturas coloniales invaluables, como la Cruz que llegó con los primeros conquistadores.  Alojamiento en Cusco.</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746" r="4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106017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763076"/>
            <a:ext cx="4372158" cy="338554"/>
          </a:xfrm>
          <a:prstGeom prst="rect">
            <a:avLst/>
          </a:prstGeom>
          <a:noFill/>
        </p:spPr>
        <p:txBody>
          <a:bodyPr wrap="square" rtlCol="0">
            <a:spAutoFit/>
          </a:bodyPr>
          <a:lstStyle/>
          <a:p>
            <a:r>
              <a:rPr lang="es-CO" sz="1600" b="1" noProof="0" dirty="0">
                <a:solidFill>
                  <a:srgbClr val="0070C0"/>
                </a:solidFill>
              </a:rPr>
              <a:t>LIMA Y CUSCO DE  ENCANTO</a:t>
            </a:r>
          </a:p>
        </p:txBody>
      </p:sp>
      <p:sp>
        <p:nvSpPr>
          <p:cNvPr id="7" name="TextBox 6">
            <a:extLst>
              <a:ext uri="{FF2B5EF4-FFF2-40B4-BE49-F238E27FC236}">
                <a16:creationId xmlns:a16="http://schemas.microsoft.com/office/drawing/2014/main" id="{6362B6FA-2AB6-67D4-4FA8-7F0C6F9EDA5E}"/>
              </a:ext>
            </a:extLst>
          </p:cNvPr>
          <p:cNvSpPr txBox="1"/>
          <p:nvPr/>
        </p:nvSpPr>
        <p:spPr>
          <a:xfrm>
            <a:off x="6291876" y="1644946"/>
            <a:ext cx="5364096" cy="449482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4. CUSCO - VALLE SAGRADO - CUSCO </a:t>
            </a:r>
          </a:p>
          <a:p>
            <a:pPr algn="just">
              <a:lnSpc>
                <a:spcPct val="150000"/>
              </a:lnSpc>
            </a:pPr>
            <a:r>
              <a:rPr lang="es-MX" sz="1200" b="0" i="0" noProof="0" dirty="0">
                <a:solidFill>
                  <a:srgbClr val="000000"/>
                </a:solidFill>
                <a:effectLst/>
              </a:rPr>
              <a:t>Este día visitaremos los sitios más resaltantes del Valle Sagrado de los Incas. Partiremos hacia el Pueblo de Chinchero, el más típico y pintoresco del Valle Sagrado. Este pueblo es famoso por sus mujeres tejedoras. Breve parada en un centro textil para apreciar las antiguas técnicas incas para el teñido e hilado con lana de Alpaca. Visitaremos su la plaza inca con su bella Iglesia colonial. Continuaremos hacia Moray, bello sitio arqueológico inca compuesto de terrazas agrícolas concéntricas que sirvieron como laboratorio para recrear microclimas. Almuerzo. Continuaremos para visitar el último pueblo viviente de los Incas, Ollantaytambo.   Visitaremos el Templo de las diez ventanas, los baños de la ñusta, y el Templo del Sol. Las postales desde las alturas de Ollantaytambo cerraran este mágico día en el Valle Sagrado de los Incas. </a:t>
            </a:r>
          </a:p>
          <a:p>
            <a:pPr algn="just">
              <a:lnSpc>
                <a:spcPct val="150000"/>
              </a:lnSpc>
            </a:pPr>
            <a:r>
              <a:rPr lang="es-MX" sz="1200" b="0" i="0" noProof="0" dirty="0">
                <a:solidFill>
                  <a:srgbClr val="000000"/>
                </a:solidFill>
                <a:effectLst/>
              </a:rPr>
              <a:t>Cena show en </a:t>
            </a:r>
            <a:r>
              <a:rPr lang="es-MX" sz="1200" b="0" i="0" noProof="0" dirty="0" err="1">
                <a:solidFill>
                  <a:srgbClr val="000000"/>
                </a:solidFill>
                <a:effectLst/>
              </a:rPr>
              <a:t>Tunupa</a:t>
            </a:r>
            <a:r>
              <a:rPr lang="es-MX" sz="1200" b="0" i="0" noProof="0" dirty="0">
                <a:solidFill>
                  <a:srgbClr val="000000"/>
                </a:solidFill>
                <a:effectLst/>
              </a:rPr>
              <a:t> Cusco (no incluye traslados) Alojamiento en Cusco.</a:t>
            </a:r>
            <a:endParaRPr lang="es-CO" sz="1200" b="0" i="0" noProof="0" dirty="0">
              <a:solidFill>
                <a:srgbClr val="000000"/>
              </a:solidFill>
              <a:effectLst/>
            </a:endParaRPr>
          </a:p>
          <a:p>
            <a:pPr>
              <a:lnSpc>
                <a:spcPct val="150000"/>
              </a:lnSpc>
            </a:pPr>
            <a:endParaRPr lang="es-CO" sz="12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677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dirty="0">
                <a:solidFill>
                  <a:srgbClr val="0070C0"/>
                </a:solidFill>
              </a:rPr>
              <a:t>LIMA Y CUSCO DE  ENCANTO</a:t>
            </a: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544956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5. CUSCO - MACHU PICCHU - CUSCO </a:t>
            </a:r>
          </a:p>
          <a:p>
            <a:pPr algn="just">
              <a:lnSpc>
                <a:spcPct val="150000"/>
              </a:lnSpc>
            </a:pPr>
            <a:r>
              <a:rPr lang="es-MX" sz="1200" b="0" i="0" noProof="0" dirty="0">
                <a:solidFill>
                  <a:srgbClr val="000000"/>
                </a:solidFill>
                <a:effectLst/>
              </a:rPr>
              <a:t>Nos dirigiremos hacia la estación de tren de </a:t>
            </a:r>
            <a:r>
              <a:rPr lang="es-MX" sz="1200" b="0" i="0" noProof="0" dirty="0" err="1">
                <a:solidFill>
                  <a:srgbClr val="000000"/>
                </a:solidFill>
                <a:effectLst/>
              </a:rPr>
              <a:t>Poroy</a:t>
            </a:r>
            <a:r>
              <a:rPr lang="es-MX" sz="1200" b="0" i="0" noProof="0" dirty="0">
                <a:solidFill>
                  <a:srgbClr val="000000"/>
                </a:solidFill>
                <a:effectLst/>
              </a:rPr>
              <a:t> u Ollantaytambo de acuerdo a la temporada, donde partiremos en tren para conocer una de las 7 Maravillas del Mundo. Arribaremos a la estación de Aguas Calientes, donde nuestro personal nos asistirá para abordar el transporte que ascenderá por un camino intrincado obsequiándonos una espectacular vista del río Urubamba que da forma al famoso cañón. La Ciudad Perdida de los Incas, Machu Picchu, nos recibirá con sus increíbles terrazas, escalinatas, recintos ceremoniales y áreas urbanas. La energía emana de todo el lugar. Luego de una visita guiada, almorzaremos en uno de los restaurantes de la zona. A la hora coordinada, retornaremos en tren y seremos trasladados al hotel en Cusco. Alojamiento en Cusco.</a:t>
            </a:r>
          </a:p>
          <a:p>
            <a:pPr algn="just">
              <a:lnSpc>
                <a:spcPct val="150000"/>
              </a:lnSpc>
            </a:pPr>
            <a:endParaRPr lang="es-MX" sz="1200" dirty="0">
              <a:solidFill>
                <a:srgbClr val="000000"/>
              </a:solidFill>
            </a:endParaRPr>
          </a:p>
          <a:p>
            <a:pPr algn="just">
              <a:lnSpc>
                <a:spcPct val="150000"/>
              </a:lnSpc>
            </a:pPr>
            <a:r>
              <a:rPr lang="es-CO" sz="1200" b="1" i="0" noProof="0">
                <a:solidFill>
                  <a:srgbClr val="000000"/>
                </a:solidFill>
                <a:effectLst/>
              </a:rPr>
              <a:t>DIA 6. </a:t>
            </a:r>
            <a:r>
              <a:rPr lang="es-CO" sz="1200" b="1" i="0" noProof="0" dirty="0">
                <a:solidFill>
                  <a:srgbClr val="000000"/>
                </a:solidFill>
                <a:effectLst/>
              </a:rPr>
              <a:t>CUSCO - LIMA</a:t>
            </a:r>
          </a:p>
          <a:p>
            <a:pPr algn="just">
              <a:lnSpc>
                <a:spcPct val="150000"/>
              </a:lnSpc>
            </a:pPr>
            <a:r>
              <a:rPr lang="es-MX" sz="1200" b="0" i="0" noProof="0" dirty="0">
                <a:solidFill>
                  <a:srgbClr val="000000"/>
                </a:solidFill>
                <a:effectLst/>
              </a:rPr>
              <a:t>A la hora coordinada, traslado al aeropuerto para abordar nuestro vuelo de salida.</a:t>
            </a:r>
          </a:p>
          <a:p>
            <a:pPr algn="just">
              <a:lnSpc>
                <a:spcPct val="150000"/>
              </a:lnSpc>
            </a:pPr>
            <a:endParaRPr lang="es-MX" sz="1200" b="0" i="0" noProof="0" dirty="0">
              <a:solidFill>
                <a:srgbClr val="000000"/>
              </a:solidFill>
              <a:effectLst/>
            </a:endParaRPr>
          </a:p>
          <a:p>
            <a:pPr algn="ctr">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541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093405" y="5172584"/>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533498" y="4011522"/>
            <a:ext cx="7055002"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LIMA Y CUSCO </a:t>
            </a:r>
            <a:r>
              <a:rPr lang="es-CO" sz="3600" b="1" noProof="0" dirty="0">
                <a:solidFill>
                  <a:srgbClr val="FF6600"/>
                </a:solidFill>
                <a:latin typeface="Montserrat" panose="02000505000000020004" pitchFamily="2" charset="0"/>
              </a:rPr>
              <a:t>DE ENCANTO</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4899</TotalTime>
  <Words>1547</Words>
  <Application>Microsoft Office PowerPoint</Application>
  <PresentationFormat>Panorámica</PresentationFormat>
  <Paragraphs>158</Paragraphs>
  <Slides>9</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Aptos</vt:lpstr>
      <vt:lpstr>Arial</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17</cp:revision>
  <dcterms:created xsi:type="dcterms:W3CDTF">2024-08-19T01:20:52Z</dcterms:created>
  <dcterms:modified xsi:type="dcterms:W3CDTF">2025-04-07T22:37:32Z</dcterms:modified>
</cp:coreProperties>
</file>