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7" r:id="rId2"/>
    <p:sldId id="441" r:id="rId3"/>
    <p:sldId id="535" r:id="rId4"/>
    <p:sldId id="530" r:id="rId5"/>
    <p:sldId id="379" r:id="rId6"/>
    <p:sldId id="536" r:id="rId7"/>
    <p:sldId id="5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26/03/2025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26/03/2025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26/03/2025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26/03/2025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26/03/2025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9239" y="0"/>
            <a:ext cx="12182761"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4 Días / 3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542734" y="4080485"/>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CIUDAD DE </a:t>
            </a:r>
            <a:r>
              <a:rPr lang="es-CO" sz="3600" b="1" noProof="0" dirty="0">
                <a:solidFill>
                  <a:srgbClr val="FF6600"/>
                </a:solidFill>
                <a:latin typeface="Montserrat" panose="02000505000000020004" pitchFamily="2" charset="0"/>
              </a:rPr>
              <a:t>MEXICO BASICO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286610"/>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91510" y="2121132"/>
            <a:ext cx="6802366" cy="3191066"/>
          </a:xfrm>
          <a:prstGeom prst="rect">
            <a:avLst/>
          </a:prstGeom>
          <a:noFill/>
        </p:spPr>
        <p:txBody>
          <a:bodyPr wrap="square" rtlCol="0">
            <a:spAutoFit/>
          </a:bodyPr>
          <a:lstStyle/>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Hotel Aeropuerto en Ciudad de México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en Ciudad de México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Basílica de Guadalupe y Pirámides de Teotihuacán </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Hoteleros</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b="1" noProof="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TARJETA DE ASISTENCIA PARA PERSONAS HASTA 75 AÑOS CON COBERTURA USD 20.000 Y COVID – 19, PERSONAS MAYORES DE 75 AÑOS TIENEN SUPLEMENTO.  </a:t>
            </a:r>
            <a:r>
              <a:rPr lang="es-CO" sz="1300" noProof="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 </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 </a:t>
            </a: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rPr>
              <a:t>Botella de licor de agave (1lt) por habitación doble o triple únicamente</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rPr>
              <a:t>1 artesanía mexicana y 1 dulce típico por persona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rPr>
              <a:t>1 mapa de la Ciudad de México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rPr>
              <a:t>Una imagen de la Virgen de Guadalupe por persona</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23" r="28423"/>
          <a:stretch>
            <a:fillRect/>
          </a:stretch>
        </p:blipFill>
        <p:spPr/>
      </p:pic>
      <p:sp>
        <p:nvSpPr>
          <p:cNvPr id="15" name="TextBox 12">
            <a:extLst>
              <a:ext uri="{FF2B5EF4-FFF2-40B4-BE49-F238E27FC236}">
                <a16:creationId xmlns:a16="http://schemas.microsoft.com/office/drawing/2014/main" id="{664A6AF5-E6D2-5F9C-8A02-269C48B36363}"/>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CIUDAD DE </a:t>
            </a:r>
            <a:r>
              <a:rPr lang="es-CO" sz="3600" b="1" noProof="0" dirty="0">
                <a:solidFill>
                  <a:srgbClr val="FF6600"/>
                </a:solidFill>
                <a:latin typeface="Montserrat" panose="02000505000000020004" pitchFamily="2" charset="0"/>
              </a:rPr>
              <a:t>MEXICO BASICO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Alimentación no estipulada en el programa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 b="14"/>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CIUDAD DE </a:t>
            </a:r>
            <a:r>
              <a:rPr lang="es-CO" sz="3600" b="1" noProof="0" dirty="0">
                <a:solidFill>
                  <a:srgbClr val="FF6600"/>
                </a:solidFill>
                <a:latin typeface="Montserrat" panose="02000505000000020004" pitchFamily="2" charset="0"/>
              </a:rPr>
              <a:t>MEXICO BASICO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725753" y="185980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66329" y="3766869"/>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1414644967"/>
              </p:ext>
            </p:extLst>
          </p:nvPr>
        </p:nvGraphicFramePr>
        <p:xfrm>
          <a:off x="798326" y="2855415"/>
          <a:ext cx="6377175" cy="3067614"/>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buNone/>
                      </a:pPr>
                      <a:r>
                        <a:rPr lang="es-CO" sz="1400" b="1" noProof="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REGENTE</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340</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222</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196</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88</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560923691"/>
                  </a:ext>
                </a:extLst>
              </a:tr>
              <a:tr h="511269">
                <a:tc>
                  <a:txBody>
                    <a:bodyPr/>
                    <a:lstStyle/>
                    <a:p>
                      <a:pPr algn="ctr">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PLAZA FLORENCIA</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390</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248</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226</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125</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269746080"/>
                  </a:ext>
                </a:extLst>
              </a:tr>
              <a:tr h="511269">
                <a:tc>
                  <a:txBody>
                    <a:bodyPr/>
                    <a:lstStyle/>
                    <a:p>
                      <a:pPr algn="ctr">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ROYAL REFORMA</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416</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246</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222</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125</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81937093"/>
                  </a:ext>
                </a:extLst>
              </a:tr>
              <a:tr h="511269">
                <a:tc>
                  <a:txBody>
                    <a:bodyPr/>
                    <a:lstStyle/>
                    <a:p>
                      <a:pPr algn="ctr">
                        <a:lnSpc>
                          <a:spcPct val="120000"/>
                        </a:lnSpc>
                        <a:buNone/>
                      </a:pPr>
                      <a:r>
                        <a:rPr lang="es-CO" sz="1400" b="1" noProof="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CASA BLANCA</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436</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274</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254</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86</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695436308"/>
                  </a:ext>
                </a:extLst>
              </a:tr>
              <a:tr h="511269">
                <a:tc>
                  <a:txBody>
                    <a:bodyPr/>
                    <a:lstStyle/>
                    <a:p>
                      <a:pPr algn="ctr">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GALERIA PLAZA</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511</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364</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332</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buNone/>
                      </a:pPr>
                      <a:r>
                        <a:rPr lang="es-CO" sz="1400" noProof="0" dirty="0">
                          <a:solidFill>
                            <a:srgbClr val="222222"/>
                          </a:solidFill>
                          <a:effectLst/>
                          <a:latin typeface="Helvetica" panose="020B0604020202020204" pitchFamily="34" charset="0"/>
                          <a:ea typeface="Arial" panose="020B0604020202020204" pitchFamily="34" charset="0"/>
                          <a:cs typeface="Times New Roman" panose="02020603050405020304" pitchFamily="18" charset="0"/>
                        </a:rPr>
                        <a:t>132</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28686560"/>
                  </a:ext>
                </a:extLst>
              </a:tr>
            </a:tbl>
          </a:graphicData>
        </a:graphic>
      </p:graphicFrame>
      <p:pic>
        <p:nvPicPr>
          <p:cNvPr id="16" name="Gráfico 15">
            <a:extLst>
              <a:ext uri="{FF2B5EF4-FFF2-40B4-BE49-F238E27FC236}">
                <a16:creationId xmlns:a16="http://schemas.microsoft.com/office/drawing/2014/main" id="{6A4311F9-6CDC-1754-1CF2-493DB72667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762" y="447927"/>
            <a:ext cx="1640107" cy="1038232"/>
          </a:xfrm>
          <a:prstGeom prst="rect">
            <a:avLst/>
          </a:prstGeom>
        </p:spPr>
      </p:pic>
      <p:sp>
        <p:nvSpPr>
          <p:cNvPr id="19" name="TextBox 1">
            <a:extLst>
              <a:ext uri="{FF2B5EF4-FFF2-40B4-BE49-F238E27FC236}">
                <a16:creationId xmlns:a16="http://schemas.microsoft.com/office/drawing/2014/main" id="{AD7D5EA9-5F62-9919-D721-E1AB9F4902FC}"/>
              </a:ext>
            </a:extLst>
          </p:cNvPr>
          <p:cNvSpPr txBox="1"/>
          <p:nvPr/>
        </p:nvSpPr>
        <p:spPr>
          <a:xfrm>
            <a:off x="693188" y="235419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849735339"/>
              </p:ext>
            </p:extLst>
          </p:nvPr>
        </p:nvGraphicFramePr>
        <p:xfrm>
          <a:off x="7478559" y="793925"/>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graphicFrame>
        <p:nvGraphicFramePr>
          <p:cNvPr id="21" name="Table 10">
            <a:extLst>
              <a:ext uri="{FF2B5EF4-FFF2-40B4-BE49-F238E27FC236}">
                <a16:creationId xmlns:a16="http://schemas.microsoft.com/office/drawing/2014/main" id="{883F0577-DAEF-1179-D1CF-F3140A65E07B}"/>
              </a:ext>
            </a:extLst>
          </p:cNvPr>
          <p:cNvGraphicFramePr>
            <a:graphicFrameLocks noGrp="1"/>
          </p:cNvGraphicFramePr>
          <p:nvPr>
            <p:extLst>
              <p:ext uri="{D42A27DB-BD31-4B8C-83A1-F6EECF244321}">
                <p14:modId xmlns:p14="http://schemas.microsoft.com/office/powerpoint/2010/main" val="2006603112"/>
              </p:ext>
            </p:extLst>
          </p:nvPr>
        </p:nvGraphicFramePr>
        <p:xfrm>
          <a:off x="7478559" y="2152190"/>
          <a:ext cx="4328365" cy="1187670"/>
        </p:xfrm>
        <a:graphic>
          <a:graphicData uri="http://schemas.openxmlformats.org/drawingml/2006/table">
            <a:tbl>
              <a:tblPr firstRow="1" bandRow="1">
                <a:tableStyleId>{5C22544A-7EE6-4342-B048-85BDC9FD1C3A}</a:tableStyleId>
              </a:tblPr>
              <a:tblGrid>
                <a:gridCol w="4328365">
                  <a:extLst>
                    <a:ext uri="{9D8B030D-6E8A-4147-A177-3AD203B41FA5}">
                      <a16:colId xmlns:a16="http://schemas.microsoft.com/office/drawing/2014/main" val="1538205184"/>
                    </a:ext>
                  </a:extLst>
                </a:gridCol>
              </a:tblGrid>
              <a:tr h="626724">
                <a:tc>
                  <a:txBody>
                    <a:bodyPr/>
                    <a:lstStyle/>
                    <a:p>
                      <a:pPr marL="171450" marR="171450" algn="ctr" fontAlgn="base">
                        <a:lnSpc>
                          <a:spcPct val="120000"/>
                        </a:lnSpc>
                        <a:buNone/>
                      </a:pPr>
                      <a:r>
                        <a:rPr lang="es-CO" sz="12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SUPLEMENTO ALMUERZO EN BASILICA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27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CIUDAD DE MEXICO BASICO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7075"/>
            <a:ext cx="6088675"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MÉXICO</a:t>
            </a:r>
          </a:p>
          <a:p>
            <a:pPr algn="just">
              <a:lnSpc>
                <a:spcPct val="150000"/>
              </a:lnSpc>
            </a:pPr>
            <a:r>
              <a:rPr lang="es-MX" sz="1200" b="0" i="0" noProof="0" dirty="0">
                <a:solidFill>
                  <a:srgbClr val="000000"/>
                </a:solidFill>
                <a:effectLst/>
              </a:rPr>
              <a:t>Salida de Bogotá ay arriba a Ciudad de México. Recepción y bienvenida por el personal de la agencia. Durante el traslado al Hotel el guía dará indicaciones acerca de los recorridos. </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2.  BASÍLICA DE GUADALUPE - TEOTIHUACÁN </a:t>
            </a:r>
          </a:p>
          <a:p>
            <a:pPr algn="just">
              <a:lnSpc>
                <a:spcPct val="150000"/>
              </a:lnSpc>
            </a:pPr>
            <a:r>
              <a:rPr lang="es-MX" sz="1200" b="0" i="0" noProof="0" dirty="0">
                <a:solidFill>
                  <a:srgbClr val="000000"/>
                </a:solidFill>
                <a:effectLst/>
              </a:rPr>
              <a:t>Desayuno incluido, Comenzaremos en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Conoceremos la historia de 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endParaRPr lang="es-CO"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0601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763076"/>
            <a:ext cx="4372158" cy="338554"/>
          </a:xfrm>
          <a:prstGeom prst="rect">
            <a:avLst/>
          </a:prstGeom>
          <a:noFill/>
        </p:spPr>
        <p:txBody>
          <a:bodyPr wrap="square" rtlCol="0">
            <a:spAutoFit/>
          </a:bodyPr>
          <a:lstStyle/>
          <a:p>
            <a:r>
              <a:rPr lang="es-CO" sz="1600" b="1" noProof="0" dirty="0">
                <a:solidFill>
                  <a:srgbClr val="0070C0"/>
                </a:solidFill>
              </a:rPr>
              <a:t>CIUDAD DE MEXICO BASICO</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644946"/>
            <a:ext cx="5364096" cy="240258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DIA LIBRE </a:t>
            </a:r>
          </a:p>
          <a:p>
            <a:pPr algn="just">
              <a:lnSpc>
                <a:spcPct val="150000"/>
              </a:lnSpc>
            </a:pPr>
            <a:r>
              <a:rPr lang="es-CO" sz="1200" b="0" i="0" noProof="0" dirty="0">
                <a:solidFill>
                  <a:srgbClr val="000000"/>
                </a:solidFill>
                <a:effectLst/>
              </a:rPr>
              <a:t>Desayuno incluido.</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4. CD MÉXICO - BOGOTÁ</a:t>
            </a:r>
          </a:p>
          <a:p>
            <a:pPr algn="just">
              <a:lnSpc>
                <a:spcPct val="150000"/>
              </a:lnSpc>
            </a:pPr>
            <a:r>
              <a:rPr lang="es-CO" sz="1200" b="0" i="0" noProof="0" dirty="0">
                <a:solidFill>
                  <a:srgbClr val="000000"/>
                </a:solidFill>
                <a:effectLst/>
              </a:rPr>
              <a:t>Después del desayuno incluido traslado al aeropuerto con destino a casa.</a:t>
            </a:r>
          </a:p>
          <a:p>
            <a:pPr>
              <a:lnSpc>
                <a:spcPct val="150000"/>
              </a:lnSpc>
            </a:pPr>
            <a:endParaRPr lang="es-CO" sz="1200" b="0" i="0" noProof="0" dirty="0">
              <a:solidFill>
                <a:srgbClr val="000000"/>
              </a:solidFill>
              <a:effectLst/>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23" name="Rectángulo 22">
            <a:extLst>
              <a:ext uri="{FF2B5EF4-FFF2-40B4-BE49-F238E27FC236}">
                <a16:creationId xmlns:a16="http://schemas.microsoft.com/office/drawing/2014/main" id="{0820CA2C-2382-24EF-C6AE-BEAA32451D92}"/>
              </a:ext>
            </a:extLst>
          </p:cNvPr>
          <p:cNvSpPr/>
          <p:nvPr/>
        </p:nvSpPr>
        <p:spPr>
          <a:xfrm>
            <a:off x="0" y="1"/>
            <a:ext cx="12192000" cy="6858000"/>
          </a:xfrm>
          <a:prstGeom prst="rect">
            <a:avLst/>
          </a:prstGeom>
          <a:gradFill>
            <a:gsLst>
              <a:gs pos="0">
                <a:schemeClr val="tx1">
                  <a:alpha val="0"/>
                </a:schemeClr>
              </a:gs>
              <a:gs pos="100000">
                <a:schemeClr val="tx1">
                  <a:alpha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4 Días / 3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4011522"/>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CIUDAD DE </a:t>
            </a:r>
            <a:r>
              <a:rPr lang="es-CO" sz="3600" b="1" noProof="0" dirty="0">
                <a:solidFill>
                  <a:srgbClr val="FF6600"/>
                </a:solidFill>
                <a:latin typeface="Montserrat" panose="02000505000000020004" pitchFamily="2" charset="0"/>
              </a:rPr>
              <a:t>MEXICO BASICO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3500</TotalTime>
  <Words>622</Words>
  <Application>Microsoft Office PowerPoint</Application>
  <PresentationFormat>Panorámica</PresentationFormat>
  <Paragraphs>94</Paragraphs>
  <Slides>7</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10</cp:revision>
  <dcterms:created xsi:type="dcterms:W3CDTF">2024-08-19T01:20:52Z</dcterms:created>
  <dcterms:modified xsi:type="dcterms:W3CDTF">2025-03-26T22:02:40Z</dcterms:modified>
</cp:coreProperties>
</file>