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7"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002143" y="5316119"/>
            <a:ext cx="10123055"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030657" y="5532290"/>
            <a:ext cx="2260178"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1760039" y="5842221"/>
            <a:ext cx="4422404" cy="422360"/>
          </a:xfrm>
          <a:prstGeom prst="rect">
            <a:avLst/>
          </a:prstGeom>
          <a:noFill/>
        </p:spPr>
        <p:txBody>
          <a:bodyPr wrap="square" rtlCol="0">
            <a:spAutoFit/>
          </a:bodyPr>
          <a:lstStyle/>
          <a:p>
            <a:pPr>
              <a:lnSpc>
                <a:spcPct val="150000"/>
              </a:lnSpc>
            </a:pPr>
            <a:r>
              <a:rPr lang="es-CO" sz="1600" i="1" dirty="0">
                <a:solidFill>
                  <a:schemeClr val="bg1"/>
                </a:solidFill>
              </a:rPr>
              <a:t>3</a:t>
            </a:r>
            <a:r>
              <a:rPr lang="es-CO" sz="1600" b="0" i="1" noProof="0" dirty="0">
                <a:solidFill>
                  <a:schemeClr val="bg1"/>
                </a:solidFill>
                <a:effectLst/>
              </a:rPr>
              <a:t> Días / 2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701111" y="547457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788406" y="4700756"/>
            <a:ext cx="10788073"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VISITANDO </a:t>
            </a:r>
            <a:r>
              <a:rPr lang="es-CO" sz="3600" b="1" dirty="0">
                <a:solidFill>
                  <a:srgbClr val="FF6600"/>
                </a:solidFill>
                <a:latin typeface="Montserrat" panose="02000505000000020004" pitchFamily="2" charset="0"/>
              </a:rPr>
              <a:t>NUESTRA SRA DE GUADALUPE</a:t>
            </a:r>
            <a:endParaRPr lang="es-CO" sz="3600" b="1" noProof="0" dirty="0">
              <a:solidFill>
                <a:srgbClr val="FF6600"/>
              </a:solidFill>
              <a:latin typeface="Montserrat" panose="02000505000000020004" pitchFamily="2" charset="0"/>
            </a:endParaRP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5897" y="5572389"/>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2230867"/>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Hotel Aeropuerto en Ciudad de México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2</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noches de Alojamiento en Ciudad de México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t>
            </a:r>
            <a:r>
              <a:rPr lang="es-CO"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City , </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Basílica de Guadalupe y Pirámides de Teotihuacán </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Hoteleros</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b="1" noProof="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TARJETA DE ASISTENCIA PARA PERSONAS HASTA 75 AÑOS CON COBERTURA USD 20.000 Y COVID – 19, PERSONAS MAYORES DE 75 AÑOS TIENEN SUPLEMENTO.  </a:t>
            </a:r>
            <a:r>
              <a:rPr lang="es-CO" sz="1300" noProof="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 </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 </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23" r="28423"/>
          <a:stretch>
            <a:fillRect/>
          </a:stretch>
        </p:blipFill>
        <p:spPr/>
      </p:pic>
      <p:sp>
        <p:nvSpPr>
          <p:cNvPr id="15" name="TextBox 12">
            <a:extLst>
              <a:ext uri="{FF2B5EF4-FFF2-40B4-BE49-F238E27FC236}">
                <a16:creationId xmlns:a16="http://schemas.microsoft.com/office/drawing/2014/main" id="{664A6AF5-E6D2-5F9C-8A02-269C48B36363}"/>
              </a:ext>
            </a:extLst>
          </p:cNvPr>
          <p:cNvSpPr txBox="1"/>
          <p:nvPr/>
        </p:nvSpPr>
        <p:spPr>
          <a:xfrm>
            <a:off x="565192" y="295545"/>
            <a:ext cx="7055002" cy="1200329"/>
          </a:xfrm>
          <a:prstGeom prst="rect">
            <a:avLst/>
          </a:prstGeom>
          <a:noFill/>
        </p:spPr>
        <p:txBody>
          <a:bodyPr wrap="square" rtlCol="0">
            <a:spAutoFit/>
          </a:bodyPr>
          <a:lstStyle/>
          <a:p>
            <a:r>
              <a:rPr lang="es-CO" sz="3600" b="1" dirty="0">
                <a:latin typeface="Montserrat" panose="02000505000000020004" pitchFamily="2" charset="0"/>
              </a:rPr>
              <a:t>VISITANDO </a:t>
            </a:r>
            <a:r>
              <a:rPr lang="es-CO" sz="3600" b="1" noProof="0" dirty="0">
                <a:solidFill>
                  <a:srgbClr val="FF6600"/>
                </a:solidFill>
                <a:latin typeface="Montserrat" panose="02000505000000020004" pitchFamily="2" charset="0"/>
              </a:rPr>
              <a:t>A NUESTRA SRA DE GUADALUPE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no estipulada en el programa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 b="14"/>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245193"/>
            <a:ext cx="7055002" cy="1200329"/>
          </a:xfrm>
          <a:prstGeom prst="rect">
            <a:avLst/>
          </a:prstGeom>
          <a:noFill/>
        </p:spPr>
        <p:txBody>
          <a:bodyPr wrap="square" rtlCol="0">
            <a:spAutoFit/>
          </a:bodyPr>
          <a:lstStyle/>
          <a:p>
            <a:r>
              <a:rPr lang="es-CO" sz="3600" b="1" dirty="0">
                <a:latin typeface="Montserrat" panose="02000505000000020004" pitchFamily="2" charset="0"/>
              </a:rPr>
              <a:t>VISITANDO </a:t>
            </a:r>
            <a:r>
              <a:rPr lang="es-CO" sz="3600" b="1" noProof="0" dirty="0">
                <a:solidFill>
                  <a:srgbClr val="FF6600"/>
                </a:solidFill>
                <a:latin typeface="Montserrat" panose="02000505000000020004" pitchFamily="2" charset="0"/>
              </a:rPr>
              <a:t>A NUESTRA SRA DE GUADALUPE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25753" y="185980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66329" y="3766869"/>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1730861243"/>
              </p:ext>
            </p:extLst>
          </p:nvPr>
        </p:nvGraphicFramePr>
        <p:xfrm>
          <a:off x="798326" y="2855415"/>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ES" sz="14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287</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209</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190</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124</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ES" sz="14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300</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209</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194</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132</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344</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235</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220</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137</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ES" sz="14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339</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246</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231</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137</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468047317"/>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386</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269</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235</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139</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393</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298</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274</a:t>
                      </a:r>
                      <a:endParaRPr lang="es-CO" sz="12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150</a:t>
                      </a:r>
                      <a:endParaRPr lang="es-CO" sz="12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bl>
          </a:graphicData>
        </a:graphic>
      </p:graphicFrame>
      <p:pic>
        <p:nvPicPr>
          <p:cNvPr id="16" name="Gráfico 15">
            <a:extLst>
              <a:ext uri="{FF2B5EF4-FFF2-40B4-BE49-F238E27FC236}">
                <a16:creationId xmlns:a16="http://schemas.microsoft.com/office/drawing/2014/main" id="{6A4311F9-6CDC-1754-1CF2-493DB72667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62" y="447927"/>
            <a:ext cx="1640107" cy="1038232"/>
          </a:xfrm>
          <a:prstGeom prst="rect">
            <a:avLst/>
          </a:prstGeom>
        </p:spPr>
      </p:pic>
      <p:sp>
        <p:nvSpPr>
          <p:cNvPr id="19" name="TextBox 1">
            <a:extLst>
              <a:ext uri="{FF2B5EF4-FFF2-40B4-BE49-F238E27FC236}">
                <a16:creationId xmlns:a16="http://schemas.microsoft.com/office/drawing/2014/main" id="{AD7D5EA9-5F62-9919-D721-E1AB9F4902FC}"/>
              </a:ext>
            </a:extLst>
          </p:cNvPr>
          <p:cNvSpPr txBox="1"/>
          <p:nvPr/>
        </p:nvSpPr>
        <p:spPr>
          <a:xfrm>
            <a:off x="693188" y="235419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2006603112"/>
              </p:ext>
            </p:extLst>
          </p:nvPr>
        </p:nvGraphicFramePr>
        <p:xfrm>
          <a:off x="7478559" y="2152190"/>
          <a:ext cx="4328365" cy="1187670"/>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CO"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 EN BASILICA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27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64578"/>
            <a:ext cx="5423657" cy="338554"/>
          </a:xfrm>
          <a:prstGeom prst="rect">
            <a:avLst/>
          </a:prstGeom>
          <a:noFill/>
        </p:spPr>
        <p:txBody>
          <a:bodyPr wrap="square" rtlCol="0">
            <a:spAutoFit/>
          </a:bodyPr>
          <a:lstStyle/>
          <a:p>
            <a:r>
              <a:rPr lang="es-CO" sz="1600" b="1" noProof="0" dirty="0">
                <a:solidFill>
                  <a:srgbClr val="0070C0"/>
                </a:solidFill>
              </a:rPr>
              <a:t>VISITANDO A NUESTRA SEÑORA DE GUADALUPE</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CIUDAD DE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a:t>
            </a:r>
            <a:r>
              <a:rPr lang="es-MX" sz="1200" b="0" i="0" noProof="0">
                <a:solidFill>
                  <a:srgbClr val="000000"/>
                </a:solidFill>
                <a:effectLst/>
              </a:rPr>
              <a:t>recorridos.</a:t>
            </a:r>
            <a:endParaRPr lang="es-MX" sz="1200" b="0" i="0" noProof="0" dirty="0">
              <a:solidFill>
                <a:srgbClr val="000000"/>
              </a:solidFill>
              <a:effectLst/>
            </a:endParaRP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CITY , BASÍLICA DE GUADALUPE - TEOTIHUACÁN </a:t>
            </a:r>
          </a:p>
          <a:p>
            <a:pPr algn="just">
              <a:lnSpc>
                <a:spcPct val="150000"/>
              </a:lnSpc>
            </a:pPr>
            <a:r>
              <a:rPr lang="es-MX" sz="1200" b="0" i="0" noProof="0" dirty="0">
                <a:solidFill>
                  <a:srgbClr val="000000"/>
                </a:solidFill>
                <a:effectLst/>
              </a:rPr>
              <a:t>Después del desayuno incluido Comenzaremos visitando el sitio arqueológico de Tlatelolco (sin ingresar), una antigua ciudad prehispánica que junto a la ciudad de Tenochtitlán forja-ron el imperio mexica. Asimismo, en éste mismo lugar es donde han ocurrido las tres grandes tragedias de la Ciudad de México: la primera, en 1521 donde en este sitio fue derrotado el último de los gobernantes mexicas Cuauhtémoc, la segunda en 1968 donde en la Plaza de las Tres Culturas fueron masacrados varios universitarios de la Universidad Nacional Autónoma de México (UNAM) y del Instituto Politécnico Nacional (IPN) por órdenes del presidente de aquel entonces, y el tercero, la caída de varios edificios durante el terremoto de 1985. Posteriormente, nos dirigiremos a la zona arqueo-lógica de Teotihuacán ubicado en el Estado de México, donde conoceremos las maravillosas pirámides como el Templo de la Luna y el Templo del Sol, </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64" r="1716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141151"/>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no sin antes pasar a una exquisita degustación de tequila y mezcal artesanales, así como del “pulque” un licor natural que proviene del maguey (fique) y que era la bebida por excelencia de la élite gobernante en la época prehispánica. En la zona arqueológica, caminaremos y conoceremos su historia, así como su arquitectura y arqueología. Finalmente, regresaremos a la Ciudad de México para conocer la Basílica de Guadalupe que es el sitio donde radica la fe del pueblo mexicano. Conoceremos la historia de las apariciones de la virgen, así como de los templos que se encuentran adyacentes, pasaremos también a conocer el manto original, así como al área de bendiciones, y por supuesto, tiempo libre para misa o de esparcimiento conforme a las instrucciones de nuestro guía. Regreso al hotel, alojamiento.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3. CIUDAD DE MEXICO - BOGOTA</a:t>
            </a:r>
          </a:p>
          <a:p>
            <a:pPr algn="just">
              <a:lnSpc>
                <a:spcPct val="150000"/>
              </a:lnSpc>
            </a:pPr>
            <a:r>
              <a:rPr lang="es-CO" sz="1200" b="0" i="0" noProof="0" dirty="0">
                <a:solidFill>
                  <a:srgbClr val="000000"/>
                </a:solidFill>
                <a:effectLst/>
              </a:rPr>
              <a:t>Después del desayuno incluido traslado al aeropuerto con destino a casa.</a:t>
            </a:r>
          </a:p>
          <a:p>
            <a:pPr algn="just">
              <a:lnSpc>
                <a:spcPct val="150000"/>
              </a:lnSpc>
            </a:pPr>
            <a:endParaRPr lang="es-CO"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CO" sz="1200" b="0" i="0" noProof="0" dirty="0">
              <a:solidFill>
                <a:srgbClr val="000000"/>
              </a:solidFill>
              <a:effectLst/>
            </a:endParaRPr>
          </a:p>
          <a:p>
            <a:pPr algn="just">
              <a:lnSpc>
                <a:spcPct val="150000"/>
              </a:lnSpc>
            </a:pP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5">
            <a:extLst>
              <a:ext uri="{FF2B5EF4-FFF2-40B4-BE49-F238E27FC236}">
                <a16:creationId xmlns:a16="http://schemas.microsoft.com/office/drawing/2014/main" id="{81F63298-88D5-897E-A2E6-7FB0F575E2B6}"/>
              </a:ext>
            </a:extLst>
          </p:cNvPr>
          <p:cNvSpPr txBox="1"/>
          <p:nvPr/>
        </p:nvSpPr>
        <p:spPr>
          <a:xfrm>
            <a:off x="5900125" y="395329"/>
            <a:ext cx="5423657" cy="338554"/>
          </a:xfrm>
          <a:prstGeom prst="rect">
            <a:avLst/>
          </a:prstGeom>
          <a:noFill/>
        </p:spPr>
        <p:txBody>
          <a:bodyPr wrap="square" rtlCol="0">
            <a:spAutoFit/>
          </a:bodyPr>
          <a:lstStyle/>
          <a:p>
            <a:r>
              <a:rPr lang="es-CO" sz="1600" b="1" noProof="0" dirty="0">
                <a:solidFill>
                  <a:srgbClr val="0070C0"/>
                </a:solidFill>
              </a:rPr>
              <a:t>VISITANDO A NUESTRA SEÑORA DE GUADALUPE</a:t>
            </a:r>
          </a:p>
        </p:txBody>
      </p:sp>
    </p:spTree>
    <p:extLst>
      <p:ext uri="{BB962C8B-B14F-4D97-AF65-F5344CB8AC3E}">
        <p14:creationId xmlns:p14="http://schemas.microsoft.com/office/powerpoint/2010/main" val="82465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23" name="Rectángulo 22">
            <a:extLst>
              <a:ext uri="{FF2B5EF4-FFF2-40B4-BE49-F238E27FC236}">
                <a16:creationId xmlns:a16="http://schemas.microsoft.com/office/drawing/2014/main" id="{0820CA2C-2382-24EF-C6AE-BEAA32451D92}"/>
              </a:ext>
            </a:extLst>
          </p:cNvPr>
          <p:cNvSpPr/>
          <p:nvPr/>
        </p:nvSpPr>
        <p:spPr>
          <a:xfrm>
            <a:off x="0" y="1"/>
            <a:ext cx="12192000" cy="6858000"/>
          </a:xfrm>
          <a:prstGeom prst="rect">
            <a:avLst/>
          </a:prstGeom>
          <a:gradFill>
            <a:gsLst>
              <a:gs pos="0">
                <a:schemeClr val="tx1">
                  <a:alpha val="0"/>
                </a:schemeClr>
              </a:gs>
              <a:gs pos="100000">
                <a:schemeClr val="tx1">
                  <a:alpha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3</a:t>
            </a:r>
            <a:r>
              <a:rPr lang="es-CO" sz="1600" b="0" i="1" noProof="0" dirty="0">
                <a:solidFill>
                  <a:schemeClr val="bg1"/>
                </a:solidFill>
                <a:effectLst/>
              </a:rPr>
              <a:t> Días / 2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071418" y="4025752"/>
            <a:ext cx="10972800"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VISITANDO </a:t>
            </a:r>
            <a:r>
              <a:rPr lang="es-CO" sz="3600" b="1" dirty="0">
                <a:solidFill>
                  <a:srgbClr val="FF6600"/>
                </a:solidFill>
                <a:latin typeface="Montserrat" panose="02000505000000020004" pitchFamily="2" charset="0"/>
              </a:rPr>
              <a:t>NUESTRA SRA DE GUADALUPE</a:t>
            </a:r>
            <a:endParaRPr lang="es-CO" sz="3600" b="1" noProof="0" dirty="0">
              <a:solidFill>
                <a:srgbClr val="FF6600"/>
              </a:solidFill>
              <a:latin typeface="Montserrat" panose="02000505000000020004" pitchFamily="2" charset="0"/>
            </a:endParaRP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3846</TotalTime>
  <Words>728</Words>
  <Application>Microsoft Office PowerPoint</Application>
  <PresentationFormat>Panorámica</PresentationFormat>
  <Paragraphs>94</Paragraphs>
  <Slides>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15</cp:revision>
  <dcterms:created xsi:type="dcterms:W3CDTF">2024-08-19T01:20:52Z</dcterms:created>
  <dcterms:modified xsi:type="dcterms:W3CDTF">2025-03-28T21:29:14Z</dcterms:modified>
</cp:coreProperties>
</file>