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7" r:id="rId2"/>
    <p:sldId id="441" r:id="rId3"/>
    <p:sldId id="535" r:id="rId4"/>
    <p:sldId id="530" r:id="rId5"/>
    <p:sldId id="379" r:id="rId6"/>
    <p:sldId id="537" r:id="rId7"/>
    <p:sldId id="536" r:id="rId8"/>
    <p:sldId id="53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07/04/2025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27345"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905809"/>
            <a:ext cx="6985000" cy="13287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9779" y="5189720"/>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13207" y="5528274"/>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52102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3355534" y="4252725"/>
            <a:ext cx="7055002"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PERU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INIGUALABLE</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6325" y="53658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348394" y="64623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516367" y="123519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39564" y="1292566"/>
            <a:ext cx="7648292" cy="4871590"/>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Lima en servicio compartido en idioma español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Lima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Lima en servicio compartido en idioma español con entradas incluidas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 en restaurante Mangos sin traslados incluidos</a:t>
            </a:r>
          </a:p>
          <a:p>
            <a:pPr marL="342900" lvl="0" indent="-342900">
              <a:lnSpc>
                <a:spcPct val="120000"/>
              </a:lnSpc>
              <a:buSzPts val="1000"/>
              <a:buFont typeface="Symbol" panose="05050102010706020507" pitchFamily="18" charset="2"/>
              <a:buChar char=""/>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servicio compartido en idioma español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Cusco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Cusco en servicio compartido en idioma español con entradas incluidas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al Parque Sacsayhuamán en servicio compartido en idioma español con entradas incluidas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 en servicio compartido en idioma español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hotel/estación de tren/hotel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The</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Voyager (Día 5 del programa)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bus ida/retorno de Machu Picchu (Día 5 del programa)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entrada a Machu Picchu con visita guiada (Día 5 del programa)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 Calientes (no incluye bebidas) (Día 5 del programa)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PERSONAS HASTA 75 AÑOS CON COBERTURA USD 20.000 Y COVID – 19, PERSONAS MAYORES DE 75 AÑOS TIENEN SUPLEMENTO. </a:t>
            </a: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395" r="27395"/>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51155" y="122911"/>
            <a:ext cx="7055002" cy="646331"/>
          </a:xfrm>
          <a:prstGeom prst="rect">
            <a:avLst/>
          </a:prstGeom>
          <a:noFill/>
        </p:spPr>
        <p:txBody>
          <a:bodyPr wrap="square" rtlCol="0">
            <a:spAutoFit/>
          </a:bodyPr>
          <a:lstStyle/>
          <a:p>
            <a:r>
              <a:rPr lang="es-CO" sz="3600" b="1" noProof="0" dirty="0">
                <a:latin typeface="Montserrat" panose="02000505000000020004" pitchFamily="2" charset="0"/>
              </a:rPr>
              <a:t>PERU </a:t>
            </a:r>
            <a:r>
              <a:rPr lang="es-CO" sz="3600" b="1" noProof="0" dirty="0">
                <a:solidFill>
                  <a:srgbClr val="FF6600"/>
                </a:solidFill>
                <a:latin typeface="Montserrat" panose="02000505000000020004" pitchFamily="2" charset="0"/>
              </a:rPr>
              <a:t>INIGUALABLE</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etc.</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PERU </a:t>
            </a:r>
            <a:r>
              <a:rPr lang="es-CO" sz="3600" b="1" noProof="0" dirty="0">
                <a:solidFill>
                  <a:srgbClr val="FF6600"/>
                </a:solidFill>
                <a:latin typeface="Montserrat" panose="02000505000000020004" pitchFamily="2" charset="0"/>
              </a:rPr>
              <a:t>INIGUALABLE</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429568" y="581445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29568" y="704992"/>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3785471232"/>
              </p:ext>
            </p:extLst>
          </p:nvPr>
        </p:nvGraphicFramePr>
        <p:xfrm>
          <a:off x="429568" y="1289767"/>
          <a:ext cx="6222353" cy="4391899"/>
        </p:xfrm>
        <a:graphic>
          <a:graphicData uri="http://schemas.openxmlformats.org/drawingml/2006/table">
            <a:tbl>
              <a:tblPr firstRow="1" firstCol="1">
                <a:tableStyleId>{21E4AEA4-8DFA-4A89-87EB-49C32662AFE0}</a:tableStyleId>
              </a:tblPr>
              <a:tblGrid>
                <a:gridCol w="891232">
                  <a:extLst>
                    <a:ext uri="{9D8B030D-6E8A-4147-A177-3AD203B41FA5}">
                      <a16:colId xmlns:a16="http://schemas.microsoft.com/office/drawing/2014/main" val="2099016920"/>
                    </a:ext>
                  </a:extLst>
                </a:gridCol>
                <a:gridCol w="655782">
                  <a:extLst>
                    <a:ext uri="{9D8B030D-6E8A-4147-A177-3AD203B41FA5}">
                      <a16:colId xmlns:a16="http://schemas.microsoft.com/office/drawing/2014/main" val="1536149785"/>
                    </a:ext>
                  </a:extLst>
                </a:gridCol>
                <a:gridCol w="1995054">
                  <a:extLst>
                    <a:ext uri="{9D8B030D-6E8A-4147-A177-3AD203B41FA5}">
                      <a16:colId xmlns:a16="http://schemas.microsoft.com/office/drawing/2014/main" val="3394940879"/>
                    </a:ext>
                  </a:extLst>
                </a:gridCol>
                <a:gridCol w="452582">
                  <a:extLst>
                    <a:ext uri="{9D8B030D-6E8A-4147-A177-3AD203B41FA5}">
                      <a16:colId xmlns:a16="http://schemas.microsoft.com/office/drawing/2014/main" val="3143310801"/>
                    </a:ext>
                  </a:extLst>
                </a:gridCol>
                <a:gridCol w="443346">
                  <a:extLst>
                    <a:ext uri="{9D8B030D-6E8A-4147-A177-3AD203B41FA5}">
                      <a16:colId xmlns:a16="http://schemas.microsoft.com/office/drawing/2014/main" val="3142961787"/>
                    </a:ext>
                  </a:extLst>
                </a:gridCol>
                <a:gridCol w="461818">
                  <a:extLst>
                    <a:ext uri="{9D8B030D-6E8A-4147-A177-3AD203B41FA5}">
                      <a16:colId xmlns:a16="http://schemas.microsoft.com/office/drawing/2014/main" val="3286471328"/>
                    </a:ext>
                  </a:extLst>
                </a:gridCol>
                <a:gridCol w="581891">
                  <a:extLst>
                    <a:ext uri="{9D8B030D-6E8A-4147-A177-3AD203B41FA5}">
                      <a16:colId xmlns:a16="http://schemas.microsoft.com/office/drawing/2014/main" val="174185944"/>
                    </a:ext>
                  </a:extLst>
                </a:gridCol>
                <a:gridCol w="740648">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a:effectLst/>
                          <a:latin typeface="+mn-lt"/>
                        </a:rPr>
                        <a:t>TURISTA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dirty="0">
                          <a:effectLst/>
                          <a:latin typeface="+mn-lt"/>
                        </a:rPr>
                        <a:t>Lima</a:t>
                      </a:r>
                      <a:br>
                        <a:rPr lang="es-US" sz="1200" dirty="0">
                          <a:effectLst/>
                          <a:latin typeface="+mn-lt"/>
                        </a:rPr>
                      </a:br>
                      <a:r>
                        <a:rPr lang="es-US" sz="1200" dirty="0">
                          <a:effectLst/>
                          <a:latin typeface="+mn-lt"/>
                        </a:rPr>
                        <a:t> Cusco</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El Tambo II/Habitat</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Royal Inka I ó II/Anden Inca</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200" dirty="0">
                          <a:solidFill>
                            <a:schemeClr val="tx1"/>
                          </a:solidFill>
                          <a:effectLst/>
                          <a:latin typeface="+mn-lt"/>
                          <a:ea typeface="Times New Roman" panose="02020603050405020304" pitchFamily="18" charset="0"/>
                          <a:cs typeface="Times New Roman" panose="02020603050405020304" pitchFamily="18" charset="0"/>
                        </a:rPr>
                        <a:t>909</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761</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749</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567</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rowSpan="5">
                  <a:txBody>
                    <a:bodyPr/>
                    <a:lstStyle/>
                    <a:p>
                      <a:pPr algn="ctr">
                        <a:spcAft>
                          <a:spcPts val="0"/>
                        </a:spcAft>
                      </a:pPr>
                      <a:r>
                        <a:rPr lang="es-US" sz="1200">
                          <a:effectLst/>
                          <a:latin typeface="+mn-lt"/>
                        </a:rPr>
                        <a:t>387</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r>
                        <a:rPr lang="en-US" sz="1200" kern="1800">
                          <a:solidFill>
                            <a:srgbClr val="000000"/>
                          </a:solidFill>
                          <a:effectLst/>
                          <a:latin typeface="+mn-lt"/>
                          <a:ea typeface="Batang" panose="02030600000101010101" pitchFamily="18" charset="-127"/>
                          <a:cs typeface="Times New Roman" panose="02020603050405020304" pitchFamily="18" charset="0"/>
                        </a:rPr>
                        <a:t>Libre BW Signature /Allpa Hotel &amp; Suites</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Hacienda Cusco / Terra Andina</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1007</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dirty="0">
                          <a:solidFill>
                            <a:schemeClr val="tx1"/>
                          </a:solidFill>
                          <a:effectLst/>
                          <a:latin typeface="+mn-lt"/>
                          <a:ea typeface="Times New Roman" panose="02020603050405020304" pitchFamily="18" charset="0"/>
                          <a:cs typeface="Times New Roman" panose="02020603050405020304" pitchFamily="18" charset="0"/>
                        </a:rPr>
                        <a:t>788</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dirty="0">
                          <a:solidFill>
                            <a:schemeClr val="tx1"/>
                          </a:solidFill>
                          <a:effectLst/>
                          <a:latin typeface="+mn-lt"/>
                          <a:ea typeface="Times New Roman" panose="02020603050405020304" pitchFamily="18" charset="0"/>
                          <a:cs typeface="Times New Roman" panose="02020603050405020304" pitchFamily="18" charset="0"/>
                        </a:rPr>
                        <a:t>775</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591</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r>
                        <a:rPr lang="pt-BR" sz="1200" kern="1800">
                          <a:solidFill>
                            <a:srgbClr val="000000"/>
                          </a:solidFill>
                          <a:effectLst/>
                          <a:latin typeface="+mn-lt"/>
                          <a:ea typeface="Batang" panose="02030600000101010101" pitchFamily="18" charset="-127"/>
                          <a:cs typeface="Times New Roman" panose="02020603050405020304" pitchFamily="18" charset="0"/>
                        </a:rPr>
                        <a:t>Holiday Inn Lima Miraflores/Crowne Plaza</a:t>
                      </a:r>
                      <a:endParaRPr lang="es-CO" sz="1200" kern="1800">
                        <a:effectLst/>
                        <a:latin typeface="+mn-lt"/>
                        <a:ea typeface="Batang" panose="02030600000101010101" pitchFamily="18" charset="-127"/>
                        <a:cs typeface="Times New Roman" panose="02020603050405020304" pitchFamily="18" charset="0"/>
                      </a:endParaRPr>
                    </a:p>
                    <a:p>
                      <a:pPr algn="ctr"/>
                      <a:r>
                        <a:rPr lang="pt-BR" sz="1200" kern="1800">
                          <a:solidFill>
                            <a:srgbClr val="000000"/>
                          </a:solidFill>
                          <a:effectLst/>
                          <a:latin typeface="+mn-lt"/>
                          <a:ea typeface="Batang" panose="02030600000101010101" pitchFamily="18" charset="-127"/>
                          <a:cs typeface="Times New Roman" panose="02020603050405020304" pitchFamily="18" charset="0"/>
                        </a:rPr>
                        <a:t>Xima Cusco / José Antonio 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1111</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841</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dirty="0">
                          <a:solidFill>
                            <a:schemeClr val="tx1"/>
                          </a:solidFill>
                          <a:effectLst/>
                          <a:latin typeface="+mn-lt"/>
                          <a:ea typeface="Times New Roman" panose="02020603050405020304" pitchFamily="18" charset="0"/>
                          <a:cs typeface="Times New Roman" panose="02020603050405020304" pitchFamily="18" charset="0"/>
                        </a:rPr>
                        <a:t>831</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648</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r>
                        <a:rPr lang="pt-BR" sz="1200" kern="1800">
                          <a:solidFill>
                            <a:srgbClr val="000000"/>
                          </a:solidFill>
                          <a:effectLst/>
                          <a:latin typeface="+mn-lt"/>
                          <a:ea typeface="Batang" panose="02030600000101010101" pitchFamily="18" charset="-127"/>
                          <a:cs typeface="Times New Roman" panose="02020603050405020304" pitchFamily="18" charset="0"/>
                        </a:rPr>
                        <a:t>Innside Miraflores/Dazzler Miraflores</a:t>
                      </a:r>
                      <a:endParaRPr lang="es-CO" sz="1200" kern="1800">
                        <a:effectLst/>
                        <a:latin typeface="+mn-lt"/>
                        <a:ea typeface="Batang" panose="02030600000101010101" pitchFamily="18" charset="-127"/>
                        <a:cs typeface="Times New Roman" panose="02020603050405020304" pitchFamily="18" charset="0"/>
                      </a:endParaRPr>
                    </a:p>
                    <a:p>
                      <a:pPr algn="ctr"/>
                      <a:r>
                        <a:rPr lang="es-ES" sz="1200" kern="1800">
                          <a:solidFill>
                            <a:srgbClr val="000000"/>
                          </a:solidFill>
                          <a:effectLst/>
                          <a:latin typeface="+mn-lt"/>
                          <a:ea typeface="Batang" panose="02030600000101010101" pitchFamily="18" charset="-127"/>
                          <a:cs typeface="Times New Roman" panose="02020603050405020304" pitchFamily="18" charset="0"/>
                        </a:rPr>
                        <a:t>Hilton Garden Inn /Sonesta Hotel 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1216</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894</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dirty="0">
                          <a:solidFill>
                            <a:schemeClr val="tx1"/>
                          </a:solidFill>
                          <a:effectLst/>
                          <a:latin typeface="+mn-lt"/>
                          <a:ea typeface="Times New Roman" panose="02020603050405020304" pitchFamily="18" charset="0"/>
                          <a:cs typeface="Times New Roman" panose="02020603050405020304" pitchFamily="18" charset="0"/>
                        </a:rPr>
                        <a:t>888</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dirty="0">
                          <a:solidFill>
                            <a:schemeClr val="tx1"/>
                          </a:solidFill>
                          <a:effectLst/>
                          <a:latin typeface="+mn-lt"/>
                          <a:ea typeface="Times New Roman" panose="02020603050405020304" pitchFamily="18" charset="0"/>
                          <a:cs typeface="Times New Roman" panose="02020603050405020304" pitchFamily="18" charset="0"/>
                        </a:rPr>
                        <a:t>705</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Iberostar</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r>
                        <a:rPr lang="pt-BR" sz="1200" kern="1800" dirty="0">
                          <a:solidFill>
                            <a:srgbClr val="000000"/>
                          </a:solidFill>
                          <a:effectLst/>
                          <a:latin typeface="+mn-lt"/>
                          <a:ea typeface="Batang" panose="02030600000101010101" pitchFamily="18" charset="-127"/>
                          <a:cs typeface="Times New Roman" panose="02020603050405020304" pitchFamily="18" charset="0"/>
                        </a:rPr>
                        <a:t>/</a:t>
                      </a:r>
                      <a:r>
                        <a:rPr lang="pt-BR" sz="1200" kern="1800" dirty="0" err="1">
                          <a:solidFill>
                            <a:srgbClr val="000000"/>
                          </a:solidFill>
                          <a:effectLst/>
                          <a:latin typeface="+mn-lt"/>
                          <a:ea typeface="Batang" panose="02030600000101010101" pitchFamily="18" charset="-127"/>
                          <a:cs typeface="Times New Roman" panose="02020603050405020304" pitchFamily="18" charset="0"/>
                        </a:rPr>
                        <a:t>Pullman</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endParaRPr lang="es-CO" sz="1200" kern="1800" dirty="0">
                        <a:effectLst/>
                        <a:latin typeface="+mn-lt"/>
                        <a:ea typeface="Batang" panose="02030600000101010101" pitchFamily="18" charset="-127"/>
                        <a:cs typeface="Times New Roman" panose="02020603050405020304" pitchFamily="18" charset="0"/>
                      </a:endParaRPr>
                    </a:p>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Aranwa</a:t>
                      </a:r>
                      <a:r>
                        <a:rPr lang="pt-BR" sz="1200" kern="1800" dirty="0">
                          <a:solidFill>
                            <a:srgbClr val="000000"/>
                          </a:solidFill>
                          <a:effectLst/>
                          <a:latin typeface="+mn-lt"/>
                          <a:ea typeface="Batang" panose="02030600000101010101" pitchFamily="18" charset="-127"/>
                          <a:cs typeface="Times New Roman" panose="02020603050405020304" pitchFamily="18" charset="0"/>
                        </a:rPr>
                        <a:t> Cusco Boutique </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1668</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1120</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1033</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dirty="0">
                          <a:solidFill>
                            <a:schemeClr val="tx1"/>
                          </a:solidFill>
                          <a:effectLst/>
                          <a:latin typeface="+mn-lt"/>
                          <a:ea typeface="Times New Roman" panose="02020603050405020304" pitchFamily="18" charset="0"/>
                          <a:cs typeface="Times New Roman" panose="02020603050405020304" pitchFamily="18" charset="0"/>
                        </a:rPr>
                        <a:t>850</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715945022"/>
              </p:ext>
            </p:extLst>
          </p:nvPr>
        </p:nvGraphicFramePr>
        <p:xfrm>
          <a:off x="6972043" y="128947"/>
          <a:ext cx="5005135" cy="2792667"/>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000" kern="1800" dirty="0">
                          <a:effectLst/>
                        </a:rPr>
                        <a:t> </a:t>
                      </a:r>
                      <a:endParaRPr lang="es-CO" sz="1000" kern="1800" dirty="0">
                        <a:effectLst/>
                      </a:endParaRPr>
                    </a:p>
                    <a:p>
                      <a:pPr algn="ctr"/>
                      <a:r>
                        <a:rPr lang="es-ES_tradnl" sz="1000" kern="1800" dirty="0">
                          <a:effectLst/>
                        </a:rPr>
                        <a:t>INTI RAYMI</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Cusco</a:t>
                      </a:r>
                      <a:endParaRPr lang="es-CO" sz="1000" kern="1800" dirty="0">
                        <a:effectLst/>
                      </a:endParaRPr>
                    </a:p>
                  </a:txBody>
                  <a:tcPr marL="0" marR="0" marT="0" marB="0" anchor="ctr"/>
                </a:tc>
                <a:tc>
                  <a:txBody>
                    <a:bodyPr/>
                    <a:lstStyle/>
                    <a:p>
                      <a:pPr algn="ctr"/>
                      <a:r>
                        <a:rPr lang="es-ES_tradnl" sz="1000" kern="1800" dirty="0">
                          <a:effectLst/>
                        </a:rPr>
                        <a:t> </a:t>
                      </a:r>
                      <a:endParaRPr lang="es-CO" sz="1000" kern="1800" dirty="0">
                        <a:effectLst/>
                      </a:endParaRPr>
                    </a:p>
                    <a:p>
                      <a:pPr algn="ctr"/>
                      <a:r>
                        <a:rPr lang="es-ES_tradnl" sz="1000" kern="1800" dirty="0">
                          <a:effectLst/>
                        </a:rPr>
                        <a:t>Del 22 al 26 de Junio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a:effectLst/>
                        </a:rPr>
                        <a:t>27 al 31 Julio</a:t>
                      </a:r>
                      <a:endParaRPr lang="es-CO" sz="1000" kern="1800">
                        <a:effectLst/>
                      </a:endParaRPr>
                    </a:p>
                    <a:p>
                      <a:pPr algn="ctr"/>
                      <a:r>
                        <a:rPr lang="es-ES_tradnl" sz="1000" kern="1800">
                          <a:effectLst/>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523" r="4106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363607"/>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139637"/>
            <a:ext cx="4372158" cy="338554"/>
          </a:xfrm>
          <a:prstGeom prst="rect">
            <a:avLst/>
          </a:prstGeom>
          <a:noFill/>
        </p:spPr>
        <p:txBody>
          <a:bodyPr wrap="square" rtlCol="0">
            <a:spAutoFit/>
          </a:bodyPr>
          <a:lstStyle/>
          <a:p>
            <a:r>
              <a:rPr lang="es-CO" sz="1600" b="1" noProof="0" dirty="0">
                <a:solidFill>
                  <a:srgbClr val="0070C0"/>
                </a:solidFill>
              </a:rPr>
              <a:t>PERU INIGUALABLE</a:t>
            </a:r>
          </a:p>
        </p:txBody>
      </p:sp>
      <p:sp>
        <p:nvSpPr>
          <p:cNvPr id="7" name="TextBox 6">
            <a:extLst>
              <a:ext uri="{FF2B5EF4-FFF2-40B4-BE49-F238E27FC236}">
                <a16:creationId xmlns:a16="http://schemas.microsoft.com/office/drawing/2014/main" id="{C3CCB71B-3651-51FB-4608-7E422260DEA8}"/>
              </a:ext>
            </a:extLst>
          </p:cNvPr>
          <p:cNvSpPr txBox="1"/>
          <p:nvPr/>
        </p:nvSpPr>
        <p:spPr>
          <a:xfrm>
            <a:off x="5785818" y="838548"/>
            <a:ext cx="6276873" cy="587981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Lima, Bienvenida y asistencia en su traslado al hotel.  Alojamiento en Lima.</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2. LIMA</a:t>
            </a:r>
          </a:p>
          <a:p>
            <a:pPr algn="just">
              <a:lnSpc>
                <a:spcPct val="150000"/>
              </a:lnSpc>
            </a:pPr>
            <a:r>
              <a:rPr lang="es-MX" sz="1200" b="0" i="0" noProof="0" dirty="0">
                <a:solidFill>
                  <a:srgbClr val="000000"/>
                </a:solidFill>
                <a:effectLst/>
              </a:rPr>
              <a:t>Por la mañana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Almuerzo en restaurante Mangos (no incluye traslados)  Tarde libre.  Alojamiento en Lima.</a:t>
            </a: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911" r="4167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58107" y="4156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58107" y="138063"/>
            <a:ext cx="4372158" cy="338554"/>
          </a:xfrm>
          <a:prstGeom prst="rect">
            <a:avLst/>
          </a:prstGeom>
          <a:noFill/>
        </p:spPr>
        <p:txBody>
          <a:bodyPr wrap="square" rtlCol="0">
            <a:spAutoFit/>
          </a:bodyPr>
          <a:lstStyle/>
          <a:p>
            <a:r>
              <a:rPr lang="es-MX" sz="1600" b="1" dirty="0">
                <a:solidFill>
                  <a:srgbClr val="0070C0"/>
                </a:solidFill>
              </a:rPr>
              <a:t>P</a:t>
            </a:r>
            <a:r>
              <a:rPr lang="es-CO" sz="1600" b="1" dirty="0">
                <a:solidFill>
                  <a:srgbClr val="0070C0"/>
                </a:solidFill>
              </a:rPr>
              <a:t>ERU INIGUALABLE</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758107" y="876100"/>
            <a:ext cx="6276873" cy="587981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3. LIMA – CUSCO</a:t>
            </a:r>
          </a:p>
          <a:p>
            <a:pPr algn="just">
              <a:lnSpc>
                <a:spcPct val="150000"/>
              </a:lnSpc>
            </a:pPr>
            <a:r>
              <a:rPr lang="es-MX" sz="1200" b="0" i="0" noProof="0" dirty="0">
                <a:solidFill>
                  <a:srgbClr val="000000"/>
                </a:solidFill>
                <a:effectLst/>
              </a:rPr>
              <a:t>Traslado al aeropuerto.  Salida a Cusco. Llegada, asistencia y traslado al hotel.  Por la tarde, recorrido exclusivo de la ciudad que inicia con una visita a la Plaza de San Cristóbal para disfrutar de una vista panorámica de la ciudad. Luego, visitaremos el Mercado de San Pedro, donde nos empaparemos del sabor local y conoceremos más de cerca los productos de la zona en este mercado que lo tiene todo y abastece a la ciudad completa. Luego, el Templo de </a:t>
            </a:r>
            <a:r>
              <a:rPr lang="es-MX" sz="1200" b="0" i="0" noProof="0" dirty="0" err="1">
                <a:solidFill>
                  <a:srgbClr val="000000"/>
                </a:solidFill>
                <a:effectLst/>
              </a:rPr>
              <a:t>Qorikancha</a:t>
            </a:r>
            <a:r>
              <a:rPr lang="es-MX" sz="1200" b="0" i="0" noProof="0" dirty="0">
                <a:solidFill>
                  <a:srgbClr val="000000"/>
                </a:solidFill>
                <a:effectLst/>
              </a:rPr>
              <a:t> nos recibe con toda su magnificencia y su fastuosidad, paredes que estuvieron revestidas de oro. Desde San Blas, el barrio de los artesanos, bajaremos a pie por la calle </a:t>
            </a:r>
            <a:r>
              <a:rPr lang="es-MX" sz="1200" b="0" i="0" noProof="0" dirty="0" err="1">
                <a:solidFill>
                  <a:srgbClr val="000000"/>
                </a:solidFill>
                <a:effectLst/>
              </a:rPr>
              <a:t>Hatun</a:t>
            </a:r>
            <a:r>
              <a:rPr lang="es-MX" sz="1200" b="0" i="0" noProof="0" dirty="0">
                <a:solidFill>
                  <a:srgbClr val="000000"/>
                </a:solidFill>
                <a:effectLst/>
              </a:rPr>
              <a:t> </a:t>
            </a:r>
            <a:r>
              <a:rPr lang="es-MX" sz="1200" b="0" i="0" noProof="0" dirty="0" err="1">
                <a:solidFill>
                  <a:srgbClr val="000000"/>
                </a:solidFill>
                <a:effectLst/>
              </a:rPr>
              <a:t>Rumiyoc</a:t>
            </a:r>
            <a:r>
              <a:rPr lang="es-MX" sz="1200" b="0" i="0" noProof="0" dirty="0">
                <a:solidFill>
                  <a:srgbClr val="000000"/>
                </a:solidFill>
                <a:effectLst/>
              </a:rPr>
              <a:t> encontrando a nuestro paso el palacio Inca Roca, hoy el Palacio Arzobispal, tendremos tiempo para admirar la mundialmente famosa Piedra de los Doce Ángulos. Seguiremos a la Plaza de Armas para visitar La Catedral que alberga obras coloniales de increíble valor.  Alojamiento en Cusco.</a:t>
            </a:r>
          </a:p>
          <a:p>
            <a:pPr algn="just">
              <a:lnSpc>
                <a:spcPct val="150000"/>
              </a:lnSpc>
            </a:pPr>
            <a:r>
              <a:rPr lang="es-CO" sz="1200" b="1" i="0" noProof="0" dirty="0">
                <a:solidFill>
                  <a:srgbClr val="000000"/>
                </a:solidFill>
                <a:effectLst/>
              </a:rPr>
              <a:t>Día 4. CUSCO</a:t>
            </a:r>
          </a:p>
          <a:p>
            <a:pPr algn="just">
              <a:lnSpc>
                <a:spcPct val="150000"/>
              </a:lnSpc>
            </a:pPr>
            <a:r>
              <a:rPr lang="es-MX" sz="1200" b="0" i="0" noProof="0" dirty="0">
                <a:solidFill>
                  <a:srgbClr val="000000"/>
                </a:solidFill>
                <a:effectLst/>
              </a:rPr>
              <a:t>Por la mañana, nos alejaremos de las multitudes para visitar Sacsayhuamán, una impresionante ciudadela llena de colosales construcciones rodeada de hermosos paisajes en total comunión con el entorno. Luego, continuamos hacia el adoratorio Incaico de </a:t>
            </a:r>
            <a:r>
              <a:rPr lang="es-MX" sz="1200" b="0" i="0" noProof="0" dirty="0" err="1">
                <a:solidFill>
                  <a:srgbClr val="000000"/>
                </a:solidFill>
                <a:effectLst/>
              </a:rPr>
              <a:t>Q’enqo</a:t>
            </a:r>
            <a:r>
              <a:rPr lang="es-MX" sz="1200" b="0" i="0" noProof="0" dirty="0">
                <a:solidFill>
                  <a:srgbClr val="000000"/>
                </a:solidFill>
                <a:effectLst/>
              </a:rPr>
              <a:t>, sorprendente será el altar para sacrificios incrustado en la parte interna de su formación rocosa. Finalmente llegamos a la atalaya de </a:t>
            </a:r>
            <a:r>
              <a:rPr lang="es-MX" sz="1200" b="0" i="0" noProof="0" dirty="0" err="1">
                <a:solidFill>
                  <a:srgbClr val="000000"/>
                </a:solidFill>
                <a:effectLst/>
              </a:rPr>
              <a:t>Puca</a:t>
            </a:r>
            <a:r>
              <a:rPr lang="es-MX" sz="1200" b="0" i="0" noProof="0" dirty="0">
                <a:solidFill>
                  <a:srgbClr val="000000"/>
                </a:solidFill>
                <a:effectLst/>
              </a:rPr>
              <a:t> Pucará y a Tambomachay, monumento de notable excelencia arquitectónica es considerado uno de los pilares de la cosmovisión andina.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19" r="41271"/>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10601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763076"/>
            <a:ext cx="4372158" cy="338554"/>
          </a:xfrm>
          <a:prstGeom prst="rect">
            <a:avLst/>
          </a:prstGeom>
          <a:noFill/>
        </p:spPr>
        <p:txBody>
          <a:bodyPr wrap="square" rtlCol="0">
            <a:spAutoFit/>
          </a:bodyPr>
          <a:lstStyle/>
          <a:p>
            <a:r>
              <a:rPr lang="es-MX" sz="1600" b="1" dirty="0">
                <a:solidFill>
                  <a:srgbClr val="0070C0"/>
                </a:solidFill>
              </a:rPr>
              <a:t>P</a:t>
            </a:r>
            <a:r>
              <a:rPr lang="es-CO" sz="1600" b="1" dirty="0">
                <a:solidFill>
                  <a:srgbClr val="0070C0"/>
                </a:solidFill>
              </a:rPr>
              <a:t>ERU INIGUALABLE</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1644946"/>
            <a:ext cx="5364096" cy="486415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CUSCO/ MACHUPICCHU /CUSCO </a:t>
            </a:r>
          </a:p>
          <a:p>
            <a:pPr algn="just">
              <a:lnSpc>
                <a:spcPct val="150000"/>
              </a:lnSpc>
            </a:pPr>
            <a:r>
              <a:rPr lang="es-MX" sz="1200" b="0" i="0" noProof="0" dirty="0">
                <a:solidFill>
                  <a:srgbClr val="000000"/>
                </a:solidFill>
                <a:effectLst/>
              </a:rPr>
              <a:t>El día esperado para conocer una de las 7 Maravillas del Mundo. Embarque en la estación de Ollantaytambo. Salida en tren seleccionado. Arribo a la estación de Machu Picchu. Asistencia de nuestro personal para abordar el bus que ascenderá por un camino sinuoso, con una espectacular vista del río Urubamba y da forma a un profundo cañón. La Ciudad Perdida de los Incas, Machu Picchu, nos recibirá con sus increíbles terrazas, escalinatas, recintos ceremoniales y áreas urbanas. La energía emana de todo el lugar. Almuerzo. A la hora coordinada, retorno en tren y trasladado al hotel en Cusco.  Alojamiento en Cusco.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6. CUSCO - BOGOTA</a:t>
            </a:r>
          </a:p>
          <a:p>
            <a:pPr algn="just">
              <a:lnSpc>
                <a:spcPct val="150000"/>
              </a:lnSpc>
            </a:pPr>
            <a:r>
              <a:rPr lang="es-MX" sz="1200" b="0" i="0" noProof="0" dirty="0">
                <a:solidFill>
                  <a:srgbClr val="000000"/>
                </a:solidFill>
                <a:effectLst/>
              </a:rPr>
              <a:t>Traslado al aeropuerto. Salida a Lima para conectar con su vuelo de retorno a casa.</a:t>
            </a: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012" r="2012"/>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905809"/>
            <a:ext cx="6985000" cy="124009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236797" y="5250095"/>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922171" y="5483952"/>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21227" y="516571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3494080" y="4225384"/>
            <a:ext cx="7055002" cy="646331"/>
          </a:xfrm>
          <a:prstGeom prst="rect">
            <a:avLst/>
          </a:prstGeom>
          <a:noFill/>
        </p:spPr>
        <p:txBody>
          <a:bodyPr wrap="square" rtlCol="0">
            <a:spAutoFit/>
          </a:bodyPr>
          <a:lstStyle/>
          <a:p>
            <a:r>
              <a:rPr lang="es-CO" sz="3600" b="1" dirty="0">
                <a:solidFill>
                  <a:schemeClr val="bg1"/>
                </a:solidFill>
                <a:effectLst>
                  <a:glow rad="101600">
                    <a:schemeClr val="accent1">
                      <a:satMod val="175000"/>
                      <a:alpha val="40000"/>
                    </a:schemeClr>
                  </a:glow>
                </a:effectLst>
                <a:latin typeface="Montserrat" panose="02000505000000020004" pitchFamily="2" charset="0"/>
              </a:rPr>
              <a:t>PERU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INIGUALABLE</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67132" y="532128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4938</TotalTime>
  <Words>1420</Words>
  <Application>Microsoft Office PowerPoint</Application>
  <PresentationFormat>Panorámica</PresentationFormat>
  <Paragraphs>156</Paragraphs>
  <Slides>8</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18</cp:revision>
  <dcterms:created xsi:type="dcterms:W3CDTF">2024-08-19T01:20:52Z</dcterms:created>
  <dcterms:modified xsi:type="dcterms:W3CDTF">2025-04-07T22:42:19Z</dcterms:modified>
</cp:coreProperties>
</file>