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6" r:id="rId7"/>
    <p:sldId id="537"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27/03/2025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27/03/2025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32330"/>
            <a:ext cx="12191999"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12736" y="4829402"/>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511434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919012" y="5347804"/>
            <a:ext cx="4422404" cy="422360"/>
          </a:xfrm>
          <a:prstGeom prst="rect">
            <a:avLst/>
          </a:prstGeom>
          <a:noFill/>
        </p:spPr>
        <p:txBody>
          <a:bodyPr wrap="square" rtlCol="0">
            <a:spAutoFit/>
          </a:bodyPr>
          <a:lstStyle/>
          <a:p>
            <a:pPr>
              <a:lnSpc>
                <a:spcPct val="150000"/>
              </a:lnSpc>
            </a:pPr>
            <a:r>
              <a:rPr lang="es-CO" sz="1600" i="1" dirty="0">
                <a:solidFill>
                  <a:schemeClr val="bg1"/>
                </a:solidFill>
              </a:rPr>
              <a:t>5</a:t>
            </a:r>
            <a:r>
              <a:rPr lang="es-CO" sz="1600" b="0" i="1" noProof="0" dirty="0">
                <a:solidFill>
                  <a:schemeClr val="bg1"/>
                </a:solidFill>
                <a:effectLst/>
              </a:rPr>
              <a:t> Días / 4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73676" y="507508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736698" y="423647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PLATA </a:t>
            </a:r>
            <a:r>
              <a:rPr lang="es-CO" sz="3600" b="1" noProof="0" dirty="0">
                <a:solidFill>
                  <a:srgbClr val="FF6600"/>
                </a:solidFill>
                <a:latin typeface="Montserrat" panose="02000505000000020004" pitchFamily="2" charset="0"/>
              </a:rPr>
              <a:t>MEXICANA</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8243" y="515467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691510" y="2121132"/>
            <a:ext cx="6802366" cy="2470933"/>
          </a:xfrm>
          <a:prstGeom prst="rect">
            <a:avLst/>
          </a:prstGeom>
          <a:noFill/>
        </p:spPr>
        <p:txBody>
          <a:bodyPr wrap="square" rtlCol="0">
            <a:spAutoFit/>
          </a:bodyPr>
          <a:lstStyle/>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CD de 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4 noches de hospedaje en Cd de México con desayuno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Basílica de Guadalupe y Pirámides de Teotihuacán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City, Xochimilco, Coyoacán, UNAM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Cuernavaca - Taxco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PERSONASMAYORES DE 75 AÑOS TIENEN SUPLEMENTO.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24" r="28424"/>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633186" y="605719"/>
            <a:ext cx="7055002" cy="646331"/>
          </a:xfrm>
          <a:prstGeom prst="rect">
            <a:avLst/>
          </a:prstGeom>
          <a:noFill/>
        </p:spPr>
        <p:txBody>
          <a:bodyPr wrap="square" rtlCol="0">
            <a:spAutoFit/>
          </a:bodyPr>
          <a:lstStyle/>
          <a:p>
            <a:r>
              <a:rPr lang="es-CO" sz="3600" b="1" dirty="0">
                <a:latin typeface="Montserrat" panose="02000505000000020004" pitchFamily="2" charset="0"/>
              </a:rPr>
              <a:t>PLATA</a:t>
            </a:r>
            <a:r>
              <a:rPr lang="es-CO" sz="3600" b="1" noProof="0" dirty="0">
                <a:latin typeface="Montserrat" panose="02000505000000020004" pitchFamily="2" charset="0"/>
              </a:rPr>
              <a:t> </a:t>
            </a:r>
            <a:r>
              <a:rPr lang="es-CO" sz="3600" b="1" noProof="0" dirty="0">
                <a:solidFill>
                  <a:srgbClr val="FF6600"/>
                </a:solidFill>
                <a:latin typeface="Montserrat" panose="02000505000000020004" pitchFamily="2" charset="0"/>
              </a:rPr>
              <a:t>MEXICANA</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424" r="28424"/>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PLATA </a:t>
            </a:r>
            <a:r>
              <a:rPr lang="es-CO" sz="3600" b="1" noProof="0" dirty="0">
                <a:solidFill>
                  <a:srgbClr val="FF6600"/>
                </a:solidFill>
                <a:latin typeface="Montserrat" panose="02000505000000020004" pitchFamily="2" charset="0"/>
              </a:rPr>
              <a:t>MEXICANA</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50069" y="793925"/>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80646" y="3666246"/>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752560209"/>
              </p:ext>
            </p:extLst>
          </p:nvPr>
        </p:nvGraphicFramePr>
        <p:xfrm>
          <a:off x="681633" y="1775419"/>
          <a:ext cx="6377175" cy="3578883"/>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528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373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334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202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560923691"/>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554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373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342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217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26974608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642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425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394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228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81937093"/>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632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445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416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228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695436308"/>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725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492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425</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233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2228686560"/>
                  </a:ext>
                </a:extLst>
              </a:tr>
              <a:tr h="511269">
                <a:tc>
                  <a:txBody>
                    <a:bodyPr/>
                    <a:lstStyle/>
                    <a:p>
                      <a:pPr algn="ctr">
                        <a:lnSpc>
                          <a:spcPct val="120000"/>
                        </a:lnSpc>
                      </a:pPr>
                      <a:r>
                        <a:rPr lang="es-E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(Hab Deluxe)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741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549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502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tc>
                  <a:txBody>
                    <a:bodyPr/>
                    <a:lstStyle/>
                    <a:p>
                      <a:pPr algn="ctr">
                        <a:lnSpc>
                          <a:spcPct val="120000"/>
                        </a:lnSpc>
                      </a:pPr>
                      <a:r>
                        <a:rPr lang="es-E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254</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tc>
                <a:extLst>
                  <a:ext uri="{0D108BD9-81ED-4DB2-BD59-A6C34878D82A}">
                    <a16:rowId xmlns:a16="http://schemas.microsoft.com/office/drawing/2014/main" val="1303151341"/>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50069" y="1317977"/>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graphicFrame>
        <p:nvGraphicFramePr>
          <p:cNvPr id="21" name="Table 10">
            <a:extLst>
              <a:ext uri="{FF2B5EF4-FFF2-40B4-BE49-F238E27FC236}">
                <a16:creationId xmlns:a16="http://schemas.microsoft.com/office/drawing/2014/main" id="{883F0577-DAEF-1179-D1CF-F3140A65E07B}"/>
              </a:ext>
            </a:extLst>
          </p:cNvPr>
          <p:cNvGraphicFramePr>
            <a:graphicFrameLocks noGrp="1"/>
          </p:cNvGraphicFramePr>
          <p:nvPr>
            <p:extLst>
              <p:ext uri="{D42A27DB-BD31-4B8C-83A1-F6EECF244321}">
                <p14:modId xmlns:p14="http://schemas.microsoft.com/office/powerpoint/2010/main" val="1344299752"/>
              </p:ext>
            </p:extLst>
          </p:nvPr>
        </p:nvGraphicFramePr>
        <p:xfrm>
          <a:off x="7478559" y="2152190"/>
          <a:ext cx="4328365" cy="1187670"/>
        </p:xfrm>
        <a:graphic>
          <a:graphicData uri="http://schemas.openxmlformats.org/drawingml/2006/table">
            <a:tbl>
              <a:tblPr firstRow="1" bandRow="1">
                <a:tableStyleId>{5C22544A-7EE6-4342-B048-85BDC9FD1C3A}</a:tableStyleId>
              </a:tblPr>
              <a:tblGrid>
                <a:gridCol w="4328365">
                  <a:extLst>
                    <a:ext uri="{9D8B030D-6E8A-4147-A177-3AD203B41FA5}">
                      <a16:colId xmlns:a16="http://schemas.microsoft.com/office/drawing/2014/main" val="1538205184"/>
                    </a:ext>
                  </a:extLst>
                </a:gridCol>
              </a:tblGrid>
              <a:tr h="626724">
                <a:tc>
                  <a:txBody>
                    <a:bodyPr/>
                    <a:lstStyle/>
                    <a:p>
                      <a:pPr marL="171450" marR="171450" algn="ctr" fontAlgn="base">
                        <a:lnSpc>
                          <a:spcPct val="120000"/>
                        </a:lnSpc>
                        <a:buNone/>
                      </a:pPr>
                      <a:r>
                        <a:rPr lang="es-MX" sz="12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SUPLEMENTO ALMUERZO EN BASILICA XOCHIMILCO Y CUERNAVACA</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77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
        <p:nvSpPr>
          <p:cNvPr id="12" name="CuadroTexto 11">
            <a:extLst>
              <a:ext uri="{FF2B5EF4-FFF2-40B4-BE49-F238E27FC236}">
                <a16:creationId xmlns:a16="http://schemas.microsoft.com/office/drawing/2014/main" id="{A4930CB9-906C-C2DE-807E-D7241E4AF176}"/>
              </a:ext>
            </a:extLst>
          </p:cNvPr>
          <p:cNvSpPr txBox="1"/>
          <p:nvPr/>
        </p:nvSpPr>
        <p:spPr>
          <a:xfrm>
            <a:off x="876868" y="5563878"/>
            <a:ext cx="5810259" cy="1102674"/>
          </a:xfrm>
          <a:prstGeom prst="rect">
            <a:avLst/>
          </a:prstGeom>
          <a:noFill/>
        </p:spPr>
        <p:txBody>
          <a:bodyPr wrap="square">
            <a:spAutoFit/>
          </a:bodyPr>
          <a:lstStyle/>
          <a:p>
            <a:pPr>
              <a:lnSpc>
                <a:spcPct val="120000"/>
              </a:lnSpc>
            </a:pPr>
            <a:r>
              <a:rPr lang="es-CO" sz="1400" b="1" dirty="0">
                <a:solidFill>
                  <a:srgbClr val="ED7D31"/>
                </a:solidFill>
                <a:effectLst/>
                <a:ea typeface="Arial" panose="020B0604020202020204" pitchFamily="34" charset="0"/>
                <a:cs typeface="Times New Roman" panose="02020603050405020304" pitchFamily="18" charset="0"/>
              </a:rPr>
              <a:t>Nota:</a:t>
            </a:r>
            <a:r>
              <a:rPr lang="es-CO" sz="1400" dirty="0">
                <a:solidFill>
                  <a:srgbClr val="000000"/>
                </a:solidFill>
                <a:effectLst/>
                <a:ea typeface="Arial" panose="020B0604020202020204" pitchFamily="34" charset="0"/>
                <a:cs typeface="Times New Roman" panose="02020603050405020304" pitchFamily="18" charset="0"/>
              </a:rPr>
              <a:t> </a:t>
            </a:r>
            <a:endParaRPr lang="es-CO" sz="1400" dirty="0">
              <a:solidFill>
                <a:srgbClr val="595959"/>
              </a:solidFill>
              <a:effectLst/>
              <a:ea typeface="Arial" panose="020B0604020202020204" pitchFamily="34" charset="0"/>
              <a:cs typeface="Times New Roman" panose="02020603050405020304" pitchFamily="18" charset="0"/>
            </a:endParaRPr>
          </a:p>
          <a:p>
            <a:pPr marL="342900" lvl="0" indent="-342900">
              <a:lnSpc>
                <a:spcPct val="120000"/>
              </a:lnSpc>
              <a:buSzPts val="1050"/>
              <a:buFont typeface="Symbol" panose="05050102010706020507" pitchFamily="18" charset="2"/>
              <a:buChar char=""/>
            </a:pPr>
            <a:r>
              <a:rPr lang="es-CO" sz="1400" dirty="0">
                <a:solidFill>
                  <a:schemeClr val="bg1"/>
                </a:solidFill>
                <a:effectLst/>
                <a:ea typeface="Times New Roman" panose="02020603050405020304" pitchFamily="18" charset="0"/>
                <a:cs typeface="Tahoma" panose="020B0604030504040204" pitchFamily="34" charset="0"/>
              </a:rPr>
              <a:t>Los servicios se realizan en regular-compartido, si desea servicio privado, contáctanos.</a:t>
            </a:r>
            <a:endParaRPr lang="es-CO" sz="1400" dirty="0">
              <a:solidFill>
                <a:schemeClr val="bg1"/>
              </a:solidFill>
              <a:effectLst/>
              <a:ea typeface="Arial" panose="020B0604020202020204" pitchFamily="34" charset="0"/>
              <a:cs typeface="Times New Roman" panose="02020603050405020304" pitchFamily="18" charset="0"/>
            </a:endParaRPr>
          </a:p>
          <a:p>
            <a:pPr marL="342900" lvl="0" indent="-342900">
              <a:lnSpc>
                <a:spcPct val="120000"/>
              </a:lnSpc>
              <a:buSzPts val="1050"/>
              <a:buFont typeface="Symbol" panose="05050102010706020507" pitchFamily="18" charset="2"/>
              <a:buChar char=""/>
            </a:pPr>
            <a:r>
              <a:rPr lang="es-CO" sz="1400" dirty="0">
                <a:solidFill>
                  <a:schemeClr val="bg1"/>
                </a:solidFill>
                <a:effectLst/>
                <a:ea typeface="Times New Roman" panose="02020603050405020304" pitchFamily="18" charset="0"/>
                <a:cs typeface="Tahoma" panose="020B0604030504040204" pitchFamily="34" charset="0"/>
              </a:rPr>
              <a:t>Operación mínima con 2 pasajeros</a:t>
            </a:r>
            <a:endParaRPr lang="es-CO" sz="1400" dirty="0">
              <a:solidFill>
                <a:schemeClr val="bg1"/>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55" r="2075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441634"/>
            <a:ext cx="4372158" cy="338554"/>
          </a:xfrm>
          <a:prstGeom prst="rect">
            <a:avLst/>
          </a:prstGeom>
          <a:noFill/>
        </p:spPr>
        <p:txBody>
          <a:bodyPr wrap="square" rtlCol="0">
            <a:spAutoFit/>
          </a:bodyPr>
          <a:lstStyle/>
          <a:p>
            <a:r>
              <a:rPr lang="es-CO" sz="1600" b="1" noProof="0" dirty="0">
                <a:solidFill>
                  <a:srgbClr val="0070C0"/>
                </a:solidFill>
              </a:rPr>
              <a:t>PLATA MEXICANA</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1289055"/>
            <a:ext cx="6179127"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a:t>
            </a:r>
          </a:p>
          <a:p>
            <a:pPr algn="just">
              <a:lnSpc>
                <a:spcPct val="150000"/>
              </a:lnSpc>
            </a:pPr>
            <a:r>
              <a:rPr lang="es-MX" sz="1200" b="0" i="0" noProof="0" dirty="0">
                <a:solidFill>
                  <a:srgbClr val="000000"/>
                </a:solidFill>
                <a:effectLst/>
              </a:rPr>
              <a:t>Salida de Bogotá ay arriba a Ciudad de México. Recepción y bienvenida por el personal de la agencia. Durante el traslado al Hotel el guía dará indicaciones acerca de los recorridos.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BASÍLICA DE GUADALUPE - TEOTIHUACÁN </a:t>
            </a:r>
          </a:p>
          <a:p>
            <a:pPr algn="just">
              <a:lnSpc>
                <a:spcPct val="150000"/>
              </a:lnSpc>
            </a:pPr>
            <a:r>
              <a:rPr lang="es-MX" sz="1200" b="0" i="0" noProof="0" dirty="0">
                <a:solidFill>
                  <a:srgbClr val="000000"/>
                </a:solidFill>
                <a:effectLst/>
              </a:rPr>
              <a:t>Desayuno incluido, Comenzaremos en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 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1689" r="1168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55" r="20755"/>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372158" cy="338554"/>
          </a:xfrm>
          <a:prstGeom prst="rect">
            <a:avLst/>
          </a:prstGeom>
          <a:noFill/>
        </p:spPr>
        <p:txBody>
          <a:bodyPr wrap="square" rtlCol="0">
            <a:spAutoFit/>
          </a:bodyPr>
          <a:lstStyle/>
          <a:p>
            <a:r>
              <a:rPr lang="es-CO" sz="1600" b="1" noProof="0" dirty="0">
                <a:solidFill>
                  <a:srgbClr val="0070C0"/>
                </a:solidFill>
              </a:rPr>
              <a:t>PLATA MEXICANA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69175"/>
            <a:ext cx="6151418"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CITY- XOCHIMILCO - COYOACAN</a:t>
            </a:r>
          </a:p>
          <a:p>
            <a:pPr algn="just">
              <a:lnSpc>
                <a:spcPct val="150000"/>
              </a:lnSpc>
            </a:pPr>
            <a:r>
              <a:rPr lang="es-MX" sz="1200" b="0" i="0" noProof="0" dirty="0">
                <a:solidFill>
                  <a:srgbClr val="000000"/>
                </a:solidFill>
                <a:effectLst/>
              </a:rPr>
              <a:t>Desayuno incluido en el hotel. Iniciamos visitando la Columna de la Independencia monumento ícono de México donde descansan los restos de nuestros héroes que nos dieron patria y libertad. Posteriormente, nos dirigiremos al Centro Histórico (Zócalo) a través de la hermosa Av. Paseo de la Reforma. Al llegar al Zócalo, caminaremos hacia el Templo Mayor y, después a la Catedral Metropolitana de la Ciudad de México. En seguida, visitaremos el Palacio de Bellas Artes edificio de principios del siglo XX con su estilo art </a:t>
            </a:r>
            <a:r>
              <a:rPr lang="es-MX" sz="1200" b="0" i="0" noProof="0" dirty="0" err="1">
                <a:solidFill>
                  <a:srgbClr val="000000"/>
                </a:solidFill>
                <a:effectLst/>
              </a:rPr>
              <a:t>deco</a:t>
            </a:r>
            <a:r>
              <a:rPr lang="es-MX" sz="1200" b="0" i="0" noProof="0" dirty="0">
                <a:solidFill>
                  <a:srgbClr val="000000"/>
                </a:solidFill>
                <a:effectLst/>
              </a:rPr>
              <a:t>, sus esculturas y bellos jardines. Después, visitaremos la Alcaldía de Coyoacán, donde observaremos la famosa “Fuente de los Coyotes” y conoceremos el Templo de San Juan Bautista. Posteriormente, nos dirigiremos al sur de la ciudad donde observaremos la Universidad Nacional Autónoma de México (UNAM) nuestra máxima casa de estudios superiores y el Estadio Olímpico Universitario, así como el Estadio Azteca que albergó dos mundiales: México 1970 y 1986. Por último, nos embarcaremos en una trajinera (balsa) en Xochimilco donde navegaremos por sus canales. Finalmente, regresaremos a nuestro hotel.</a:t>
            </a:r>
          </a:p>
          <a:p>
            <a:pPr algn="just">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0261" r="1026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755" r="20755"/>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58439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372158" cy="338554"/>
          </a:xfrm>
          <a:prstGeom prst="rect">
            <a:avLst/>
          </a:prstGeom>
          <a:noFill/>
        </p:spPr>
        <p:txBody>
          <a:bodyPr wrap="square" rtlCol="0">
            <a:spAutoFit/>
          </a:bodyPr>
          <a:lstStyle/>
          <a:p>
            <a:r>
              <a:rPr lang="es-CO" sz="1600" b="1" noProof="0" dirty="0">
                <a:solidFill>
                  <a:srgbClr val="0070C0"/>
                </a:solidFill>
              </a:rPr>
              <a:t>PLATA MEXICANA</a:t>
            </a:r>
          </a:p>
        </p:txBody>
      </p:sp>
      <p:sp>
        <p:nvSpPr>
          <p:cNvPr id="7" name="TextBox 6">
            <a:extLst>
              <a:ext uri="{FF2B5EF4-FFF2-40B4-BE49-F238E27FC236}">
                <a16:creationId xmlns:a16="http://schemas.microsoft.com/office/drawing/2014/main" id="{6362B6FA-2AB6-67D4-4FA8-7F0C6F9EDA5E}"/>
              </a:ext>
            </a:extLst>
          </p:cNvPr>
          <p:cNvSpPr txBox="1"/>
          <p:nvPr/>
        </p:nvSpPr>
        <p:spPr>
          <a:xfrm>
            <a:off x="5846458" y="983759"/>
            <a:ext cx="6151418" cy="572656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CUERNAVACA Y TAXCO</a:t>
            </a:r>
          </a:p>
          <a:p>
            <a:pPr algn="just">
              <a:lnSpc>
                <a:spcPct val="150000"/>
              </a:lnSpc>
            </a:pPr>
            <a:r>
              <a:rPr lang="es-MX" sz="1200" b="0" i="0" noProof="0" dirty="0">
                <a:solidFill>
                  <a:srgbClr val="000000"/>
                </a:solidFill>
                <a:effectLst/>
              </a:rPr>
              <a:t>Desayuno incluido en el hotel. Partiremos hacia la ciudad de Cuernavaca considerada la “Ciudad de la eterna primavera”. En el trayecto, observaremos el gran Valle de Morelos, así como parte de la Sierra del </a:t>
            </a:r>
            <a:r>
              <a:rPr lang="es-MX" sz="1200" b="0" i="0" noProof="0" dirty="0" err="1">
                <a:solidFill>
                  <a:srgbClr val="000000"/>
                </a:solidFill>
                <a:effectLst/>
              </a:rPr>
              <a:t>Chichinautzin</a:t>
            </a:r>
            <a:r>
              <a:rPr lang="es-MX" sz="1200" b="0" i="0" noProof="0" dirty="0">
                <a:solidFill>
                  <a:srgbClr val="000000"/>
                </a:solidFill>
                <a:effectLst/>
              </a:rPr>
              <a:t>. Al llegar, veremos la Catedral de Morelos, dedicada a la Asunción de María en cuyos muros se encuentran las pinturas al temple del primer santo mexicano San Felipe de Jesús. Posteriormente, visitaremos la Capilla Abierta y el Templo de San Francisco de Asís de la Tercer Orden con su arquitectura barroca y finalmente visitaremos el Templo de la Virgen del Carmen de estilo neogótico. Posteriormente, partiremos al pueblo mágico de Taxco, lugar enclavado en la Sierra Madre del Sur con sus casas blancas, techos de teja roja, calles empedradas da una panorámica sin igual. Caminaremos entre sus calles, conoceremos su historia y tradiciones, Visitaremos su centro histórico y degustaremos el mezcal regional; así como, conoceremos el trabajo de la orfebrería en plata. Después del almuerzo, ingresaremos a la parroquia de Santa Prisca y San Sebastián de estilo barroco y cantera rosa. Al final, emprenderemos el retorno a nuestro hotel.</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5. CD MÉXICO - BOGOTÁ</a:t>
            </a:r>
          </a:p>
          <a:p>
            <a:pPr algn="just">
              <a:lnSpc>
                <a:spcPct val="150000"/>
              </a:lnSpc>
            </a:pPr>
            <a:r>
              <a:rPr lang="es-CO" sz="1200" b="0" i="0" noProof="0" dirty="0">
                <a:solidFill>
                  <a:srgbClr val="000000"/>
                </a:solidFill>
                <a:effectLst/>
              </a:rPr>
              <a:t>Después del desayuno incluido traslado al aeropuerto con destino a casa.</a:t>
            </a: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0261" r="10261"/>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310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829039"/>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504521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76957" y="5335566"/>
            <a:ext cx="4422404" cy="422360"/>
          </a:xfrm>
          <a:prstGeom prst="rect">
            <a:avLst/>
          </a:prstGeom>
          <a:noFill/>
        </p:spPr>
        <p:txBody>
          <a:bodyPr wrap="square" rtlCol="0">
            <a:spAutoFit/>
          </a:bodyPr>
          <a:lstStyle/>
          <a:p>
            <a:pPr>
              <a:lnSpc>
                <a:spcPct val="150000"/>
              </a:lnSpc>
            </a:pPr>
            <a:r>
              <a:rPr lang="es-CO" sz="1600" i="1" dirty="0">
                <a:solidFill>
                  <a:schemeClr val="bg1"/>
                </a:solidFill>
              </a:rPr>
              <a:t>5</a:t>
            </a:r>
            <a:r>
              <a:rPr lang="es-CO" sz="1600" b="0" i="1" noProof="0" dirty="0">
                <a:solidFill>
                  <a:schemeClr val="bg1"/>
                </a:solidFill>
                <a:effectLst/>
              </a:rPr>
              <a:t> Días / 4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701111" y="509912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727462" y="4225041"/>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PLATA </a:t>
            </a:r>
            <a:r>
              <a:rPr lang="es-CO" sz="3600" b="1" noProof="0" dirty="0">
                <a:solidFill>
                  <a:srgbClr val="FF6600"/>
                </a:solidFill>
                <a:latin typeface="Montserrat" panose="02000505000000020004" pitchFamily="2" charset="0"/>
              </a:rPr>
              <a:t>MEXICANA</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5897" y="523641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3596</TotalTime>
  <Words>1027</Words>
  <Application>Microsoft Office PowerPoint</Application>
  <PresentationFormat>Panorámica</PresentationFormat>
  <Paragraphs>99</Paragraphs>
  <Slides>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10</cp:revision>
  <dcterms:created xsi:type="dcterms:W3CDTF">2024-08-19T01:20:52Z</dcterms:created>
  <dcterms:modified xsi:type="dcterms:W3CDTF">2025-03-27T16:31:05Z</dcterms:modified>
</cp:coreProperties>
</file>