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87" r:id="rId2"/>
    <p:sldId id="441" r:id="rId3"/>
    <p:sldId id="535" r:id="rId4"/>
    <p:sldId id="530" r:id="rId5"/>
    <p:sldId id="379" r:id="rId6"/>
    <p:sldId id="536" r:id="rId7"/>
    <p:sldId id="537" r:id="rId8"/>
    <p:sldId id="53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3/28/2025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28/03/2025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28/03/2025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73892" y="0"/>
            <a:ext cx="12265891"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5</a:t>
            </a:r>
            <a:r>
              <a:rPr lang="es-CO" sz="1600" b="0" i="1" noProof="0" dirty="0">
                <a:solidFill>
                  <a:schemeClr val="bg1"/>
                </a:solidFill>
                <a:effectLst/>
              </a:rPr>
              <a:t> Días / 4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382982" y="3434126"/>
            <a:ext cx="11804072" cy="1200329"/>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SAN MIGUEL DE ALLENDE Y</a:t>
            </a:r>
          </a:p>
          <a:p>
            <a:r>
              <a:rPr lang="es-CO" sz="3600" b="1" noProof="0" dirty="0">
                <a:solidFill>
                  <a:schemeClr val="bg1"/>
                </a:solidFill>
                <a:latin typeface="Montserrat" panose="02000505000000020004" pitchFamily="2" charset="0"/>
              </a:rPr>
              <a:t> </a:t>
            </a:r>
            <a:r>
              <a:rPr lang="es-CO" sz="3600" b="1" noProof="0" dirty="0">
                <a:solidFill>
                  <a:srgbClr val="FF6600"/>
                </a:solidFill>
                <a:latin typeface="Montserrat" panose="02000505000000020004" pitchFamily="2" charset="0"/>
              </a:rPr>
              <a:t>EL ENCANTO DE SUS VINOS</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654567" y="1286610"/>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719363" y="2124060"/>
            <a:ext cx="6802366" cy="2710999"/>
          </a:xfrm>
          <a:prstGeom prst="rect">
            <a:avLst/>
          </a:prstGeom>
          <a:noFill/>
        </p:spPr>
        <p:txBody>
          <a:bodyPr wrap="square" rtlCol="0">
            <a:spAutoFit/>
          </a:bodyPr>
          <a:lstStyle/>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aeropuerto-hotel-Cd de México.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de hospedaje en Cd de México con desayuno</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City, Basílica de Guadalupe y Pirámides de Teotihuacán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Querétaro y San miguel de allende con Almuerzo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1 noches de hospedaje en San Miguel de Allende con desayuno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Queso y vino en Cuna de Tierra.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Dolores Hidalgo, Tumba de José Alfredo Jiménez.</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marL="285750" lvl="0" indent="-285750">
              <a:lnSpc>
                <a:spcPct val="120000"/>
              </a:lnSpc>
              <a:buSzPts val="1000"/>
              <a:buFont typeface="Wingdings" panose="05000000000000000000" pitchFamily="2"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29" r="1429"/>
          <a:stretch/>
        </p:blipFill>
        <p:spPr>
          <a:xfrm>
            <a:off x="7751763" y="0"/>
            <a:ext cx="4440238"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488744" y="156277"/>
            <a:ext cx="7207897" cy="1200329"/>
          </a:xfrm>
          <a:prstGeom prst="rect">
            <a:avLst/>
          </a:prstGeom>
          <a:noFill/>
        </p:spPr>
        <p:txBody>
          <a:bodyPr wrap="square" rtlCol="0">
            <a:spAutoFit/>
          </a:bodyPr>
          <a:lstStyle/>
          <a:p>
            <a:r>
              <a:rPr lang="es-CO" sz="3600" b="1" noProof="0" dirty="0">
                <a:latin typeface="Montserrat" panose="02000505000000020004" pitchFamily="2" charset="0"/>
              </a:rPr>
              <a:t>SAN MIGUEL DE ALLENDE Y </a:t>
            </a:r>
            <a:r>
              <a:rPr lang="es-CO" sz="3600" b="1" noProof="0" dirty="0">
                <a:solidFill>
                  <a:srgbClr val="FF6600"/>
                </a:solidFill>
                <a:latin typeface="Montserrat" panose="02000505000000020004" pitchFamily="2" charset="0"/>
              </a:rPr>
              <a:t>EL ENCANTO DE SUS VINOS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Alimentación no estipulada en el programa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BOG/MEX/BOG</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“TA”</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 Salida de Cada País</a:t>
            </a:r>
          </a:p>
          <a:p>
            <a:pPr marL="285750" lvl="0" indent="-285750">
              <a:lnSpc>
                <a:spcPct val="120000"/>
              </a:lnSpc>
              <a:buSzPts val="1000"/>
              <a:buFont typeface="Arial" panose="020B0604020202020204" pitchFamily="34" charset="0"/>
              <a:buChar char="•"/>
              <a:tabLst>
                <a:tab pos="457200" algn="l"/>
              </a:tabLst>
            </a:pPr>
            <a:r>
              <a:rPr lang="es-CO"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lavandería, llamadas etc.</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29" r="1429"/>
          <a:stretch/>
        </p:blipFill>
        <p:spPr>
          <a:xfrm>
            <a:off x="7751762"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348379" y="245193"/>
            <a:ext cx="7055002" cy="1200329"/>
          </a:xfrm>
          <a:prstGeom prst="rect">
            <a:avLst/>
          </a:prstGeom>
          <a:noFill/>
        </p:spPr>
        <p:txBody>
          <a:bodyPr wrap="square" rtlCol="0">
            <a:spAutoFit/>
          </a:bodyPr>
          <a:lstStyle/>
          <a:p>
            <a:r>
              <a:rPr lang="es-CO" sz="3600" b="1" noProof="0" dirty="0">
                <a:latin typeface="Montserrat" panose="02000505000000020004" pitchFamily="2" charset="0"/>
              </a:rPr>
              <a:t>SAN MIGUEL DE ALLENDE Y </a:t>
            </a:r>
            <a:r>
              <a:rPr lang="es-CO" sz="3600" b="1" noProof="0" dirty="0">
                <a:solidFill>
                  <a:srgbClr val="FF6600"/>
                </a:solidFill>
                <a:latin typeface="Montserrat" panose="02000505000000020004" pitchFamily="2" charset="0"/>
              </a:rPr>
              <a:t>EL ENCANTO DE SUS VINOS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510455"/>
            <a:ext cx="12197032" cy="335563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693188" y="575653"/>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7566329" y="3766869"/>
            <a:ext cx="4226278" cy="2800767"/>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endParaRPr lang="es-CO" sz="1600" noProof="0" dirty="0">
              <a:solidFill>
                <a:schemeClr val="bg1"/>
              </a:solidFill>
              <a:latin typeface="+mj-lt"/>
            </a:endParaRPr>
          </a:p>
          <a:p>
            <a:r>
              <a:rPr lang="es-CO" sz="1600" b="1" noProof="0" dirty="0">
                <a:solidFill>
                  <a:schemeClr val="bg1"/>
                </a:solidFill>
                <a:latin typeface="+mj-lt"/>
              </a:rPr>
              <a:t>Tiene incluido Desayuno: </a:t>
            </a:r>
            <a:r>
              <a:rPr lang="es-CO" sz="1600" noProof="0" dirty="0">
                <a:solidFill>
                  <a:schemeClr val="bg1"/>
                </a:solidFill>
                <a:latin typeface="+mj-lt"/>
              </a:rPr>
              <a:t>desde el día 2</a:t>
            </a:r>
          </a:p>
          <a:p>
            <a:r>
              <a:rPr lang="es-CO" sz="1600" noProof="0" dirty="0">
                <a:solidFill>
                  <a:schemeClr val="bg1"/>
                </a:solidFill>
                <a:latin typeface="+mj-lt"/>
              </a:rPr>
              <a:t> </a:t>
            </a:r>
          </a:p>
          <a:p>
            <a:r>
              <a:rPr lang="es-CO" sz="1600" noProof="0" dirty="0">
                <a:solidFill>
                  <a:schemeClr val="bg1"/>
                </a:solidFill>
                <a:latin typeface="+mj-lt"/>
              </a:rPr>
              <a:t>Vigencia al 15 de diciembre 2025, no aplica para formula 1, semana santa, día de muertos y fiestas decembrinas.</a:t>
            </a:r>
          </a:p>
          <a:p>
            <a:endParaRPr lang="es-CO" sz="1600" noProof="0" dirty="0">
              <a:solidFill>
                <a:schemeClr val="bg1"/>
              </a:solidFill>
              <a:latin typeface="+mj-lt"/>
            </a:endParaRPr>
          </a:p>
          <a:p>
            <a:r>
              <a:rPr lang="es-CO" sz="1600" noProof="0" dirty="0">
                <a:solidFill>
                  <a:schemeClr val="bg1"/>
                </a:solidFill>
                <a:latin typeface="+mj-lt"/>
              </a:rPr>
              <a:t>El orden del itinerario puede varias según la disponibilidad de cada Tour.</a:t>
            </a:r>
          </a:p>
        </p:txBody>
      </p:sp>
      <p:graphicFrame>
        <p:nvGraphicFramePr>
          <p:cNvPr id="11" name="Table 10">
            <a:extLst>
              <a:ext uri="{FF2B5EF4-FFF2-40B4-BE49-F238E27FC236}">
                <a16:creationId xmlns:a16="http://schemas.microsoft.com/office/drawing/2014/main" id="{A082160A-36D8-5EDC-18EA-94D996CF5975}"/>
              </a:ext>
            </a:extLst>
          </p:cNvPr>
          <p:cNvGraphicFramePr>
            <a:graphicFrameLocks noGrp="1"/>
          </p:cNvGraphicFramePr>
          <p:nvPr>
            <p:extLst>
              <p:ext uri="{D42A27DB-BD31-4B8C-83A1-F6EECF244321}">
                <p14:modId xmlns:p14="http://schemas.microsoft.com/office/powerpoint/2010/main" val="689950888"/>
              </p:ext>
            </p:extLst>
          </p:nvPr>
        </p:nvGraphicFramePr>
        <p:xfrm>
          <a:off x="504291" y="1572482"/>
          <a:ext cx="6377175" cy="4090152"/>
        </p:xfrm>
        <a:graphic>
          <a:graphicData uri="http://schemas.openxmlformats.org/drawingml/2006/table">
            <a:tbl>
              <a:tblPr firstRow="1" bandRow="1">
                <a:tableStyleId>{5C22544A-7EE6-4342-B048-85BDC9FD1C3A}</a:tableStyleId>
              </a:tblPr>
              <a:tblGrid>
                <a:gridCol w="3279688">
                  <a:extLst>
                    <a:ext uri="{9D8B030D-6E8A-4147-A177-3AD203B41FA5}">
                      <a16:colId xmlns:a16="http://schemas.microsoft.com/office/drawing/2014/main" val="1538205184"/>
                    </a:ext>
                  </a:extLst>
                </a:gridCol>
                <a:gridCol w="714703">
                  <a:extLst>
                    <a:ext uri="{9D8B030D-6E8A-4147-A177-3AD203B41FA5}">
                      <a16:colId xmlns:a16="http://schemas.microsoft.com/office/drawing/2014/main" val="3613852111"/>
                    </a:ext>
                  </a:extLst>
                </a:gridCol>
                <a:gridCol w="725214">
                  <a:extLst>
                    <a:ext uri="{9D8B030D-6E8A-4147-A177-3AD203B41FA5}">
                      <a16:colId xmlns:a16="http://schemas.microsoft.com/office/drawing/2014/main" val="4171279550"/>
                    </a:ext>
                  </a:extLst>
                </a:gridCol>
                <a:gridCol w="819807">
                  <a:extLst>
                    <a:ext uri="{9D8B030D-6E8A-4147-A177-3AD203B41FA5}">
                      <a16:colId xmlns:a16="http://schemas.microsoft.com/office/drawing/2014/main" val="3953394797"/>
                    </a:ext>
                  </a:extLst>
                </a:gridCol>
                <a:gridCol w="837763">
                  <a:extLst>
                    <a:ext uri="{9D8B030D-6E8A-4147-A177-3AD203B41FA5}">
                      <a16:colId xmlns:a16="http://schemas.microsoft.com/office/drawing/2014/main" val="749930617"/>
                    </a:ext>
                  </a:extLst>
                </a:gridCol>
              </a:tblGrid>
              <a:tr h="511269">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HOTELES CD DE MEXICO</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SGL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DBL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TPL</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tc>
                  <a:txBody>
                    <a:bodyPr/>
                    <a:lstStyle/>
                    <a:p>
                      <a:pPr algn="ctr">
                        <a:lnSpc>
                          <a:spcPct val="120000"/>
                        </a:lnSpc>
                        <a:buNone/>
                      </a:pPr>
                      <a:r>
                        <a:rPr lang="es-CO" sz="1400" b="1" noProof="0" dirty="0">
                          <a:solidFill>
                            <a:srgbClr val="FFFFFF"/>
                          </a:solidFill>
                          <a:effectLst/>
                          <a:latin typeface="Helvetica" panose="020B0604020202020204" pitchFamily="34" charset="0"/>
                          <a:ea typeface="Times New Roman" panose="02020603050405020304" pitchFamily="18" charset="0"/>
                          <a:cs typeface="Arial" panose="020B0604020202020204" pitchFamily="34" charset="0"/>
                        </a:rPr>
                        <a:t>CHD</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28575" marR="28575" marT="19050" marB="19050" anchor="ctr">
                    <a:solidFill>
                      <a:srgbClr val="FF6600"/>
                    </a:solidFill>
                  </a:tcPr>
                </a:tc>
                <a:extLst>
                  <a:ext uri="{0D108BD9-81ED-4DB2-BD59-A6C34878D82A}">
                    <a16:rowId xmlns:a16="http://schemas.microsoft.com/office/drawing/2014/main" val="1247150155"/>
                  </a:ext>
                </a:extLst>
              </a:tr>
              <a:tr h="511269">
                <a:tc>
                  <a:txBody>
                    <a:bodyPr/>
                    <a:lstStyle/>
                    <a:p>
                      <a:pPr algn="ctr">
                        <a:lnSpc>
                          <a:spcPct val="120000"/>
                        </a:lnSpc>
                      </a:pPr>
                      <a:r>
                        <a:rPr lang="en-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REGENTE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b="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903</a:t>
                      </a:r>
                      <a:endParaRPr lang="es-CO" sz="1150" b="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b="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737</a:t>
                      </a:r>
                      <a:endParaRPr lang="es-CO" sz="1150" b="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b="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698</a:t>
                      </a:r>
                      <a:endParaRPr lang="es-CO" sz="1150" b="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b="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569</a:t>
                      </a:r>
                      <a:endParaRPr lang="es-CO" sz="1150" b="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60923691"/>
                  </a:ext>
                </a:extLst>
              </a:tr>
              <a:tr h="511269">
                <a:tc>
                  <a:txBody>
                    <a:bodyPr/>
                    <a:lstStyle/>
                    <a:p>
                      <a:pPr algn="ctr">
                        <a:lnSpc>
                          <a:spcPct val="120000"/>
                        </a:lnSpc>
                      </a:pPr>
                      <a:r>
                        <a:rPr lang="en-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ESTORIL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922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737</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703</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581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9746080"/>
                  </a:ext>
                </a:extLst>
              </a:tr>
              <a:tr h="511269">
                <a:tc>
                  <a:txBody>
                    <a:bodyPr/>
                    <a:lstStyle/>
                    <a:p>
                      <a:pPr algn="ctr">
                        <a:lnSpc>
                          <a:spcPct val="120000"/>
                        </a:lnSpc>
                      </a:pPr>
                      <a:r>
                        <a:rPr lang="en-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ROYAL REFORMA</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988</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776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742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589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937093"/>
                  </a:ext>
                </a:extLst>
              </a:tr>
              <a:tr h="511269">
                <a:tc>
                  <a:txBody>
                    <a:bodyPr/>
                    <a:lstStyle/>
                    <a:p>
                      <a:pPr algn="ctr">
                        <a:lnSpc>
                          <a:spcPct val="120000"/>
                        </a:lnSpc>
                      </a:pPr>
                      <a:r>
                        <a:rPr lang="en-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CASA BLANCA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981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732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759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589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95436308"/>
                  </a:ext>
                </a:extLst>
              </a:tr>
              <a:tr h="511269">
                <a:tc>
                  <a:txBody>
                    <a:bodyPr/>
                    <a:lstStyle/>
                    <a:p>
                      <a:pPr algn="ctr">
                        <a:lnSpc>
                          <a:spcPct val="120000"/>
                        </a:lnSpc>
                      </a:pPr>
                      <a:r>
                        <a:rPr lang="en-US" sz="1400" b="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PLAZA FLORENCIA </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1051</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826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766</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592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28686560"/>
                  </a:ext>
                </a:extLst>
              </a:tr>
              <a:tr h="511269">
                <a:tc>
                  <a:txBody>
                    <a:bodyPr/>
                    <a:lstStyle/>
                    <a:p>
                      <a:pPr algn="ctr">
                        <a:lnSpc>
                          <a:spcPct val="120000"/>
                        </a:lnSpc>
                      </a:pPr>
                      <a:r>
                        <a:rPr lang="en-US" sz="14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GALERIA PLAZA (</a:t>
                      </a:r>
                      <a:r>
                        <a:rPr lang="en-US" sz="1400" b="1" dirty="0" err="1">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Hab</a:t>
                      </a:r>
                      <a:r>
                        <a:rPr lang="en-US" sz="14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Deluxe)</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B w="12700" cmpd="sng">
                      <a:noFill/>
                    </a:lnB>
                  </a:tcP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1062</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B w="12700" cmpd="sng">
                      <a:noFill/>
                    </a:lnB>
                  </a:tcP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869</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B w="12700" cmpd="sng">
                      <a:noFill/>
                    </a:lnB>
                  </a:tcPr>
                </a:tc>
                <a:tc>
                  <a:txBody>
                    <a:bodyPr/>
                    <a:lstStyle/>
                    <a:p>
                      <a:pPr algn="ctr">
                        <a:lnSpc>
                          <a:spcPct val="120000"/>
                        </a:lnSpc>
                      </a:pPr>
                      <a:r>
                        <a:rPr lang="en-US" sz="140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824</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B w="12700" cmpd="sng">
                      <a:noFill/>
                    </a:lnB>
                  </a:tcPr>
                </a:tc>
                <a:tc>
                  <a:txBody>
                    <a:bodyPr/>
                    <a:lstStyle/>
                    <a:p>
                      <a:pPr algn="ctr">
                        <a:lnSpc>
                          <a:spcPct val="120000"/>
                        </a:lnSpc>
                      </a:pPr>
                      <a:r>
                        <a:rPr lang="en-US" sz="1400" dirty="0">
                          <a:solidFill>
                            <a:srgbClr val="000000"/>
                          </a:solidFill>
                          <a:effectLst/>
                          <a:latin typeface="Helvetica" panose="020B0604020202020204" pitchFamily="34" charset="0"/>
                          <a:ea typeface="Arial" panose="020B0604020202020204" pitchFamily="34" charset="0"/>
                          <a:cs typeface="Times New Roman" panose="02020603050405020304" pitchFamily="18" charset="0"/>
                        </a:rPr>
                        <a:t>608</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lnB w="12700" cmpd="sng">
                      <a:noFill/>
                    </a:lnB>
                  </a:tcPr>
                </a:tc>
                <a:extLst>
                  <a:ext uri="{0D108BD9-81ED-4DB2-BD59-A6C34878D82A}">
                    <a16:rowId xmlns:a16="http://schemas.microsoft.com/office/drawing/2014/main" val="1303151341"/>
                  </a:ext>
                </a:extLst>
              </a:tr>
              <a:tr h="511269">
                <a:tc gridSpan="5">
                  <a:txBody>
                    <a:bodyPr/>
                    <a:lstStyle/>
                    <a:p>
                      <a:pPr algn="ctr"/>
                      <a:r>
                        <a:rPr lang="es-CO" sz="1400" b="1" kern="1200" dirty="0">
                          <a:ln>
                            <a:solidFill>
                              <a:schemeClr val="accent2"/>
                            </a:solidFill>
                          </a:ln>
                          <a:solidFill>
                            <a:schemeClr val="accent2"/>
                          </a:solidFill>
                          <a:effectLst/>
                          <a:latin typeface="Helvetica" panose="020B0604020202020204" pitchFamily="34" charset="0"/>
                          <a:ea typeface="+mn-ea"/>
                          <a:cs typeface="Helvetica" panose="020B0604020202020204" pitchFamily="34" charset="0"/>
                        </a:rPr>
                        <a:t>SAN MIGUEL DE ALLENDE: </a:t>
                      </a:r>
                      <a:r>
                        <a:rPr lang="es-CO" sz="1400" b="1" kern="1200" dirty="0">
                          <a:ln>
                            <a:solidFill>
                              <a:schemeClr val="tx1"/>
                            </a:solidFill>
                          </a:ln>
                          <a:solidFill>
                            <a:sysClr val="windowText" lastClr="000000"/>
                          </a:solidFill>
                          <a:effectLst/>
                          <a:latin typeface="Helvetica" panose="020B0604020202020204" pitchFamily="34" charset="0"/>
                          <a:ea typeface="+mn-ea"/>
                          <a:cs typeface="Helvetica" panose="020B0604020202020204" pitchFamily="34" charset="0"/>
                        </a:rPr>
                        <a:t>HOTEL IMPERIO DE LOS ANGELES</a:t>
                      </a:r>
                    </a:p>
                    <a:p>
                      <a:pPr algn="ctr"/>
                      <a:r>
                        <a:rPr lang="es-CO" sz="1400" b="1" kern="1200" dirty="0">
                          <a:ln>
                            <a:solidFill>
                              <a:schemeClr val="accent6"/>
                            </a:solidFill>
                          </a:ln>
                          <a:solidFill>
                            <a:schemeClr val="accent6"/>
                          </a:solidFill>
                          <a:effectLst/>
                          <a:latin typeface="Helvetica" panose="020B0604020202020204" pitchFamily="34" charset="0"/>
                          <a:ea typeface="+mn-ea"/>
                          <a:cs typeface="Helvetica" panose="020B0604020202020204" pitchFamily="34" charset="0"/>
                        </a:rPr>
                        <a:t>SUPLEMENTO SI LOS PASAJEROS SE HOSPEDAN VIERNES O SABADO </a:t>
                      </a:r>
                      <a:endParaRPr lang="es-CO" sz="1050" b="1" dirty="0">
                        <a:ln>
                          <a:solidFill>
                            <a:schemeClr val="accent6"/>
                          </a:solidFill>
                        </a:ln>
                        <a:solidFill>
                          <a:schemeClr val="accent6"/>
                        </a:solidFill>
                        <a:effectLst/>
                        <a:latin typeface="Helvetica" panose="020B0604020202020204" pitchFamily="34" charset="0"/>
                        <a:ea typeface="Arial" panose="020B0604020202020204" pitchFamily="34" charset="0"/>
                        <a:cs typeface="Helvetica" panose="020B0604020202020204" pitchFamily="34"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lnSpc>
                          <a:spcPct val="120000"/>
                        </a:lnSpc>
                      </a:pP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hMerge="1">
                  <a:txBody>
                    <a:bodyPr/>
                    <a:lstStyle/>
                    <a:p>
                      <a:pPr algn="ctr">
                        <a:lnSpc>
                          <a:spcPct val="120000"/>
                        </a:lnSpc>
                      </a:pP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15267165"/>
                  </a:ext>
                </a:extLst>
              </a:tr>
            </a:tbl>
          </a:graphicData>
        </a:graphic>
      </p:graphicFrame>
      <p:sp>
        <p:nvSpPr>
          <p:cNvPr id="19" name="TextBox 1">
            <a:extLst>
              <a:ext uri="{FF2B5EF4-FFF2-40B4-BE49-F238E27FC236}">
                <a16:creationId xmlns:a16="http://schemas.microsoft.com/office/drawing/2014/main" id="{AD7D5EA9-5F62-9919-D721-E1AB9F4902FC}"/>
              </a:ext>
            </a:extLst>
          </p:cNvPr>
          <p:cNvSpPr txBox="1"/>
          <p:nvPr/>
        </p:nvSpPr>
        <p:spPr>
          <a:xfrm>
            <a:off x="693187" y="1156927"/>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20" name="Table 10">
            <a:extLst>
              <a:ext uri="{FF2B5EF4-FFF2-40B4-BE49-F238E27FC236}">
                <a16:creationId xmlns:a16="http://schemas.microsoft.com/office/drawing/2014/main" id="{73093817-0CFC-E63C-DE64-466A6280F176}"/>
              </a:ext>
            </a:extLst>
          </p:cNvPr>
          <p:cNvGraphicFramePr>
            <a:graphicFrameLocks noGrp="1"/>
          </p:cNvGraphicFramePr>
          <p:nvPr>
            <p:extLst>
              <p:ext uri="{D42A27DB-BD31-4B8C-83A1-F6EECF244321}">
                <p14:modId xmlns:p14="http://schemas.microsoft.com/office/powerpoint/2010/main" val="3700125722"/>
              </p:ext>
            </p:extLst>
          </p:nvPr>
        </p:nvGraphicFramePr>
        <p:xfrm>
          <a:off x="7478558" y="834032"/>
          <a:ext cx="4356999" cy="1187670"/>
        </p:xfrm>
        <a:graphic>
          <a:graphicData uri="http://schemas.openxmlformats.org/drawingml/2006/table">
            <a:tbl>
              <a:tblPr firstRow="1" bandRow="1">
                <a:tableStyleId>{5C22544A-7EE6-4342-B048-85BDC9FD1C3A}</a:tableStyleId>
              </a:tblPr>
              <a:tblGrid>
                <a:gridCol w="2233000">
                  <a:extLst>
                    <a:ext uri="{9D8B030D-6E8A-4147-A177-3AD203B41FA5}">
                      <a16:colId xmlns:a16="http://schemas.microsoft.com/office/drawing/2014/main" val="1538205184"/>
                    </a:ext>
                  </a:extLst>
                </a:gridCol>
                <a:gridCol w="2123999">
                  <a:extLst>
                    <a:ext uri="{9D8B030D-6E8A-4147-A177-3AD203B41FA5}">
                      <a16:colId xmlns:a16="http://schemas.microsoft.com/office/drawing/2014/main" val="3613852111"/>
                    </a:ext>
                  </a:extLst>
                </a:gridCol>
              </a:tblGrid>
              <a:tr h="626724">
                <a:tc>
                  <a:txBody>
                    <a:bodyPr/>
                    <a:lstStyle/>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POR TRAYECTO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171450" marR="171450"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(SI SOLO ES IDA O SOLO LLEGADA)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tc>
                  <a:txBody>
                    <a:bodyPr/>
                    <a:lstStyle/>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COSTO LLEGANDO Y SALIENDO POR EL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p>
                      <a:pPr marL="200025" marR="200025" algn="ctr" fontAlgn="base">
                        <a:lnSpc>
                          <a:spcPct val="120000"/>
                        </a:lnSpc>
                        <a:buNone/>
                      </a:pPr>
                      <a:r>
                        <a:rPr lang="es-CO" sz="800" b="1"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MISMO AEROPUERTO AIFA </a:t>
                      </a:r>
                      <a:r>
                        <a:rPr lang="es-CO" sz="800" noProof="0" dirty="0">
                          <a:solidFill>
                            <a:srgbClr val="FFFFFF"/>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80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rgbClr val="FF6600"/>
                    </a:solidFill>
                  </a:tcPr>
                </a:tc>
                <a:extLst>
                  <a:ext uri="{0D108BD9-81ED-4DB2-BD59-A6C34878D82A}">
                    <a16:rowId xmlns:a16="http://schemas.microsoft.com/office/drawing/2014/main" val="1247150155"/>
                  </a:ext>
                </a:extLst>
              </a:tr>
              <a:tr h="560946">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45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algn="ctr" fontAlgn="base">
                        <a:lnSpc>
                          <a:spcPct val="120000"/>
                        </a:lnSpc>
                        <a:buNone/>
                      </a:pPr>
                      <a:r>
                        <a:rPr lang="es-CO" sz="1400" b="1"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89 USD </a:t>
                      </a:r>
                      <a:r>
                        <a:rPr lang="es-CO" sz="1400" noProof="0" dirty="0">
                          <a:solidFill>
                            <a:srgbClr val="595959"/>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CO" sz="1150" noProof="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60923691"/>
                  </a:ext>
                </a:extLst>
              </a:tr>
            </a:tbl>
          </a:graphicData>
        </a:graphic>
      </p:graphicFrame>
      <p:sp>
        <p:nvSpPr>
          <p:cNvPr id="22" name="TextBox 1">
            <a:extLst>
              <a:ext uri="{FF2B5EF4-FFF2-40B4-BE49-F238E27FC236}">
                <a16:creationId xmlns:a16="http://schemas.microsoft.com/office/drawing/2014/main" id="{A64AD1BA-9489-786F-A75C-8A42FA1C2C47}"/>
              </a:ext>
            </a:extLst>
          </p:cNvPr>
          <p:cNvSpPr txBox="1"/>
          <p:nvPr/>
        </p:nvSpPr>
        <p:spPr>
          <a:xfrm>
            <a:off x="7478559" y="390987"/>
            <a:ext cx="4356999" cy="369332"/>
          </a:xfrm>
          <a:prstGeom prst="rect">
            <a:avLst/>
          </a:prstGeom>
          <a:noFill/>
        </p:spPr>
        <p:txBody>
          <a:bodyPr wrap="square" rtlCol="0">
            <a:spAutoFit/>
          </a:bodyPr>
          <a:lstStyle/>
          <a:p>
            <a:pPr algn="ctr"/>
            <a:r>
              <a:rPr lang="es-CO" b="1" noProof="0" dirty="0">
                <a:latin typeface="+mj-lt"/>
              </a:rPr>
              <a:t>SUPLEMENTOS PRECIOS POR PERSONA </a:t>
            </a:r>
            <a:endParaRPr lang="es-CO"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6C1DB10B-AB4F-0BE6-0976-548BAF56EFBF}"/>
              </a:ext>
            </a:extLst>
          </p:cNvPr>
          <p:cNvGraphicFramePr>
            <a:graphicFrameLocks noGrp="1"/>
          </p:cNvGraphicFramePr>
          <p:nvPr>
            <p:extLst>
              <p:ext uri="{D42A27DB-BD31-4B8C-83A1-F6EECF244321}">
                <p14:modId xmlns:p14="http://schemas.microsoft.com/office/powerpoint/2010/main" val="2958114243"/>
              </p:ext>
            </p:extLst>
          </p:nvPr>
        </p:nvGraphicFramePr>
        <p:xfrm>
          <a:off x="7101926" y="2249072"/>
          <a:ext cx="4919149" cy="985648"/>
        </p:xfrm>
        <a:graphic>
          <a:graphicData uri="http://schemas.openxmlformats.org/drawingml/2006/table">
            <a:tbl>
              <a:tblPr firstRow="1" firstCol="1" bandRow="1">
                <a:tableStyleId>{21E4AEA4-8DFA-4A89-87EB-49C32662AFE0}</a:tableStyleId>
              </a:tblPr>
              <a:tblGrid>
                <a:gridCol w="2722460">
                  <a:extLst>
                    <a:ext uri="{9D8B030D-6E8A-4147-A177-3AD203B41FA5}">
                      <a16:colId xmlns:a16="http://schemas.microsoft.com/office/drawing/2014/main" val="1498061407"/>
                    </a:ext>
                  </a:extLst>
                </a:gridCol>
                <a:gridCol w="784732">
                  <a:extLst>
                    <a:ext uri="{9D8B030D-6E8A-4147-A177-3AD203B41FA5}">
                      <a16:colId xmlns:a16="http://schemas.microsoft.com/office/drawing/2014/main" val="369182822"/>
                    </a:ext>
                  </a:extLst>
                </a:gridCol>
                <a:gridCol w="475884">
                  <a:extLst>
                    <a:ext uri="{9D8B030D-6E8A-4147-A177-3AD203B41FA5}">
                      <a16:colId xmlns:a16="http://schemas.microsoft.com/office/drawing/2014/main" val="2210524274"/>
                    </a:ext>
                  </a:extLst>
                </a:gridCol>
                <a:gridCol w="474763">
                  <a:extLst>
                    <a:ext uri="{9D8B030D-6E8A-4147-A177-3AD203B41FA5}">
                      <a16:colId xmlns:a16="http://schemas.microsoft.com/office/drawing/2014/main" val="235674636"/>
                    </a:ext>
                  </a:extLst>
                </a:gridCol>
                <a:gridCol w="461310">
                  <a:extLst>
                    <a:ext uri="{9D8B030D-6E8A-4147-A177-3AD203B41FA5}">
                      <a16:colId xmlns:a16="http://schemas.microsoft.com/office/drawing/2014/main" val="2811230155"/>
                    </a:ext>
                  </a:extLst>
                </a:gridCol>
              </a:tblGrid>
              <a:tr h="193040">
                <a:tc>
                  <a:txBody>
                    <a:bodyPr/>
                    <a:lstStyle/>
                    <a:p>
                      <a:pPr algn="ctr">
                        <a:lnSpc>
                          <a:spcPct val="120000"/>
                        </a:lnSpc>
                      </a:pPr>
                      <a:r>
                        <a:rPr lang="es-US" sz="1400">
                          <a:effectLst/>
                        </a:rPr>
                        <a:t>SAN MIGUEL  DE  ALLENDE</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SGL</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a:effectLst/>
                        </a:rPr>
                        <a:t>DBL</a:t>
                      </a:r>
                      <a:endParaRPr lang="es-CO" sz="115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TPL</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tc>
                  <a:txBody>
                    <a:bodyPr/>
                    <a:lstStyle/>
                    <a:p>
                      <a:pPr algn="ctr">
                        <a:lnSpc>
                          <a:spcPct val="120000"/>
                        </a:lnSpc>
                      </a:pPr>
                      <a:r>
                        <a:rPr lang="es-US" sz="1400" dirty="0">
                          <a:effectLst/>
                        </a:rPr>
                        <a:t>CHD</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rgbClr val="FF6600"/>
                    </a:solidFill>
                  </a:tcPr>
                </a:tc>
                <a:extLst>
                  <a:ext uri="{0D108BD9-81ED-4DB2-BD59-A6C34878D82A}">
                    <a16:rowId xmlns:a16="http://schemas.microsoft.com/office/drawing/2014/main" val="3117526884"/>
                  </a:ext>
                </a:extLst>
              </a:tr>
              <a:tr h="193040">
                <a:tc>
                  <a:txBody>
                    <a:bodyPr/>
                    <a:lstStyle/>
                    <a:p>
                      <a:pPr algn="ctr">
                        <a:lnSpc>
                          <a:spcPct val="120000"/>
                        </a:lnSpc>
                      </a:pPr>
                      <a:r>
                        <a:rPr lang="es-US" sz="1400" dirty="0">
                          <a:effectLst/>
                        </a:rPr>
                        <a:t>VALOR POR NOCHE </a:t>
                      </a:r>
                      <a:endParaRPr lang="es-CO" sz="1150" dirty="0">
                        <a:effectLst/>
                      </a:endParaRPr>
                    </a:p>
                    <a:p>
                      <a:pPr algn="ctr">
                        <a:lnSpc>
                          <a:spcPct val="120000"/>
                        </a:lnSpc>
                      </a:pPr>
                      <a:r>
                        <a:rPr lang="es-US" sz="1400" dirty="0">
                          <a:effectLst/>
                        </a:rPr>
                        <a:t>(VIERNES O SABADO)</a:t>
                      </a:r>
                      <a:endParaRPr lang="es-CO" sz="115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FF6600"/>
                    </a:solidFill>
                  </a:tcPr>
                </a:tc>
                <a:tc>
                  <a:txBody>
                    <a:bodyPr/>
                    <a:lstStyle/>
                    <a:p>
                      <a:pPr algn="ctr">
                        <a:lnSpc>
                          <a:spcPct val="120000"/>
                        </a:lnSpc>
                      </a:pPr>
                      <a:r>
                        <a:rPr lang="en-US" sz="1400" dirty="0">
                          <a:solidFill>
                            <a:schemeClr val="tx1"/>
                          </a:solidFill>
                          <a:effectLst/>
                        </a:rPr>
                        <a:t>73</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rPr>
                        <a:t>31</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rPr>
                        <a:t>21</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tc>
                  <a:txBody>
                    <a:bodyPr/>
                    <a:lstStyle/>
                    <a:p>
                      <a:pPr algn="ctr">
                        <a:lnSpc>
                          <a:spcPct val="120000"/>
                        </a:lnSpc>
                      </a:pPr>
                      <a:r>
                        <a:rPr lang="en-US" sz="14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27</a:t>
                      </a:r>
                      <a:endParaRPr lang="es-CO" sz="115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2">
                        <a:lumMod val="75000"/>
                      </a:schemeClr>
                    </a:solidFill>
                  </a:tcPr>
                </a:tc>
                <a:extLst>
                  <a:ext uri="{0D108BD9-81ED-4DB2-BD59-A6C34878D82A}">
                    <a16:rowId xmlns:a16="http://schemas.microsoft.com/office/drawing/2014/main" val="1038276477"/>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170" b="1617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791200" y="339112"/>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791200" y="110257"/>
            <a:ext cx="5116945" cy="338554"/>
          </a:xfrm>
          <a:prstGeom prst="rect">
            <a:avLst/>
          </a:prstGeom>
          <a:noFill/>
        </p:spPr>
        <p:txBody>
          <a:bodyPr wrap="square" rtlCol="0">
            <a:spAutoFit/>
          </a:bodyPr>
          <a:lstStyle/>
          <a:p>
            <a:r>
              <a:rPr lang="es-CO" sz="1600" b="1" noProof="0" dirty="0">
                <a:solidFill>
                  <a:srgbClr val="0070C0"/>
                </a:solidFill>
              </a:rPr>
              <a:t>SAN MIGUEL Y EL ENCANTO DE  SUS VINOS</a:t>
            </a:r>
          </a:p>
        </p:txBody>
      </p:sp>
      <p:sp>
        <p:nvSpPr>
          <p:cNvPr id="7" name="TextBox 6">
            <a:extLst>
              <a:ext uri="{FF2B5EF4-FFF2-40B4-BE49-F238E27FC236}">
                <a16:creationId xmlns:a16="http://schemas.microsoft.com/office/drawing/2014/main" id="{C3CCB71B-3651-51FB-4608-7E422260DEA8}"/>
              </a:ext>
            </a:extLst>
          </p:cNvPr>
          <p:cNvSpPr txBox="1"/>
          <p:nvPr/>
        </p:nvSpPr>
        <p:spPr>
          <a:xfrm>
            <a:off x="5791200" y="701186"/>
            <a:ext cx="6179127" cy="6156814"/>
          </a:xfrm>
          <a:prstGeom prst="rect">
            <a:avLst/>
          </a:prstGeom>
          <a:noFill/>
        </p:spPr>
        <p:txBody>
          <a:bodyPr wrap="square" rtlCol="0">
            <a:spAutoFit/>
          </a:bodyPr>
          <a:lstStyle/>
          <a:p>
            <a:pPr algn="just">
              <a:lnSpc>
                <a:spcPct val="150000"/>
              </a:lnSpc>
            </a:pPr>
            <a:r>
              <a:rPr lang="es-CO" sz="1200" b="1" i="0" noProof="0" dirty="0">
                <a:solidFill>
                  <a:srgbClr val="000000"/>
                </a:solidFill>
                <a:effectLst/>
                <a:cs typeface="Helvetica" panose="020B0604020202020204" pitchFamily="34" charset="0"/>
              </a:rPr>
              <a:t>Día 1. BOGOTA - MÉXICO</a:t>
            </a:r>
          </a:p>
          <a:p>
            <a:pPr algn="just">
              <a:lnSpc>
                <a:spcPct val="150000"/>
              </a:lnSpc>
            </a:pPr>
            <a:r>
              <a:rPr lang="es-MX" sz="1200" b="0" i="0" noProof="0" dirty="0">
                <a:solidFill>
                  <a:srgbClr val="000000"/>
                </a:solidFill>
                <a:effectLst/>
                <a:cs typeface="Helvetica" panose="020B0604020202020204" pitchFamily="34" charset="0"/>
              </a:rPr>
              <a:t>Salida de Bogotá y arribo a Ciudad de México. Recepción y bienvenida por el personal. Durante el traslado al Hotel el guía dará indicaciones acerca de los recorridos</a:t>
            </a:r>
            <a:r>
              <a:rPr lang="es-MX" sz="1200" b="0" i="0" noProof="0">
                <a:solidFill>
                  <a:srgbClr val="000000"/>
                </a:solidFill>
                <a:effectLst/>
                <a:cs typeface="Helvetica" panose="020B0604020202020204" pitchFamily="34" charset="0"/>
              </a:rPr>
              <a:t>. </a:t>
            </a:r>
          </a:p>
          <a:p>
            <a:pPr algn="just">
              <a:lnSpc>
                <a:spcPct val="150000"/>
              </a:lnSpc>
            </a:pPr>
            <a:endParaRPr lang="es-CO" sz="1200" b="0" i="0" noProof="0" dirty="0">
              <a:solidFill>
                <a:srgbClr val="000000"/>
              </a:solidFill>
              <a:effectLst/>
              <a:cs typeface="Helvetica" panose="020B0604020202020204" pitchFamily="34" charset="0"/>
            </a:endParaRPr>
          </a:p>
          <a:p>
            <a:pPr algn="just">
              <a:lnSpc>
                <a:spcPct val="150000"/>
              </a:lnSpc>
            </a:pPr>
            <a:r>
              <a:rPr lang="es-CO" sz="1200" b="1" i="0" noProof="0" dirty="0">
                <a:solidFill>
                  <a:srgbClr val="000000"/>
                </a:solidFill>
                <a:effectLst/>
                <a:cs typeface="Helvetica" panose="020B0604020202020204" pitchFamily="34" charset="0"/>
              </a:rPr>
              <a:t>Dia 2.  BASÍLICA DE GUADALUPE - TEOTIHUACÁN </a:t>
            </a:r>
          </a:p>
          <a:p>
            <a:pPr algn="just">
              <a:lnSpc>
                <a:spcPct val="150000"/>
              </a:lnSpc>
            </a:pPr>
            <a:r>
              <a:rPr lang="es-MX" sz="1200" b="0" i="0" noProof="0" dirty="0">
                <a:solidFill>
                  <a:srgbClr val="000000"/>
                </a:solidFill>
                <a:effectLst/>
                <a:cs typeface="Helvetica" panose="020B0604020202020204" pitchFamily="34" charset="0"/>
              </a:rPr>
              <a:t>Después del desayuno incluido visitaremos el centro de la ciudad conocida como la CIUDAD DE LOS PALACIOS, donde visitaremos la Catedral, Palacio Nacional y los murales realizados por Diego Rivera y el templo mayor de los Aztecas. Continuaremos por el sitio arqueológico de Tlatelolco (sin ingresar), antigua ciudad prehispánica que junto a la ciudad de Tenochtitlán forjaron el imperio mexica, veremos la Plaza de las Tres Culturas lugar donde se dieron las tres grandes tragedias históricas de la CDMX. En seguida, partiremos a la Zona Arqueológica de Teotihuacán conoceremos las pirámides del Templo de la Luna y el Templo del Sol, antes, pasaremos a una exquisita degustación de tequila y mezcal artesanales y “pulque” un licor natural que proviene del maguey (fique). Después del almuerzo, pasaremos a la Basílica de Guadalupe que es el sitio donde radica la imagen original de la Virgen de Guadalupe. Conoceremos la historia de</a:t>
            </a:r>
          </a:p>
          <a:p>
            <a:pPr algn="just">
              <a:lnSpc>
                <a:spcPct val="150000"/>
              </a:lnSpc>
            </a:pPr>
            <a:r>
              <a:rPr lang="es-MX" sz="1200" b="0" i="0" noProof="0" dirty="0">
                <a:solidFill>
                  <a:srgbClr val="000000"/>
                </a:solidFill>
                <a:effectLst/>
                <a:cs typeface="Helvetica" panose="020B0604020202020204" pitchFamily="34" charset="0"/>
              </a:rPr>
              <a:t>sus apariciones, así como de los templos que se encuentran adyacentes. Pasaremos a ver el manto original, así como al área de bendiciones, y por supuesto, tiempo libre para misa (garantizada) o de esparcimiento conforme a las instrucciones de nuestro guía. Finalmente, retornaremos a nuestro hotel.</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t="18990" b="18990"/>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170" b="1617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SAN MIGUEL Y EL ENCANTO DE  SUS VINOS</a:t>
            </a:r>
          </a:p>
        </p:txBody>
      </p:sp>
      <p:sp>
        <p:nvSpPr>
          <p:cNvPr id="7" name="TextBox 6">
            <a:extLst>
              <a:ext uri="{FF2B5EF4-FFF2-40B4-BE49-F238E27FC236}">
                <a16:creationId xmlns:a16="http://schemas.microsoft.com/office/drawing/2014/main" id="{6362B6FA-2AB6-67D4-4FA8-7F0C6F9EDA5E}"/>
              </a:ext>
            </a:extLst>
          </p:cNvPr>
          <p:cNvSpPr txBox="1"/>
          <p:nvPr/>
        </p:nvSpPr>
        <p:spPr>
          <a:xfrm>
            <a:off x="5855854" y="1086047"/>
            <a:ext cx="6151418"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3. TOUR QUESO Y VINO</a:t>
            </a:r>
          </a:p>
          <a:p>
            <a:pPr algn="just">
              <a:lnSpc>
                <a:spcPct val="150000"/>
              </a:lnSpc>
            </a:pPr>
            <a:r>
              <a:rPr lang="es-MX" sz="1200" b="0" i="0" noProof="0" dirty="0">
                <a:solidFill>
                  <a:srgbClr val="000000"/>
                </a:solidFill>
                <a:effectLst/>
              </a:rPr>
              <a:t>Después del desayuno incluido Iniciamos nuestro recorrido al viñedo CUNA DE TIERRA primer vinícola de Guanajuato que es reconocida por la belleza de sus paisajes y el diseño de sus instalaciones; Con una amplia gama de experiencias que ofrecer a los amantes del vino, recorreremos sus hermosos viñedos para conocer el proceso del vino y degustar   los vinos de la casa. Visitamos el pueblo de Dolores cuna de la independencia conoceremos la casa donde nace el autor más reconocido de la música ranchera José Alfredo Jiménez y la tumba donde descansan sus restos. Almuerzo por su cuenta. Alojamiento San Miguel de Allende. </a:t>
            </a:r>
          </a:p>
          <a:p>
            <a:pPr algn="just">
              <a:lnSpc>
                <a:spcPct val="150000"/>
              </a:lnSpc>
            </a:pPr>
            <a:endParaRPr lang="es-CO" sz="1200" b="0" i="0" noProof="0" dirty="0">
              <a:solidFill>
                <a:srgbClr val="000000"/>
              </a:solidFill>
              <a:effectLst/>
            </a:endParaRPr>
          </a:p>
          <a:p>
            <a:pPr algn="just">
              <a:lnSpc>
                <a:spcPct val="150000"/>
              </a:lnSpc>
            </a:pPr>
            <a:r>
              <a:rPr lang="es-CO" sz="1200" b="1" i="0" noProof="0" dirty="0">
                <a:solidFill>
                  <a:srgbClr val="000000"/>
                </a:solidFill>
                <a:effectLst/>
              </a:rPr>
              <a:t>Dia 4. TOUR SAN MIGUEL DE ALLENDE </a:t>
            </a:r>
          </a:p>
          <a:p>
            <a:pPr algn="just">
              <a:lnSpc>
                <a:spcPct val="150000"/>
              </a:lnSpc>
            </a:pPr>
            <a:r>
              <a:rPr lang="es-MX" sz="1200" b="0" i="0" noProof="0" dirty="0">
                <a:solidFill>
                  <a:srgbClr val="000000"/>
                </a:solidFill>
                <a:effectLst/>
              </a:rPr>
              <a:t>Después del desayuno incluido hacemos un recorrido por la Ciudad de San Miguel De Allende considerada una de las ciudades más bonitas de México y en 2008 fue reconocida por la UNESCO, como Patrimonio de la Humanidad. visitaremos la Parroquia de San Miguel Arcángel con estilo neogótico que se ha convertido en la señal de identidad de la ciudad y disfrutaremos de la agradable atmosfera y arquitectura colonial que nos ofrece esta ciudad. Por la tarde alojamiento en San miguel de allende</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t="20104" b="20104"/>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170" b="16170"/>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5855854" y="66752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5855854" y="328967"/>
            <a:ext cx="4821382" cy="338554"/>
          </a:xfrm>
          <a:prstGeom prst="rect">
            <a:avLst/>
          </a:prstGeom>
          <a:noFill/>
        </p:spPr>
        <p:txBody>
          <a:bodyPr wrap="square" rtlCol="0">
            <a:spAutoFit/>
          </a:bodyPr>
          <a:lstStyle/>
          <a:p>
            <a:r>
              <a:rPr lang="es-CO" sz="1600" b="1" noProof="0" dirty="0">
                <a:solidFill>
                  <a:srgbClr val="0070C0"/>
                </a:solidFill>
              </a:rPr>
              <a:t>SAN MIGUEL Y EL ENCANTO DE  SUS VINOS</a:t>
            </a:r>
          </a:p>
        </p:txBody>
      </p:sp>
      <p:sp>
        <p:nvSpPr>
          <p:cNvPr id="7" name="TextBox 6">
            <a:extLst>
              <a:ext uri="{FF2B5EF4-FFF2-40B4-BE49-F238E27FC236}">
                <a16:creationId xmlns:a16="http://schemas.microsoft.com/office/drawing/2014/main" id="{6362B6FA-2AB6-67D4-4FA8-7F0C6F9EDA5E}"/>
              </a:ext>
            </a:extLst>
          </p:cNvPr>
          <p:cNvSpPr txBox="1"/>
          <p:nvPr/>
        </p:nvSpPr>
        <p:spPr>
          <a:xfrm>
            <a:off x="6348756" y="2546240"/>
            <a:ext cx="6151418" cy="463588"/>
          </a:xfrm>
          <a:prstGeom prst="rect">
            <a:avLst/>
          </a:prstGeom>
          <a:noFill/>
        </p:spPr>
        <p:txBody>
          <a:bodyPr wrap="square" rtlCol="0">
            <a:spAutoFit/>
          </a:bodyPr>
          <a:lstStyle/>
          <a:p>
            <a:pPr algn="just">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t="20104" b="20104"/>
          <a:stretch/>
        </p:blipFill>
        <p:spPr>
          <a:xfrm>
            <a:off x="2370372" y="3891191"/>
            <a:ext cx="3369942" cy="2675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ECEAB07-AE51-472C-4E6D-E64F552F68CF}"/>
              </a:ext>
            </a:extLst>
          </p:cNvPr>
          <p:cNvSpPr txBox="1"/>
          <p:nvPr/>
        </p:nvSpPr>
        <p:spPr>
          <a:xfrm>
            <a:off x="5855854" y="1613125"/>
            <a:ext cx="5578764" cy="612155"/>
          </a:xfrm>
          <a:prstGeom prst="rect">
            <a:avLst/>
          </a:prstGeom>
          <a:noFill/>
        </p:spPr>
        <p:txBody>
          <a:bodyPr wrap="square">
            <a:spAutoFit/>
          </a:bodyPr>
          <a:lstStyle/>
          <a:p>
            <a:pPr algn="just">
              <a:lnSpc>
                <a:spcPct val="150000"/>
              </a:lnSpc>
            </a:pPr>
            <a:r>
              <a:rPr lang="es-CO" sz="1200" b="1" i="0" noProof="0" dirty="0">
                <a:solidFill>
                  <a:srgbClr val="000000"/>
                </a:solidFill>
                <a:effectLst/>
                <a:latin typeface="Helvetica" panose="020B0604020202020204" pitchFamily="34" charset="0"/>
                <a:cs typeface="Helvetica" panose="020B0604020202020204" pitchFamily="34" charset="0"/>
              </a:rPr>
              <a:t>Dia 5. TRASLADO DE SALIDA</a:t>
            </a:r>
          </a:p>
          <a:p>
            <a:pPr algn="just">
              <a:lnSpc>
                <a:spcPct val="150000"/>
              </a:lnSpc>
            </a:pPr>
            <a:r>
              <a:rPr lang="es-MX" sz="1200" b="0" i="0" noProof="0" dirty="0">
                <a:solidFill>
                  <a:srgbClr val="000000"/>
                </a:solidFill>
                <a:effectLst/>
                <a:latin typeface="Helvetica" panose="020B0604020202020204" pitchFamily="34" charset="0"/>
                <a:cs typeface="Helvetica" panose="020B0604020202020204" pitchFamily="34" charset="0"/>
              </a:rPr>
              <a:t>Después del desayuno incluido traslado al aeropuerto con destino a casa.</a:t>
            </a:r>
            <a:endParaRPr lang="es-CO"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34817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5</a:t>
            </a:r>
            <a:r>
              <a:rPr lang="es-CO" sz="1600" b="0" i="1" noProof="0" dirty="0">
                <a:solidFill>
                  <a:schemeClr val="bg1"/>
                </a:solidFill>
                <a:effectLst/>
              </a:rPr>
              <a:t> Días / 4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42730" y="3457524"/>
            <a:ext cx="7055002" cy="1200329"/>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SAN MIGUEL DE ALLENDE Y</a:t>
            </a:r>
          </a:p>
          <a:p>
            <a:r>
              <a:rPr lang="es-CO" sz="3600" b="1" noProof="0" dirty="0">
                <a:solidFill>
                  <a:schemeClr val="bg1"/>
                </a:solidFill>
                <a:latin typeface="Montserrat" panose="02000505000000020004" pitchFamily="2" charset="0"/>
              </a:rPr>
              <a:t> </a:t>
            </a:r>
            <a:r>
              <a:rPr lang="es-CO" sz="3600" b="1" noProof="0" dirty="0">
                <a:solidFill>
                  <a:srgbClr val="FF6600"/>
                </a:solidFill>
                <a:latin typeface="Montserrat" panose="02000505000000020004" pitchFamily="2" charset="0"/>
              </a:rPr>
              <a:t>EL ENCANTO DE SUS VINOS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3920</TotalTime>
  <Words>936</Words>
  <Application>Microsoft Office PowerPoint</Application>
  <PresentationFormat>Panorámica</PresentationFormat>
  <Paragraphs>114</Paragraphs>
  <Slides>8</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Aptos</vt:lpstr>
      <vt:lpstr>Arial</vt:lpstr>
      <vt:lpstr>Cinzel</vt:lpstr>
      <vt:lpstr>Helvetica</vt:lpstr>
      <vt:lpstr>Montserrat</vt:lpstr>
      <vt:lpstr>Open Sans</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12</cp:revision>
  <dcterms:created xsi:type="dcterms:W3CDTF">2024-08-19T01:20:52Z</dcterms:created>
  <dcterms:modified xsi:type="dcterms:W3CDTF">2025-03-28T21:35:15Z</dcterms:modified>
</cp:coreProperties>
</file>