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7" r:id="rId2"/>
    <p:sldId id="441" r:id="rId3"/>
    <p:sldId id="535" r:id="rId4"/>
    <p:sldId id="530" r:id="rId5"/>
    <p:sldId id="379" r:id="rId6"/>
    <p:sldId id="537" r:id="rId7"/>
    <p:sldId id="538" r:id="rId8"/>
    <p:sldId id="539" r:id="rId9"/>
    <p:sldId id="540" r:id="rId10"/>
    <p:sldId id="541" r:id="rId11"/>
    <p:sldId id="53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1370"/>
  </p:normalViewPr>
  <p:slideViewPr>
    <p:cSldViewPr snapToGrid="0" showGuides="1">
      <p:cViewPr varScale="1">
        <p:scale>
          <a:sx n="104" d="100"/>
          <a:sy n="104" d="100"/>
        </p:scale>
        <p:origin x="852"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dirty="0"/>
          </a:p>
        </p:txBody>
      </p:sp>
    </p:spTree>
    <p:extLst>
      <p:ext uri="{BB962C8B-B14F-4D97-AF65-F5344CB8AC3E}">
        <p14:creationId xmlns:p14="http://schemas.microsoft.com/office/powerpoint/2010/main" val="3875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3</a:t>
            </a:fld>
            <a:endParaRPr lang="en-US" dirty="0"/>
          </a:p>
        </p:txBody>
      </p:sp>
    </p:spTree>
    <p:extLst>
      <p:ext uri="{BB962C8B-B14F-4D97-AF65-F5344CB8AC3E}">
        <p14:creationId xmlns:p14="http://schemas.microsoft.com/office/powerpoint/2010/main" val="183359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28/05/2025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1560945" y="4676673"/>
            <a:ext cx="8636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2439675" y="4852136"/>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050472" y="5071801"/>
            <a:ext cx="4422404" cy="422360"/>
          </a:xfrm>
          <a:prstGeom prst="rect">
            <a:avLst/>
          </a:prstGeom>
          <a:noFill/>
        </p:spPr>
        <p:txBody>
          <a:bodyPr wrap="square" rtlCol="0">
            <a:spAutoFit/>
          </a:bodyPr>
          <a:lstStyle/>
          <a:p>
            <a:pPr>
              <a:lnSpc>
                <a:spcPct val="150000"/>
              </a:lnSpc>
            </a:pPr>
            <a:r>
              <a:rPr lang="es-CO" sz="1600" i="1" dirty="0">
                <a:solidFill>
                  <a:schemeClr val="bg1"/>
                </a:solidFill>
              </a:rPr>
              <a:t>12 </a:t>
            </a:r>
            <a:r>
              <a:rPr lang="es-CO" sz="1600" b="0" i="1" noProof="0" dirty="0">
                <a:solidFill>
                  <a:schemeClr val="bg1"/>
                </a:solidFill>
                <a:effectLst/>
              </a:rPr>
              <a:t>Días / 11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933006" y="4938560"/>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1357742" y="3520863"/>
            <a:ext cx="9993745" cy="1200329"/>
          </a:xfrm>
          <a:prstGeom prst="rect">
            <a:avLst/>
          </a:prstGeom>
          <a:noFill/>
        </p:spPr>
        <p:txBody>
          <a:bodyPr wrap="square" rtlCol="0">
            <a:spAutoFit/>
          </a:bodyPr>
          <a:lstStyle/>
          <a:p>
            <a:pPr algn="ctr"/>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BARILOHE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CALAFATE USHUAIA</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7792" y="5094122"/>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73" r="2537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46616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229200"/>
            <a:ext cx="5188924"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BARILOCHE CALAFATE USHUAIA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050936"/>
            <a:ext cx="5364096" cy="5141151"/>
          </a:xfrm>
          <a:prstGeom prst="rect">
            <a:avLst/>
          </a:prstGeom>
          <a:noFill/>
        </p:spPr>
        <p:txBody>
          <a:bodyPr wrap="square" rtlCol="0">
            <a:spAutoFit/>
          </a:bodyPr>
          <a:lstStyle/>
          <a:p>
            <a:pPr algn="just">
              <a:lnSpc>
                <a:spcPct val="150000"/>
              </a:lnSpc>
            </a:pPr>
            <a:r>
              <a:rPr lang="es-MX" sz="1200" b="0" i="0" noProof="0" dirty="0">
                <a:solidFill>
                  <a:srgbClr val="000000"/>
                </a:solidFill>
                <a:effectLst/>
              </a:rPr>
              <a:t>Avenidas importantes como: Corrientes, De Mayo, 9 de Julio, entre otras. </a:t>
            </a:r>
          </a:p>
          <a:p>
            <a:pPr algn="just">
              <a:lnSpc>
                <a:spcPct val="150000"/>
              </a:lnSpc>
            </a:pPr>
            <a:r>
              <a:rPr lang="es-MX" sz="1200" b="0" i="0" noProof="0" dirty="0">
                <a:solidFill>
                  <a:srgbClr val="000000"/>
                </a:solidFill>
                <a:effectLst/>
              </a:rPr>
              <a:t>Conocerá barrios con historia como La Boca, San Telmo, suntuosos como Palermo y Recoleta y modernos como Puerto Madero. También los parques: Lezama, Tres de Febrero. Recorrerá zonas comerciales, financieras y Estadio de Fútbol.</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11 : </a:t>
            </a:r>
            <a:r>
              <a:rPr lang="es-MX" sz="1200" b="1" i="0" noProof="0" dirty="0">
                <a:solidFill>
                  <a:srgbClr val="000000"/>
                </a:solidFill>
                <a:effectLst/>
              </a:rPr>
              <a:t> Buenos Aires </a:t>
            </a:r>
          </a:p>
          <a:p>
            <a:pPr algn="just">
              <a:lnSpc>
                <a:spcPct val="150000"/>
              </a:lnSpc>
            </a:pPr>
            <a:r>
              <a:rPr lang="es-MX" sz="1200" b="0" i="0" noProof="0" dirty="0">
                <a:solidFill>
                  <a:srgbClr val="000000"/>
                </a:solidFill>
                <a:effectLst/>
              </a:rPr>
              <a:t>Desayuno en el Hotel. Día libre para compras o excursiones opcionales.</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12 : </a:t>
            </a:r>
            <a:r>
              <a:rPr lang="es-MX" sz="1200" b="1" i="0" noProof="0" dirty="0">
                <a:solidFill>
                  <a:srgbClr val="000000"/>
                </a:solidFill>
                <a:effectLst/>
              </a:rPr>
              <a:t> Buenos Aires  / Bogotá</a:t>
            </a:r>
          </a:p>
          <a:p>
            <a:pPr algn="just">
              <a:lnSpc>
                <a:spcPct val="150000"/>
              </a:lnSpc>
            </a:pPr>
            <a:r>
              <a:rPr lang="es-MX" sz="1200" b="0" i="0" noProof="0" dirty="0">
                <a:solidFill>
                  <a:srgbClr val="000000"/>
                </a:solidFill>
                <a:effectLst/>
              </a:rPr>
              <a:t>Desayuno en el Hotel. Traslado del Hotel al Aeropuerto de Buenos Aires para tomar vuelo de regreso.</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0728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1999"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013527" y="4668811"/>
            <a:ext cx="8691418"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2812040" y="4852480"/>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533408" y="5062287"/>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12 Días / 11</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9197887" y="4871167"/>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803825" y="3523253"/>
            <a:ext cx="9658502" cy="1200329"/>
          </a:xfrm>
          <a:prstGeom prst="rect">
            <a:avLst/>
          </a:prstGeom>
          <a:noFill/>
        </p:spPr>
        <p:txBody>
          <a:bodyPr wrap="square" rtlCol="0">
            <a:spAutoFit/>
          </a:bodyPr>
          <a:lstStyle/>
          <a:p>
            <a:pPr algn="ctr"/>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BARILOHE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CALAFATE USHUAIA</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2673" y="5017196"/>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04820" y="1301972"/>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137069"/>
            <a:ext cx="8057938" cy="7209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204820" y="190657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04820" y="1675044"/>
            <a:ext cx="7648292" cy="3671261"/>
          </a:xfrm>
          <a:prstGeom prst="rect">
            <a:avLst/>
          </a:prstGeom>
          <a:noFill/>
        </p:spPr>
        <p:txBody>
          <a:bodyPr wrap="square" rtlCol="0">
            <a:spAutoFit/>
          </a:bodyPr>
          <a:lstStyle/>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Noche de Alojamiento en Hotel seleccionado en Buenos Aires.</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Hotel seleccionado en Bariloche.</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Circuito Chico .</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Hotel seleccionado en El Calafate.</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Glaciar Perito Moreno </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Hotel seleccionado en Ushuaia.</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PN Tierra del Fuego  </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Hotel seleccionado en Buenos Aires.</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(Medio Día) </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Entrada gratis en Casino Flotante de Puerto Madero </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  </a:t>
            </a: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048" t="1319" r="45862" b="-1319"/>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04821" y="79333"/>
            <a:ext cx="7648291" cy="1200329"/>
          </a:xfrm>
          <a:prstGeom prst="rect">
            <a:avLst/>
          </a:prstGeom>
          <a:noFill/>
        </p:spPr>
        <p:txBody>
          <a:bodyPr wrap="square" rtlCol="0">
            <a:spAutoFit/>
          </a:bodyPr>
          <a:lstStyle/>
          <a:p>
            <a:r>
              <a:rPr lang="es-CO" sz="3600" b="1" noProof="0" dirty="0">
                <a:latin typeface="Montserrat" panose="02000505000000020004" pitchFamily="2" charset="0"/>
              </a:rPr>
              <a:t>BUENOS AIRES BARILOCHE </a:t>
            </a:r>
            <a:r>
              <a:rPr lang="es-CO" sz="3600" b="1" noProof="0" dirty="0">
                <a:solidFill>
                  <a:srgbClr val="FF6600"/>
                </a:solidFill>
                <a:latin typeface="Montserrat" panose="02000505000000020004" pitchFamily="2" charset="0"/>
              </a:rPr>
              <a:t>CALAFATE USHUAIA</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348379" y="1523574"/>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474697" y="2146919"/>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474697" y="2169906"/>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Almuerzos y cenas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BOG/BUE/BRC/FTE</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/USH</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“Fee”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llamadas telefónicas, servicio de lavandería, etc.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Servicios no especificados</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570" t="-2062" r="42372" b="2062"/>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339218" y="307459"/>
            <a:ext cx="7055002" cy="1200329"/>
          </a:xfrm>
          <a:prstGeom prst="rect">
            <a:avLst/>
          </a:prstGeom>
          <a:noFill/>
        </p:spPr>
        <p:txBody>
          <a:bodyPr wrap="square" rtlCol="0">
            <a:spAutoFit/>
          </a:bodyPr>
          <a:lstStyle/>
          <a:p>
            <a:r>
              <a:rPr lang="es-CO" sz="3600" b="1" noProof="0" dirty="0">
                <a:latin typeface="Montserrat" panose="02000505000000020004" pitchFamily="2" charset="0"/>
              </a:rPr>
              <a:t>BUENOS AIRES BARILOCHE </a:t>
            </a:r>
            <a:r>
              <a:rPr lang="es-CO" sz="3600" b="1" noProof="0" dirty="0">
                <a:solidFill>
                  <a:srgbClr val="FF6600"/>
                </a:solidFill>
                <a:latin typeface="Montserrat" panose="02000505000000020004" pitchFamily="2" charset="0"/>
              </a:rPr>
              <a:t>CALAFATE USHUAIA</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7826765" y="653570"/>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6096000" y="3169261"/>
            <a:ext cx="6014277" cy="830997"/>
          </a:xfrm>
          <a:prstGeom prst="rect">
            <a:avLst/>
          </a:prstGeom>
          <a:noFill/>
        </p:spPr>
        <p:txBody>
          <a:bodyPr wrap="square" rtlCol="0">
            <a:spAutoFit/>
          </a:bodyPr>
          <a:lstStyle/>
          <a:p>
            <a:pPr algn="ctr"/>
            <a:r>
              <a:rPr lang="es-CO" sz="1600" i="1" noProof="0" dirty="0">
                <a:solidFill>
                  <a:schemeClr val="bg1"/>
                </a:solidFill>
                <a:latin typeface="+mj-lt"/>
              </a:rPr>
              <a:t>*Tarifas sujetas a Cambio sin previo aviso hasta el momento de reserva*</a:t>
            </a:r>
          </a:p>
          <a:p>
            <a:pPr algn="ctr"/>
            <a:r>
              <a:rPr lang="es-CO" sz="1600" i="1" noProof="0" dirty="0">
                <a:solidFill>
                  <a:schemeClr val="bg1"/>
                </a:solidFill>
                <a:latin typeface="+mj-lt"/>
              </a:rPr>
              <a:t>         *Tarifas NO aplican para festividades y eventos  * </a:t>
            </a:r>
          </a:p>
        </p:txBody>
      </p:sp>
      <p:sp>
        <p:nvSpPr>
          <p:cNvPr id="19" name="TextBox 1">
            <a:extLst>
              <a:ext uri="{FF2B5EF4-FFF2-40B4-BE49-F238E27FC236}">
                <a16:creationId xmlns:a16="http://schemas.microsoft.com/office/drawing/2014/main" id="{AD7D5EA9-5F62-9919-D721-E1AB9F4902FC}"/>
              </a:ext>
            </a:extLst>
          </p:cNvPr>
          <p:cNvSpPr txBox="1"/>
          <p:nvPr/>
        </p:nvSpPr>
        <p:spPr>
          <a:xfrm>
            <a:off x="6670301" y="1232890"/>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sp>
        <p:nvSpPr>
          <p:cNvPr id="13" name="CuadroTexto 12">
            <a:extLst>
              <a:ext uri="{FF2B5EF4-FFF2-40B4-BE49-F238E27FC236}">
                <a16:creationId xmlns:a16="http://schemas.microsoft.com/office/drawing/2014/main" id="{98BEE8F8-C3EA-BF0C-1F78-A1D179D51537}"/>
              </a:ext>
            </a:extLst>
          </p:cNvPr>
          <p:cNvSpPr txBox="1"/>
          <p:nvPr/>
        </p:nvSpPr>
        <p:spPr>
          <a:xfrm>
            <a:off x="6856613" y="4303910"/>
            <a:ext cx="5141424" cy="1900520"/>
          </a:xfrm>
          <a:prstGeom prst="rect">
            <a:avLst/>
          </a:prstGeom>
          <a:noFill/>
        </p:spPr>
        <p:txBody>
          <a:bodyPr wrap="square">
            <a:spAutoFit/>
          </a:bodyPr>
          <a:lstStyle/>
          <a:p>
            <a:pPr algn="just">
              <a:lnSpc>
                <a:spcPct val="150000"/>
              </a:lnSpc>
            </a:pPr>
            <a:r>
              <a:rPr lang="es-ES_tradnl" sz="1600" b="1" i="1" u="sng" kern="1800" dirty="0">
                <a:solidFill>
                  <a:schemeClr val="bg1"/>
                </a:solidFill>
                <a:effectLst/>
                <a:latin typeface="+mj-lt"/>
                <a:ea typeface="Batang" panose="02030600000101010101" pitchFamily="18" charset="-127"/>
                <a:cs typeface="Times New Roman" panose="02020603050405020304" pitchFamily="18" charset="0"/>
              </a:rPr>
              <a:t>Notas :</a:t>
            </a:r>
            <a:endParaRPr lang="es-CO" sz="16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fechas o períodos especiales (Semana Santa, Feriados, Congresos, Vacaciones de</a:t>
            </a: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Invierno, Navidad, Año Nuevo, Carnaval, eventos deportivos etc.).</a:t>
            </a:r>
            <a:endParaRPr lang="es-CO" sz="140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018C19D0-739C-CEE8-AF63-642A1B4BE8EA}"/>
              </a:ext>
            </a:extLst>
          </p:cNvPr>
          <p:cNvGraphicFramePr>
            <a:graphicFrameLocks noGrp="1"/>
          </p:cNvGraphicFramePr>
          <p:nvPr>
            <p:extLst>
              <p:ext uri="{D42A27DB-BD31-4B8C-83A1-F6EECF244321}">
                <p14:modId xmlns:p14="http://schemas.microsoft.com/office/powerpoint/2010/main" val="1533077197"/>
              </p:ext>
            </p:extLst>
          </p:nvPr>
        </p:nvGraphicFramePr>
        <p:xfrm>
          <a:off x="183325" y="50654"/>
          <a:ext cx="6197601" cy="6756691"/>
        </p:xfrm>
        <a:graphic>
          <a:graphicData uri="http://schemas.openxmlformats.org/drawingml/2006/table">
            <a:tbl>
              <a:tblPr firstRow="1" firstCol="1">
                <a:tableStyleId>{5C22544A-7EE6-4342-B048-85BDC9FD1C3A}</a:tableStyleId>
              </a:tblPr>
              <a:tblGrid>
                <a:gridCol w="2242228">
                  <a:extLst>
                    <a:ext uri="{9D8B030D-6E8A-4147-A177-3AD203B41FA5}">
                      <a16:colId xmlns:a16="http://schemas.microsoft.com/office/drawing/2014/main" val="955045498"/>
                    </a:ext>
                  </a:extLst>
                </a:gridCol>
                <a:gridCol w="2242228">
                  <a:extLst>
                    <a:ext uri="{9D8B030D-6E8A-4147-A177-3AD203B41FA5}">
                      <a16:colId xmlns:a16="http://schemas.microsoft.com/office/drawing/2014/main" val="2061772291"/>
                    </a:ext>
                  </a:extLst>
                </a:gridCol>
                <a:gridCol w="596380">
                  <a:extLst>
                    <a:ext uri="{9D8B030D-6E8A-4147-A177-3AD203B41FA5}">
                      <a16:colId xmlns:a16="http://schemas.microsoft.com/office/drawing/2014/main" val="1808648395"/>
                    </a:ext>
                  </a:extLst>
                </a:gridCol>
                <a:gridCol w="596380">
                  <a:extLst>
                    <a:ext uri="{9D8B030D-6E8A-4147-A177-3AD203B41FA5}">
                      <a16:colId xmlns:a16="http://schemas.microsoft.com/office/drawing/2014/main" val="1202691742"/>
                    </a:ext>
                  </a:extLst>
                </a:gridCol>
                <a:gridCol w="520385">
                  <a:extLst>
                    <a:ext uri="{9D8B030D-6E8A-4147-A177-3AD203B41FA5}">
                      <a16:colId xmlns:a16="http://schemas.microsoft.com/office/drawing/2014/main" val="2665128456"/>
                    </a:ext>
                  </a:extLst>
                </a:gridCol>
              </a:tblGrid>
              <a:tr h="204597">
                <a:tc>
                  <a:txBody>
                    <a:bodyPr/>
                    <a:lstStyle/>
                    <a:p>
                      <a:pPr algn="ctr">
                        <a:lnSpc>
                          <a:spcPct val="120000"/>
                        </a:lnSpc>
                      </a:pPr>
                      <a:r>
                        <a:rPr lang="es-ES" sz="1200" dirty="0">
                          <a:effectLst/>
                        </a:rPr>
                        <a:t>HOTELES</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VIGENCIA</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SGL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DBL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TPL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extLst>
                  <a:ext uri="{0D108BD9-81ED-4DB2-BD59-A6C34878D82A}">
                    <a16:rowId xmlns:a16="http://schemas.microsoft.com/office/drawing/2014/main" val="906858986"/>
                  </a:ext>
                </a:extLst>
              </a:tr>
              <a:tr h="204597">
                <a:tc gridSpan="5">
                  <a:txBody>
                    <a:bodyPr/>
                    <a:lstStyle/>
                    <a:p>
                      <a:pPr algn="ctr">
                        <a:lnSpc>
                          <a:spcPct val="120000"/>
                        </a:lnSpc>
                      </a:pPr>
                      <a:r>
                        <a:rPr lang="es-ES" sz="1200" dirty="0">
                          <a:effectLst/>
                        </a:rPr>
                        <a:t>Categoría 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55754747"/>
                  </a:ext>
                </a:extLst>
              </a:tr>
              <a:tr h="188866">
                <a:tc rowSpan="10">
                  <a:txBody>
                    <a:bodyPr/>
                    <a:lstStyle/>
                    <a:p>
                      <a:pPr algn="ctr">
                        <a:lnSpc>
                          <a:spcPct val="120000"/>
                        </a:lnSpc>
                      </a:pPr>
                      <a:r>
                        <a:rPr lang="es-ES" sz="1200" dirty="0">
                          <a:effectLst/>
                        </a:rPr>
                        <a:t>Intercontinental (Deluxe)</a:t>
                      </a:r>
                    </a:p>
                    <a:p>
                      <a:pPr algn="ctr">
                        <a:lnSpc>
                          <a:spcPct val="120000"/>
                        </a:lnSpc>
                      </a:pPr>
                      <a:r>
                        <a:rPr lang="es-ES" sz="1200" dirty="0">
                          <a:effectLst/>
                        </a:rPr>
                        <a:t> Alma del Lago(</a:t>
                      </a:r>
                      <a:r>
                        <a:rPr lang="es-ES" sz="1200" dirty="0" err="1">
                          <a:effectLst/>
                        </a:rPr>
                        <a:t>Classic</a:t>
                      </a:r>
                      <a:r>
                        <a:rPr lang="es-ES" sz="1200" dirty="0">
                          <a:effectLst/>
                        </a:rPr>
                        <a:t>)</a:t>
                      </a:r>
                    </a:p>
                    <a:p>
                      <a:pPr algn="ctr">
                        <a:lnSpc>
                          <a:spcPct val="120000"/>
                        </a:lnSpc>
                      </a:pPr>
                      <a:r>
                        <a:rPr lang="es-ES" sz="1200" dirty="0">
                          <a:effectLst/>
                        </a:rPr>
                        <a:t> </a:t>
                      </a:r>
                      <a:r>
                        <a:rPr lang="es-ES" sz="1200" dirty="0" err="1">
                          <a:effectLst/>
                        </a:rPr>
                        <a:t>Xelena</a:t>
                      </a:r>
                      <a:r>
                        <a:rPr lang="es-ES" sz="1200" dirty="0">
                          <a:effectLst/>
                        </a:rPr>
                        <a:t>(</a:t>
                      </a:r>
                      <a:r>
                        <a:rPr lang="es-ES" sz="1200" dirty="0" err="1">
                          <a:effectLst/>
                        </a:rPr>
                        <a:t>std</a:t>
                      </a:r>
                      <a:r>
                        <a:rPr lang="es-ES" sz="1200" dirty="0">
                          <a:effectLst/>
                        </a:rPr>
                        <a:t>) </a:t>
                      </a:r>
                    </a:p>
                    <a:p>
                      <a:pPr algn="ctr">
                        <a:lnSpc>
                          <a:spcPct val="120000"/>
                        </a:lnSpc>
                      </a:pPr>
                      <a:r>
                        <a:rPr lang="es-ES" sz="1200" dirty="0">
                          <a:effectLst/>
                        </a:rPr>
                        <a:t>Las Hayas(</a:t>
                      </a:r>
                      <a:r>
                        <a:rPr lang="es-ES" sz="1200" dirty="0" err="1">
                          <a:effectLst/>
                        </a:rPr>
                        <a:t>Std</a:t>
                      </a:r>
                      <a:r>
                        <a:rPr lang="es-ES" sz="1200" dirty="0">
                          <a:effectLst/>
                        </a:rPr>
                        <a:t>)</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2834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1583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1505</a:t>
                      </a:r>
                    </a:p>
                  </a:txBody>
                  <a:tcPr marL="9525" marR="9525" marT="9525" marB="0" anchor="b"/>
                </a:tc>
                <a:extLst>
                  <a:ext uri="{0D108BD9-81ED-4DB2-BD59-A6C34878D82A}">
                    <a16:rowId xmlns:a16="http://schemas.microsoft.com/office/drawing/2014/main" val="769908571"/>
                  </a:ext>
                </a:extLst>
              </a:tr>
              <a:tr h="188866">
                <a:tc vMerge="1">
                  <a:txBody>
                    <a:bodyPr/>
                    <a:lstStyle/>
                    <a:p>
                      <a:endParaRPr lang="es-CO"/>
                    </a:p>
                  </a:txBody>
                  <a:tcPr/>
                </a:tc>
                <a:tc>
                  <a:txBody>
                    <a:bodyPr/>
                    <a:lstStyle/>
                    <a:p>
                      <a:pPr algn="ctr">
                        <a:lnSpc>
                          <a:spcPct val="120000"/>
                        </a:lnSpc>
                      </a:pPr>
                      <a:r>
                        <a:rPr lang="es-ES" sz="11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4456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2402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2143</a:t>
                      </a:r>
                    </a:p>
                  </a:txBody>
                  <a:tcPr marL="9525" marR="9525" marT="9525" marB="0" anchor="b"/>
                </a:tc>
                <a:extLst>
                  <a:ext uri="{0D108BD9-81ED-4DB2-BD59-A6C34878D82A}">
                    <a16:rowId xmlns:a16="http://schemas.microsoft.com/office/drawing/2014/main" val="3564069341"/>
                  </a:ext>
                </a:extLst>
              </a:tr>
              <a:tr h="194740">
                <a:tc vMerge="1">
                  <a:txBody>
                    <a:bodyPr/>
                    <a:lstStyle/>
                    <a:p>
                      <a:endParaRPr lang="es-CO"/>
                    </a:p>
                  </a:txBody>
                  <a:tcPr/>
                </a:tc>
                <a:tc>
                  <a:txBody>
                    <a:bodyPr/>
                    <a:lstStyle/>
                    <a:p>
                      <a:pPr algn="ctr">
                        <a:lnSpc>
                          <a:spcPct val="120000"/>
                        </a:lnSpc>
                      </a:pPr>
                      <a:r>
                        <a:rPr lang="es-ES" sz="1100" dirty="0">
                          <a:effectLst/>
                        </a:rPr>
                        <a:t>01 AGO 2025 / 31 AGO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3472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1910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1771</a:t>
                      </a:r>
                    </a:p>
                  </a:txBody>
                  <a:tcPr marL="9525" marR="9525" marT="9525" marB="0" anchor="b"/>
                </a:tc>
                <a:extLst>
                  <a:ext uri="{0D108BD9-81ED-4DB2-BD59-A6C34878D82A}">
                    <a16:rowId xmlns:a16="http://schemas.microsoft.com/office/drawing/2014/main" val="4079772219"/>
                  </a:ext>
                </a:extLst>
              </a:tr>
              <a:tr h="194740">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ES" sz="1100" dirty="0">
                          <a:effectLst/>
                        </a:rPr>
                        <a:t>01 SEP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3275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1812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1698</a:t>
                      </a:r>
                    </a:p>
                  </a:txBody>
                  <a:tcPr marL="9525" marR="9525" marT="9525" marB="0" anchor="b"/>
                </a:tc>
                <a:extLst>
                  <a:ext uri="{0D108BD9-81ED-4DB2-BD59-A6C34878D82A}">
                    <a16:rowId xmlns:a16="http://schemas.microsoft.com/office/drawing/2014/main" val="1080949530"/>
                  </a:ext>
                </a:extLst>
              </a:tr>
              <a:tr h="194740">
                <a:tc vMerge="1">
                  <a:txBody>
                    <a:bodyPr/>
                    <a:lstStyle/>
                    <a:p>
                      <a:endParaRPr lang="es-CO"/>
                    </a:p>
                  </a:txBody>
                  <a:tcPr/>
                </a:tc>
                <a:tc>
                  <a:txBody>
                    <a:bodyPr/>
                    <a:lstStyle/>
                    <a:p>
                      <a:pPr algn="ctr">
                        <a:lnSpc>
                          <a:spcPct val="120000"/>
                        </a:lnSpc>
                      </a:pPr>
                      <a:r>
                        <a:rPr lang="es-ES" sz="1100" dirty="0">
                          <a:effectLst/>
                        </a:rPr>
                        <a:t>01 OCT 2025 / 31 OCT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3195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1782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1652</a:t>
                      </a:r>
                    </a:p>
                  </a:txBody>
                  <a:tcPr marL="9525" marR="9525" marT="9525" marB="0" anchor="b"/>
                </a:tc>
                <a:extLst>
                  <a:ext uri="{0D108BD9-81ED-4DB2-BD59-A6C34878D82A}">
                    <a16:rowId xmlns:a16="http://schemas.microsoft.com/office/drawing/2014/main" val="1557081807"/>
                  </a:ext>
                </a:extLst>
              </a:tr>
              <a:tr h="195582">
                <a:tc vMerge="1">
                  <a:txBody>
                    <a:bodyPr/>
                    <a:lstStyle/>
                    <a:p>
                      <a:endParaRPr lang="es-CO"/>
                    </a:p>
                  </a:txBody>
                  <a:tcPr/>
                </a:tc>
                <a:tc>
                  <a:txBody>
                    <a:bodyPr/>
                    <a:lstStyle/>
                    <a:p>
                      <a:pPr algn="ctr">
                        <a:lnSpc>
                          <a:spcPct val="120000"/>
                        </a:lnSpc>
                      </a:pPr>
                      <a:r>
                        <a:rPr lang="es-MX" sz="1100" b="0" dirty="0">
                          <a:solidFill>
                            <a:schemeClr val="tx1"/>
                          </a:solidFill>
                          <a:effectLst/>
                          <a:latin typeface="+mn-lt"/>
                          <a:ea typeface="Arial" panose="020B0604020202020204" pitchFamily="34" charset="0"/>
                          <a:cs typeface="Times New Roman" panose="02020603050405020304" pitchFamily="18" charset="0"/>
                        </a:rPr>
                        <a:t>01 NOV 2025 / 30 NOV 2025</a:t>
                      </a:r>
                      <a:endParaRPr lang="es-CO" sz="1100" b="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3684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2071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1827</a:t>
                      </a:r>
                    </a:p>
                  </a:txBody>
                  <a:tcPr marL="9525" marR="9525" marT="9525" marB="0" anchor="b"/>
                </a:tc>
                <a:extLst>
                  <a:ext uri="{0D108BD9-81ED-4DB2-BD59-A6C34878D82A}">
                    <a16:rowId xmlns:a16="http://schemas.microsoft.com/office/drawing/2014/main" val="3845317462"/>
                  </a:ext>
                </a:extLst>
              </a:tr>
              <a:tr h="194740">
                <a:tc vMerge="1">
                  <a:txBody>
                    <a:bodyPr/>
                    <a:lstStyle/>
                    <a:p>
                      <a:endParaRPr lang="es-CO"/>
                    </a:p>
                  </a:txBody>
                  <a:tcPr/>
                </a:tc>
                <a:tc>
                  <a:txBody>
                    <a:bodyPr/>
                    <a:lstStyle/>
                    <a:p>
                      <a:pPr algn="ctr">
                        <a:lnSpc>
                          <a:spcPct val="120000"/>
                        </a:lnSpc>
                      </a:pPr>
                      <a:r>
                        <a:rPr lang="es-ES" sz="1100" dirty="0">
                          <a:effectLst/>
                        </a:rPr>
                        <a:t>01 DIC 2025 / 31 DIC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3451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1954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1750</a:t>
                      </a:r>
                    </a:p>
                  </a:txBody>
                  <a:tcPr marL="9525" marR="9525" marT="9525" marB="0" anchor="b"/>
                </a:tc>
                <a:extLst>
                  <a:ext uri="{0D108BD9-81ED-4DB2-BD59-A6C34878D82A}">
                    <a16:rowId xmlns:a16="http://schemas.microsoft.com/office/drawing/2014/main" val="210985007"/>
                  </a:ext>
                </a:extLst>
              </a:tr>
              <a:tr h="194740">
                <a:tc vMerge="1">
                  <a:txBody>
                    <a:bodyPr/>
                    <a:lstStyle/>
                    <a:p>
                      <a:endParaRPr lang="es-CO"/>
                    </a:p>
                  </a:txBody>
                  <a:tcPr/>
                </a:tc>
                <a:tc>
                  <a:txBody>
                    <a:bodyPr/>
                    <a:lstStyle/>
                    <a:p>
                      <a:pPr algn="ctr">
                        <a:lnSpc>
                          <a:spcPct val="120000"/>
                        </a:lnSpc>
                      </a:pPr>
                      <a:r>
                        <a:rPr lang="es-ES" sz="1100" dirty="0">
                          <a:effectLst/>
                        </a:rPr>
                        <a:t>01 ENE 2026 / 28 FEB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3651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2073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1842</a:t>
                      </a:r>
                    </a:p>
                  </a:txBody>
                  <a:tcPr marL="9525" marR="9525" marT="9525" marB="0" anchor="b"/>
                </a:tc>
                <a:extLst>
                  <a:ext uri="{0D108BD9-81ED-4DB2-BD59-A6C34878D82A}">
                    <a16:rowId xmlns:a16="http://schemas.microsoft.com/office/drawing/2014/main" val="394783781"/>
                  </a:ext>
                </a:extLst>
              </a:tr>
              <a:tr h="194740">
                <a:tc vMerge="1">
                  <a:txBody>
                    <a:bodyPr/>
                    <a:lstStyle/>
                    <a:p>
                      <a:endParaRPr lang="es-CO"/>
                    </a:p>
                  </a:txBody>
                  <a:tcPr/>
                </a:tc>
                <a:tc>
                  <a:txBody>
                    <a:bodyPr/>
                    <a:lstStyle/>
                    <a:p>
                      <a:pPr algn="ctr">
                        <a:lnSpc>
                          <a:spcPct val="120000"/>
                        </a:lnSpc>
                      </a:pPr>
                      <a:r>
                        <a:rPr lang="es-ES" sz="1100" dirty="0">
                          <a:effectLst/>
                        </a:rPr>
                        <a:t>01 MAR 2026 / 31 MAR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3574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1990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1807</a:t>
                      </a:r>
                    </a:p>
                  </a:txBody>
                  <a:tcPr marL="9525" marR="9525" marT="9525" marB="0" anchor="b"/>
                </a:tc>
                <a:extLst>
                  <a:ext uri="{0D108BD9-81ED-4DB2-BD59-A6C34878D82A}">
                    <a16:rowId xmlns:a16="http://schemas.microsoft.com/office/drawing/2014/main" val="3969679554"/>
                  </a:ext>
                </a:extLst>
              </a:tr>
              <a:tr h="188866">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01 ABR 2026 / 30 ABR 2026 </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2908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1658</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1580</a:t>
                      </a:r>
                    </a:p>
                  </a:txBody>
                  <a:tcPr marL="9525" marR="9525" marT="9525" marB="0" anchor="b"/>
                </a:tc>
                <a:extLst>
                  <a:ext uri="{0D108BD9-81ED-4DB2-BD59-A6C34878D82A}">
                    <a16:rowId xmlns:a16="http://schemas.microsoft.com/office/drawing/2014/main" val="2462873946"/>
                  </a:ext>
                </a:extLst>
              </a:tr>
              <a:tr h="194740">
                <a:tc gridSpan="5">
                  <a:txBody>
                    <a:bodyPr/>
                    <a:lstStyle/>
                    <a:p>
                      <a:pPr algn="ctr">
                        <a:lnSpc>
                          <a:spcPct val="120000"/>
                        </a:lnSpc>
                      </a:pPr>
                      <a:r>
                        <a:rPr lang="es-ES" sz="1100" dirty="0">
                          <a:effectLst/>
                        </a:rPr>
                        <a:t>Categoría 4*</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12803013"/>
                  </a:ext>
                </a:extLst>
              </a:tr>
              <a:tr h="194740">
                <a:tc rowSpan="9">
                  <a:txBody>
                    <a:bodyPr/>
                    <a:lstStyle/>
                    <a:p>
                      <a:pPr algn="ctr">
                        <a:lnSpc>
                          <a:spcPct val="120000"/>
                        </a:lnSpc>
                      </a:pPr>
                      <a:r>
                        <a:rPr lang="es-ES" sz="1200" dirty="0">
                          <a:effectLst/>
                        </a:rPr>
                        <a:t>NH City (</a:t>
                      </a:r>
                      <a:r>
                        <a:rPr lang="es-ES" sz="1200" dirty="0" err="1">
                          <a:effectLst/>
                        </a:rPr>
                        <a:t>std</a:t>
                      </a:r>
                      <a:r>
                        <a:rPr lang="es-ES" sz="1200" dirty="0">
                          <a:effectLst/>
                        </a:rPr>
                        <a:t>)</a:t>
                      </a:r>
                    </a:p>
                    <a:p>
                      <a:pPr algn="ctr">
                        <a:lnSpc>
                          <a:spcPct val="120000"/>
                        </a:lnSpc>
                      </a:pPr>
                      <a:r>
                        <a:rPr lang="es-ES" sz="1200" dirty="0">
                          <a:effectLst/>
                        </a:rPr>
                        <a:t>NH </a:t>
                      </a:r>
                      <a:r>
                        <a:rPr lang="es-ES" sz="1200" dirty="0" err="1">
                          <a:effectLst/>
                        </a:rPr>
                        <a:t>Edelweis</a:t>
                      </a:r>
                      <a:r>
                        <a:rPr lang="es-ES" sz="1200" dirty="0">
                          <a:effectLst/>
                        </a:rPr>
                        <a:t> (</a:t>
                      </a:r>
                      <a:r>
                        <a:rPr lang="es-ES" sz="1200" dirty="0" err="1">
                          <a:effectLst/>
                        </a:rPr>
                        <a:t>std</a:t>
                      </a:r>
                      <a:r>
                        <a:rPr lang="es-ES" sz="1200" dirty="0">
                          <a:effectLst/>
                        </a:rPr>
                        <a:t>) </a:t>
                      </a:r>
                    </a:p>
                    <a:p>
                      <a:pPr algn="ctr">
                        <a:lnSpc>
                          <a:spcPct val="120000"/>
                        </a:lnSpc>
                      </a:pPr>
                      <a:r>
                        <a:rPr lang="es-ES" sz="1200" dirty="0">
                          <a:effectLst/>
                        </a:rPr>
                        <a:t>Mirador del Lago (</a:t>
                      </a:r>
                      <a:r>
                        <a:rPr lang="es-ES" sz="1200" dirty="0" err="1">
                          <a:effectLst/>
                        </a:rPr>
                        <a:t>std</a:t>
                      </a:r>
                      <a:r>
                        <a:rPr lang="es-ES" sz="1200" dirty="0">
                          <a:effectLst/>
                        </a:rPr>
                        <a:t>)</a:t>
                      </a:r>
                    </a:p>
                    <a:p>
                      <a:pPr algn="ctr">
                        <a:lnSpc>
                          <a:spcPct val="120000"/>
                        </a:lnSpc>
                      </a:pPr>
                      <a:r>
                        <a:rPr lang="es-ES" sz="1200" dirty="0">
                          <a:effectLst/>
                        </a:rPr>
                        <a:t>Fueguino (</a:t>
                      </a:r>
                      <a:r>
                        <a:rPr lang="es-ES" sz="1200" dirty="0" err="1">
                          <a:effectLst/>
                        </a:rPr>
                        <a:t>std</a:t>
                      </a:r>
                      <a:r>
                        <a:rPr lang="es-ES" sz="1200" dirty="0">
                          <a:effectLst/>
                        </a:rPr>
                        <a:t>)</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2018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1174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1160</a:t>
                      </a:r>
                    </a:p>
                  </a:txBody>
                  <a:tcPr marL="9525" marR="9525" marT="9525" marB="0" anchor="b"/>
                </a:tc>
                <a:extLst>
                  <a:ext uri="{0D108BD9-81ED-4DB2-BD59-A6C34878D82A}">
                    <a16:rowId xmlns:a16="http://schemas.microsoft.com/office/drawing/2014/main" val="1799379228"/>
                  </a:ext>
                </a:extLst>
              </a:tr>
              <a:tr h="194740">
                <a:tc vMerge="1">
                  <a:txBody>
                    <a:bodyPr/>
                    <a:lstStyle/>
                    <a:p>
                      <a:endParaRPr lang="es-CO"/>
                    </a:p>
                  </a:txBody>
                  <a:tcPr/>
                </a:tc>
                <a:tc>
                  <a:txBody>
                    <a:bodyPr/>
                    <a:lstStyle/>
                    <a:p>
                      <a:pPr algn="ctr">
                        <a:lnSpc>
                          <a:spcPct val="120000"/>
                        </a:lnSpc>
                      </a:pPr>
                      <a:r>
                        <a:rPr lang="es-ES" sz="11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2963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1656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1567</a:t>
                      </a:r>
                    </a:p>
                  </a:txBody>
                  <a:tcPr marL="9525" marR="9525" marT="9525" marB="0" anchor="b"/>
                </a:tc>
                <a:extLst>
                  <a:ext uri="{0D108BD9-81ED-4DB2-BD59-A6C34878D82A}">
                    <a16:rowId xmlns:a16="http://schemas.microsoft.com/office/drawing/2014/main" val="1110485952"/>
                  </a:ext>
                </a:extLst>
              </a:tr>
              <a:tr h="194740">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ES" sz="1100" dirty="0">
                          <a:effectLst/>
                        </a:rPr>
                        <a:t>01 AGO 2025 / 31 AGO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2701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1525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1450</a:t>
                      </a:r>
                    </a:p>
                  </a:txBody>
                  <a:tcPr marL="9525" marR="9525" marT="9525" marB="0" anchor="b"/>
                </a:tc>
                <a:extLst>
                  <a:ext uri="{0D108BD9-81ED-4DB2-BD59-A6C34878D82A}">
                    <a16:rowId xmlns:a16="http://schemas.microsoft.com/office/drawing/2014/main" val="1390690507"/>
                  </a:ext>
                </a:extLst>
              </a:tr>
              <a:tr h="194740">
                <a:tc vMerge="1">
                  <a:txBody>
                    <a:bodyPr/>
                    <a:lstStyle/>
                    <a:p>
                      <a:endParaRPr lang="es-CO"/>
                    </a:p>
                  </a:txBody>
                  <a:tcPr/>
                </a:tc>
                <a:tc>
                  <a:txBody>
                    <a:bodyPr/>
                    <a:lstStyle/>
                    <a:p>
                      <a:pPr algn="ctr">
                        <a:lnSpc>
                          <a:spcPct val="120000"/>
                        </a:lnSpc>
                      </a:pPr>
                      <a:r>
                        <a:rPr lang="es-ES" sz="1100" dirty="0">
                          <a:effectLst/>
                        </a:rPr>
                        <a:t>01 SEP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2404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1376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1330</a:t>
                      </a:r>
                    </a:p>
                  </a:txBody>
                  <a:tcPr marL="9525" marR="9525" marT="9525" marB="0" anchor="b"/>
                </a:tc>
                <a:extLst>
                  <a:ext uri="{0D108BD9-81ED-4DB2-BD59-A6C34878D82A}">
                    <a16:rowId xmlns:a16="http://schemas.microsoft.com/office/drawing/2014/main" val="3150517900"/>
                  </a:ext>
                </a:extLst>
              </a:tr>
              <a:tr h="194740">
                <a:tc vMerge="1">
                  <a:txBody>
                    <a:bodyPr/>
                    <a:lstStyle/>
                    <a:p>
                      <a:endParaRPr lang="es-CO"/>
                    </a:p>
                  </a:txBody>
                  <a:tcPr/>
                </a:tc>
                <a:tc>
                  <a:txBody>
                    <a:bodyPr/>
                    <a:lstStyle/>
                    <a:p>
                      <a:pPr algn="ctr">
                        <a:lnSpc>
                          <a:spcPct val="120000"/>
                        </a:lnSpc>
                      </a:pPr>
                      <a:r>
                        <a:rPr lang="es-ES" sz="1100" dirty="0">
                          <a:effectLst/>
                        </a:rPr>
                        <a:t>01 OCT 2025 / 31 OCT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2422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1396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1359</a:t>
                      </a:r>
                    </a:p>
                  </a:txBody>
                  <a:tcPr marL="9525" marR="9525" marT="9525" marB="0" anchor="b"/>
                </a:tc>
                <a:extLst>
                  <a:ext uri="{0D108BD9-81ED-4DB2-BD59-A6C34878D82A}">
                    <a16:rowId xmlns:a16="http://schemas.microsoft.com/office/drawing/2014/main" val="2078373508"/>
                  </a:ext>
                </a:extLst>
              </a:tr>
              <a:tr h="194740">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ES" sz="1100" dirty="0">
                          <a:effectLst/>
                        </a:rPr>
                        <a:t>01 NOV 2025 / 31 DIC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2597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1484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1432</a:t>
                      </a:r>
                    </a:p>
                  </a:txBody>
                  <a:tcPr marL="9525" marR="9525" marT="9525" marB="0" anchor="b"/>
                </a:tc>
                <a:extLst>
                  <a:ext uri="{0D108BD9-81ED-4DB2-BD59-A6C34878D82A}">
                    <a16:rowId xmlns:a16="http://schemas.microsoft.com/office/drawing/2014/main" val="4242140992"/>
                  </a:ext>
                </a:extLst>
              </a:tr>
              <a:tr h="194740">
                <a:tc vMerge="1">
                  <a:txBody>
                    <a:bodyPr/>
                    <a:lstStyle/>
                    <a:p>
                      <a:endParaRPr lang="es-CO"/>
                    </a:p>
                  </a:txBody>
                  <a:tcPr/>
                </a:tc>
                <a:tc>
                  <a:txBody>
                    <a:bodyPr/>
                    <a:lstStyle/>
                    <a:p>
                      <a:pPr algn="ctr">
                        <a:lnSpc>
                          <a:spcPct val="120000"/>
                        </a:lnSpc>
                      </a:pPr>
                      <a:r>
                        <a:rPr lang="es-ES" sz="1100" dirty="0">
                          <a:effectLst/>
                        </a:rPr>
                        <a:t>01 ENE 2026 / 28 FEB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2862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1635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1553</a:t>
                      </a:r>
                    </a:p>
                  </a:txBody>
                  <a:tcPr marL="9525" marR="9525" marT="9525" marB="0" anchor="b"/>
                </a:tc>
                <a:extLst>
                  <a:ext uri="{0D108BD9-81ED-4DB2-BD59-A6C34878D82A}">
                    <a16:rowId xmlns:a16="http://schemas.microsoft.com/office/drawing/2014/main" val="3466454290"/>
                  </a:ext>
                </a:extLst>
              </a:tr>
              <a:tr h="195582">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100" dirty="0">
                          <a:solidFill>
                            <a:schemeClr val="tx1"/>
                          </a:solidFill>
                          <a:effectLst/>
                          <a:latin typeface="+mn-lt"/>
                          <a:ea typeface="Arial" panose="020B0604020202020204" pitchFamily="34" charset="0"/>
                          <a:cs typeface="Times New Roman" panose="02020603050405020304" pitchFamily="18" charset="0"/>
                        </a:rPr>
                        <a:t>01 MAR 2026 / 31 MAR 2026</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2323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1365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1343</a:t>
                      </a:r>
                    </a:p>
                  </a:txBody>
                  <a:tcPr marL="9525" marR="9525" marT="9525" marB="0" anchor="b"/>
                </a:tc>
                <a:extLst>
                  <a:ext uri="{0D108BD9-81ED-4DB2-BD59-A6C34878D82A}">
                    <a16:rowId xmlns:a16="http://schemas.microsoft.com/office/drawing/2014/main" val="2963040094"/>
                  </a:ext>
                </a:extLst>
              </a:tr>
              <a:tr h="194740">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ES" sz="1100" dirty="0">
                          <a:effectLst/>
                        </a:rPr>
                        <a:t>01 ABR 2026 / 30 ABR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2232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1320</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1299</a:t>
                      </a:r>
                    </a:p>
                  </a:txBody>
                  <a:tcPr marL="9525" marR="9525" marT="9525" marB="0" anchor="b"/>
                </a:tc>
                <a:extLst>
                  <a:ext uri="{0D108BD9-81ED-4DB2-BD59-A6C34878D82A}">
                    <a16:rowId xmlns:a16="http://schemas.microsoft.com/office/drawing/2014/main" val="2201670803"/>
                  </a:ext>
                </a:extLst>
              </a:tr>
              <a:tr h="194740">
                <a:tc gridSpan="5">
                  <a:txBody>
                    <a:bodyPr/>
                    <a:lstStyle/>
                    <a:p>
                      <a:pPr algn="ctr">
                        <a:lnSpc>
                          <a:spcPct val="120000"/>
                        </a:lnSpc>
                      </a:pPr>
                      <a:r>
                        <a:rPr lang="es-ES" sz="1100" dirty="0">
                          <a:effectLst/>
                        </a:rPr>
                        <a:t>Categoría 3*</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54243587"/>
                  </a:ext>
                </a:extLst>
              </a:tr>
              <a:tr h="194740">
                <a:tc rowSpan="10">
                  <a:txBody>
                    <a:bodyPr/>
                    <a:lstStyle/>
                    <a:p>
                      <a:pPr algn="ctr">
                        <a:lnSpc>
                          <a:spcPct val="120000"/>
                        </a:lnSpc>
                      </a:pPr>
                      <a:r>
                        <a:rPr lang="es-ES" sz="1200" dirty="0" err="1">
                          <a:effectLst/>
                        </a:rPr>
                        <a:t>Two</a:t>
                      </a:r>
                      <a:r>
                        <a:rPr lang="es-ES" sz="1200" dirty="0">
                          <a:effectLst/>
                        </a:rPr>
                        <a:t> Buenos Aires (</a:t>
                      </a:r>
                      <a:r>
                        <a:rPr lang="es-ES" sz="1200" dirty="0" err="1">
                          <a:effectLst/>
                        </a:rPr>
                        <a:t>Std</a:t>
                      </a:r>
                      <a:r>
                        <a:rPr lang="es-ES" sz="1200" dirty="0">
                          <a:effectLst/>
                        </a:rPr>
                        <a:t>)</a:t>
                      </a:r>
                    </a:p>
                    <a:p>
                      <a:pPr algn="ctr">
                        <a:lnSpc>
                          <a:spcPct val="120000"/>
                        </a:lnSpc>
                      </a:pPr>
                      <a:r>
                        <a:rPr lang="es-ES" sz="1200" dirty="0">
                          <a:effectLst/>
                        </a:rPr>
                        <a:t>Kenton Bariloche </a:t>
                      </a:r>
                      <a:r>
                        <a:rPr lang="es-ES" sz="1200" dirty="0" err="1">
                          <a:effectLst/>
                        </a:rPr>
                        <a:t>Classic</a:t>
                      </a:r>
                      <a:r>
                        <a:rPr lang="es-ES" sz="1200" dirty="0">
                          <a:effectLst/>
                        </a:rPr>
                        <a:t>) </a:t>
                      </a:r>
                    </a:p>
                    <a:p>
                      <a:pPr algn="ctr">
                        <a:lnSpc>
                          <a:spcPct val="120000"/>
                        </a:lnSpc>
                      </a:pPr>
                      <a:r>
                        <a:rPr lang="es-ES" sz="1200" dirty="0" err="1">
                          <a:effectLst/>
                        </a:rPr>
                        <a:t>Sent</a:t>
                      </a:r>
                      <a:r>
                        <a:rPr lang="es-ES" sz="1200" dirty="0">
                          <a:effectLst/>
                        </a:rPr>
                        <a:t> calafate (</a:t>
                      </a:r>
                      <a:r>
                        <a:rPr lang="es-ES" sz="1200" dirty="0" err="1">
                          <a:effectLst/>
                        </a:rPr>
                        <a:t>std</a:t>
                      </a:r>
                      <a:r>
                        <a:rPr lang="es-ES" sz="1200" dirty="0">
                          <a:effectLst/>
                        </a:rPr>
                        <a:t>)</a:t>
                      </a:r>
                    </a:p>
                    <a:p>
                      <a:pPr algn="ctr">
                        <a:lnSpc>
                          <a:spcPct val="120000"/>
                        </a:lnSpc>
                      </a:pPr>
                      <a:r>
                        <a:rPr lang="es-ES" sz="1200" dirty="0">
                          <a:effectLst/>
                        </a:rPr>
                        <a:t>Las Lengas (</a:t>
                      </a:r>
                      <a:r>
                        <a:rPr lang="es-ES" sz="1200" dirty="0" err="1">
                          <a:effectLst/>
                        </a:rPr>
                        <a:t>std</a:t>
                      </a:r>
                      <a:r>
                        <a:rPr lang="es-ES" sz="1200" dirty="0">
                          <a:effectLst/>
                        </a:rPr>
                        <a:t>)</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1592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962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984</a:t>
                      </a:r>
                    </a:p>
                  </a:txBody>
                  <a:tcPr marL="9525" marR="9525" marT="9525" marB="0" anchor="b"/>
                </a:tc>
                <a:extLst>
                  <a:ext uri="{0D108BD9-81ED-4DB2-BD59-A6C34878D82A}">
                    <a16:rowId xmlns:a16="http://schemas.microsoft.com/office/drawing/2014/main" val="2050414882"/>
                  </a:ext>
                </a:extLst>
              </a:tr>
              <a:tr h="194740">
                <a:tc vMerge="1">
                  <a:txBody>
                    <a:bodyPr/>
                    <a:lstStyle/>
                    <a:p>
                      <a:endParaRPr lang="es-CO"/>
                    </a:p>
                  </a:txBody>
                  <a:tcPr/>
                </a:tc>
                <a:tc>
                  <a:txBody>
                    <a:bodyPr/>
                    <a:lstStyle/>
                    <a:p>
                      <a:pPr algn="ctr">
                        <a:lnSpc>
                          <a:spcPct val="120000"/>
                        </a:lnSpc>
                      </a:pPr>
                      <a:r>
                        <a:rPr lang="es-ES" sz="11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2168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1258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1280</a:t>
                      </a:r>
                    </a:p>
                  </a:txBody>
                  <a:tcPr marL="9525" marR="9525" marT="9525" marB="0" anchor="b"/>
                </a:tc>
                <a:extLst>
                  <a:ext uri="{0D108BD9-81ED-4DB2-BD59-A6C34878D82A}">
                    <a16:rowId xmlns:a16="http://schemas.microsoft.com/office/drawing/2014/main" val="3679688101"/>
                  </a:ext>
                </a:extLst>
              </a:tr>
              <a:tr h="194740">
                <a:tc vMerge="1">
                  <a:txBody>
                    <a:bodyPr/>
                    <a:lstStyle/>
                    <a:p>
                      <a:endParaRPr lang="es-CO"/>
                    </a:p>
                  </a:txBody>
                  <a:tcPr/>
                </a:tc>
                <a:tc>
                  <a:txBody>
                    <a:bodyPr/>
                    <a:lstStyle/>
                    <a:p>
                      <a:pPr algn="ctr">
                        <a:lnSpc>
                          <a:spcPct val="120000"/>
                        </a:lnSpc>
                      </a:pPr>
                      <a:r>
                        <a:rPr lang="es-ES" sz="1100" dirty="0">
                          <a:effectLst/>
                        </a:rPr>
                        <a:t>01 AGO 2025 / 31 AUG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1884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1117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1141</a:t>
                      </a:r>
                    </a:p>
                  </a:txBody>
                  <a:tcPr marL="9525" marR="9525" marT="9525" marB="0" anchor="b"/>
                </a:tc>
                <a:extLst>
                  <a:ext uri="{0D108BD9-81ED-4DB2-BD59-A6C34878D82A}">
                    <a16:rowId xmlns:a16="http://schemas.microsoft.com/office/drawing/2014/main" val="3978532902"/>
                  </a:ext>
                </a:extLst>
              </a:tr>
              <a:tr h="194740">
                <a:tc vMerge="1">
                  <a:txBody>
                    <a:bodyPr/>
                    <a:lstStyle/>
                    <a:p>
                      <a:endParaRPr lang="es-CO"/>
                    </a:p>
                  </a:txBody>
                  <a:tcPr/>
                </a:tc>
                <a:tc>
                  <a:txBody>
                    <a:bodyPr/>
                    <a:lstStyle/>
                    <a:p>
                      <a:pPr algn="ctr">
                        <a:lnSpc>
                          <a:spcPct val="120000"/>
                        </a:lnSpc>
                      </a:pPr>
                      <a:r>
                        <a:rPr lang="es-ES" sz="1100" dirty="0">
                          <a:effectLst/>
                        </a:rPr>
                        <a:t>01 SEP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1808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1079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1090</a:t>
                      </a:r>
                    </a:p>
                  </a:txBody>
                  <a:tcPr marL="9525" marR="9525" marT="9525" marB="0" anchor="b"/>
                </a:tc>
                <a:extLst>
                  <a:ext uri="{0D108BD9-81ED-4DB2-BD59-A6C34878D82A}">
                    <a16:rowId xmlns:a16="http://schemas.microsoft.com/office/drawing/2014/main" val="2705078132"/>
                  </a:ext>
                </a:extLst>
              </a:tr>
              <a:tr h="195582">
                <a:tc vMerge="1">
                  <a:txBody>
                    <a:bodyPr/>
                    <a:lstStyle/>
                    <a:p>
                      <a:endParaRPr lang="es-CO"/>
                    </a:p>
                  </a:txBody>
                  <a:tcPr/>
                </a:tc>
                <a:tc>
                  <a:txBody>
                    <a:bodyPr/>
                    <a:lstStyle/>
                    <a:p>
                      <a:pPr algn="ctr">
                        <a:lnSpc>
                          <a:spcPct val="120000"/>
                        </a:lnSpc>
                      </a:pPr>
                      <a:r>
                        <a:rPr lang="es-MX" sz="1100" dirty="0">
                          <a:solidFill>
                            <a:schemeClr val="tx1"/>
                          </a:solidFill>
                          <a:effectLst/>
                          <a:latin typeface="+mn-lt"/>
                          <a:ea typeface="Arial" panose="020B0604020202020204" pitchFamily="34" charset="0"/>
                          <a:cs typeface="Times New Roman" panose="02020603050405020304" pitchFamily="18" charset="0"/>
                        </a:rPr>
                        <a:t>01 OCT 2025 / 31 OCT 2025</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1845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1107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1089</a:t>
                      </a:r>
                    </a:p>
                  </a:txBody>
                  <a:tcPr marL="9525" marR="9525" marT="9525" marB="0" anchor="b"/>
                </a:tc>
                <a:extLst>
                  <a:ext uri="{0D108BD9-81ED-4DB2-BD59-A6C34878D82A}">
                    <a16:rowId xmlns:a16="http://schemas.microsoft.com/office/drawing/2014/main" val="295669293"/>
                  </a:ext>
                </a:extLst>
              </a:tr>
              <a:tr h="195582">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MX" sz="1100" dirty="0">
                          <a:solidFill>
                            <a:schemeClr val="tx1"/>
                          </a:solidFill>
                          <a:effectLst/>
                          <a:latin typeface="+mn-lt"/>
                          <a:ea typeface="Arial" panose="020B0604020202020204" pitchFamily="34" charset="0"/>
                          <a:cs typeface="Times New Roman" panose="02020603050405020304" pitchFamily="18" charset="0"/>
                        </a:rPr>
                        <a:t>01 NOV 2025 / 30 NOV 2025</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1890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1130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1108</a:t>
                      </a:r>
                    </a:p>
                  </a:txBody>
                  <a:tcPr marL="9525" marR="9525" marT="9525" marB="0" anchor="b"/>
                </a:tc>
                <a:extLst>
                  <a:ext uri="{0D108BD9-81ED-4DB2-BD59-A6C34878D82A}">
                    <a16:rowId xmlns:a16="http://schemas.microsoft.com/office/drawing/2014/main" val="1561153570"/>
                  </a:ext>
                </a:extLst>
              </a:tr>
              <a:tr h="194740">
                <a:tc vMerge="1">
                  <a:txBody>
                    <a:bodyPr/>
                    <a:lstStyle/>
                    <a:p>
                      <a:endParaRPr lang="es-CO"/>
                    </a:p>
                  </a:txBody>
                  <a:tcPr/>
                </a:tc>
                <a:tc>
                  <a:txBody>
                    <a:bodyPr/>
                    <a:lstStyle/>
                    <a:p>
                      <a:pPr algn="ctr">
                        <a:lnSpc>
                          <a:spcPct val="120000"/>
                        </a:lnSpc>
                      </a:pPr>
                      <a:r>
                        <a:rPr lang="es-ES" sz="1100" dirty="0">
                          <a:effectLst/>
                        </a:rPr>
                        <a:t>01 DIC 2025 / 31 DIC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1831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1101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1101</a:t>
                      </a:r>
                    </a:p>
                  </a:txBody>
                  <a:tcPr marL="9525" marR="9525" marT="9525" marB="0" anchor="b"/>
                </a:tc>
                <a:extLst>
                  <a:ext uri="{0D108BD9-81ED-4DB2-BD59-A6C34878D82A}">
                    <a16:rowId xmlns:a16="http://schemas.microsoft.com/office/drawing/2014/main" val="540676348"/>
                  </a:ext>
                </a:extLst>
              </a:tr>
              <a:tr h="194740">
                <a:tc vMerge="1">
                  <a:txBody>
                    <a:bodyPr/>
                    <a:lstStyle/>
                    <a:p>
                      <a:endParaRPr lang="es-CO"/>
                    </a:p>
                  </a:txBody>
                  <a:tcPr/>
                </a:tc>
                <a:tc>
                  <a:txBody>
                    <a:bodyPr/>
                    <a:lstStyle/>
                    <a:p>
                      <a:pPr algn="ctr">
                        <a:lnSpc>
                          <a:spcPct val="120000"/>
                        </a:lnSpc>
                      </a:pPr>
                      <a:r>
                        <a:rPr lang="es-ES" sz="1100" dirty="0">
                          <a:effectLst/>
                        </a:rPr>
                        <a:t>01 ENE 2026 / 28 FEB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1929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1168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1173</a:t>
                      </a:r>
                    </a:p>
                  </a:txBody>
                  <a:tcPr marL="9525" marR="9525" marT="9525" marB="0" anchor="b"/>
                </a:tc>
                <a:extLst>
                  <a:ext uri="{0D108BD9-81ED-4DB2-BD59-A6C34878D82A}">
                    <a16:rowId xmlns:a16="http://schemas.microsoft.com/office/drawing/2014/main" val="3880619189"/>
                  </a:ext>
                </a:extLst>
              </a:tr>
              <a:tr h="189691">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MX" sz="1100" dirty="0">
                          <a:solidFill>
                            <a:schemeClr val="tx1"/>
                          </a:solidFill>
                          <a:effectLst/>
                          <a:latin typeface="+mn-lt"/>
                          <a:ea typeface="Arial" panose="020B0604020202020204" pitchFamily="34" charset="0"/>
                          <a:cs typeface="Times New Roman" panose="02020603050405020304" pitchFamily="18" charset="0"/>
                        </a:rPr>
                        <a:t>01 MAR 2026 / 31 MAR 2026</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1878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1143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1144</a:t>
                      </a:r>
                    </a:p>
                  </a:txBody>
                  <a:tcPr marL="9525" marR="9525" marT="9525" marB="0" anchor="b"/>
                </a:tc>
                <a:extLst>
                  <a:ext uri="{0D108BD9-81ED-4DB2-BD59-A6C34878D82A}">
                    <a16:rowId xmlns:a16="http://schemas.microsoft.com/office/drawing/2014/main" val="1283394785"/>
                  </a:ext>
                </a:extLst>
              </a:tr>
              <a:tr h="195582">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100" dirty="0">
                          <a:solidFill>
                            <a:schemeClr val="tx1"/>
                          </a:solidFill>
                          <a:effectLst/>
                          <a:latin typeface="+mn-lt"/>
                          <a:ea typeface="Arial" panose="020B0604020202020204" pitchFamily="34" charset="0"/>
                          <a:cs typeface="Times New Roman" panose="02020603050405020304" pitchFamily="18" charset="0"/>
                        </a:rPr>
                        <a:t>01 ABR 2026 / 30 ABR 2026</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1695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1049</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1068</a:t>
                      </a:r>
                    </a:p>
                  </a:txBody>
                  <a:tcPr marL="9525" marR="9525" marT="9525" marB="0" anchor="b"/>
                </a:tc>
                <a:extLst>
                  <a:ext uri="{0D108BD9-81ED-4DB2-BD59-A6C34878D82A}">
                    <a16:rowId xmlns:a16="http://schemas.microsoft.com/office/drawing/2014/main" val="579757117"/>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73" r="25373"/>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063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4" y="767806"/>
            <a:ext cx="5682275"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BARILOCHE CALAFATE USHUAIA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820935"/>
            <a:ext cx="6088675" cy="421782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Buenos Aires</a:t>
            </a:r>
          </a:p>
          <a:p>
            <a:pPr algn="just">
              <a:lnSpc>
                <a:spcPct val="150000"/>
              </a:lnSpc>
            </a:pPr>
            <a:r>
              <a:rPr lang="es-MX" sz="1200" b="0" i="0" noProof="0" dirty="0">
                <a:solidFill>
                  <a:srgbClr val="000000"/>
                </a:solidFill>
                <a:effectLst/>
              </a:rPr>
              <a:t>Llegada a la ciudad de Buenos Aires. Traslado del aeropuerto al Hotel seleccionado. Resto del día libre.</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02, Buenos Aires / Bariloche</a:t>
            </a:r>
          </a:p>
          <a:p>
            <a:pPr algn="just">
              <a:lnSpc>
                <a:spcPct val="150000"/>
              </a:lnSpc>
            </a:pPr>
            <a:r>
              <a:rPr lang="es-MX" sz="1200" b="0" i="0" noProof="0" dirty="0">
                <a:solidFill>
                  <a:srgbClr val="000000"/>
                </a:solidFill>
                <a:effectLst/>
              </a:rPr>
              <a:t>Desayuno en el Hotel. Traslado al Aeropuerto de Buenos Aires para tomar vuelo con destino a Bariloche. Llegada a la ciudad de Bariloche. Traslado desde el Aeropuerto hasta el Hotel seleccionado.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03, Bariloche</a:t>
            </a:r>
          </a:p>
          <a:p>
            <a:pPr algn="just">
              <a:lnSpc>
                <a:spcPct val="150000"/>
              </a:lnSpc>
            </a:pPr>
            <a:r>
              <a:rPr lang="es-MX" sz="1200" dirty="0">
                <a:solidFill>
                  <a:srgbClr val="000000"/>
                </a:solidFill>
              </a:rPr>
              <a:t>Desayuno en el Hotel. </a:t>
            </a:r>
          </a:p>
          <a:p>
            <a:pPr algn="just">
              <a:lnSpc>
                <a:spcPct val="150000"/>
              </a:lnSpc>
            </a:pPr>
            <a:r>
              <a:rPr lang="es-MX" sz="1200" dirty="0">
                <a:solidFill>
                  <a:srgbClr val="000000"/>
                </a:solidFill>
              </a:rPr>
              <a:t>Se realizará la Excursión Ciudad-Circuito Chico.</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73" r="25373"/>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94399" y="65581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20508" y="317261"/>
            <a:ext cx="5569527"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BARILOCHE CALAFATE USHUAIA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94399" y="1240590"/>
            <a:ext cx="5920509" cy="5325817"/>
          </a:xfrm>
          <a:prstGeom prst="rect">
            <a:avLst/>
          </a:prstGeom>
          <a:noFill/>
        </p:spPr>
        <p:txBody>
          <a:bodyPr wrap="square" rtlCol="0">
            <a:spAutoFit/>
          </a:bodyPr>
          <a:lstStyle/>
          <a:p>
            <a:pPr algn="just">
              <a:lnSpc>
                <a:spcPct val="150000"/>
              </a:lnSpc>
            </a:pPr>
            <a:r>
              <a:rPr lang="es-MX" sz="1200" dirty="0">
                <a:solidFill>
                  <a:srgbClr val="000000"/>
                </a:solidFill>
              </a:rPr>
              <a:t>Excursión Circuito </a:t>
            </a:r>
            <a:r>
              <a:rPr lang="es-MX" sz="1200" dirty="0" err="1">
                <a:solidFill>
                  <a:srgbClr val="000000"/>
                </a:solidFill>
              </a:rPr>
              <a:t>Chico:Vive</a:t>
            </a:r>
            <a:r>
              <a:rPr lang="es-MX" sz="1200" dirty="0">
                <a:solidFill>
                  <a:srgbClr val="000000"/>
                </a:solidFill>
              </a:rPr>
              <a:t> la belleza de Bariloche y sus alrededores con un circuito panorámico de medio día. Este es uno de los lugares más populares de la Patagonia. El tour ofrece vistas espectaculares del lago Nahuel Huapi, Cerro Campanario y la península de Llao </a:t>
            </a:r>
            <a:r>
              <a:rPr lang="es-MX" sz="1200" dirty="0" err="1">
                <a:solidFill>
                  <a:srgbClr val="000000"/>
                </a:solidFill>
              </a:rPr>
              <a:t>Llao.El</a:t>
            </a:r>
            <a:r>
              <a:rPr lang="es-MX" sz="1200" dirty="0">
                <a:solidFill>
                  <a:srgbClr val="000000"/>
                </a:solidFill>
              </a:rPr>
              <a:t> tour popular de Bariloche, esta ruta circular de medio día empieza en la ciudad y se dirige al lago Nahuel Huapi y Playa </a:t>
            </a:r>
            <a:r>
              <a:rPr lang="es-MX" sz="1200" dirty="0" err="1">
                <a:solidFill>
                  <a:srgbClr val="000000"/>
                </a:solidFill>
              </a:rPr>
              <a:t>Bonita.Desde</a:t>
            </a:r>
            <a:r>
              <a:rPr lang="es-MX" sz="1200" dirty="0">
                <a:solidFill>
                  <a:srgbClr val="000000"/>
                </a:solidFill>
              </a:rPr>
              <a:t> Playa Bonita podrás ver la isla Huemul. Cuando llegues al pie del cerro Campanario podrás subir en telesilla hasta la cima (1.050 metros) (ascenso opcional, no incluido). Si eliges esta subida opcional disfrutarás de algunas de las mejores vistas de la región.</a:t>
            </a:r>
          </a:p>
          <a:p>
            <a:pPr algn="just">
              <a:lnSpc>
                <a:spcPct val="150000"/>
              </a:lnSpc>
            </a:pPr>
            <a:r>
              <a:rPr lang="es-MX" sz="1200" dirty="0">
                <a:solidFill>
                  <a:srgbClr val="000000"/>
                </a:solidFill>
              </a:rPr>
              <a:t>El circuito continúa por la península de San Pedro hasta la zona de Llao </a:t>
            </a:r>
            <a:r>
              <a:rPr lang="es-MX" sz="1200" dirty="0" err="1">
                <a:solidFill>
                  <a:srgbClr val="000000"/>
                </a:solidFill>
              </a:rPr>
              <a:t>Llao</a:t>
            </a:r>
            <a:r>
              <a:rPr lang="es-MX" sz="1200" dirty="0">
                <a:solidFill>
                  <a:srgbClr val="000000"/>
                </a:solidFill>
              </a:rPr>
              <a:t>. Al sur verás increíbles vistas del hotel Llao </a:t>
            </a:r>
            <a:r>
              <a:rPr lang="es-MX" sz="1200" dirty="0" err="1">
                <a:solidFill>
                  <a:srgbClr val="000000"/>
                </a:solidFill>
              </a:rPr>
              <a:t>Llao</a:t>
            </a:r>
            <a:r>
              <a:rPr lang="es-MX" sz="1200" dirty="0">
                <a:solidFill>
                  <a:srgbClr val="000000"/>
                </a:solidFill>
              </a:rPr>
              <a:t>, encuadrado por la colina de la capilla y el cerro </a:t>
            </a:r>
            <a:r>
              <a:rPr lang="es-MX" sz="1200" dirty="0" err="1">
                <a:solidFill>
                  <a:srgbClr val="000000"/>
                </a:solidFill>
              </a:rPr>
              <a:t>López.Cuando</a:t>
            </a:r>
            <a:r>
              <a:rPr lang="es-MX" sz="1200" dirty="0">
                <a:solidFill>
                  <a:srgbClr val="000000"/>
                </a:solidFill>
              </a:rPr>
              <a:t> llegues a Punto Panorámico podrás admirar las preciosas vistas de la península de Llao </a:t>
            </a:r>
            <a:r>
              <a:rPr lang="es-MX" sz="1200" dirty="0" err="1">
                <a:solidFill>
                  <a:srgbClr val="000000"/>
                </a:solidFill>
              </a:rPr>
              <a:t>Llao</a:t>
            </a:r>
            <a:r>
              <a:rPr lang="es-MX" sz="1200" dirty="0">
                <a:solidFill>
                  <a:srgbClr val="000000"/>
                </a:solidFill>
              </a:rPr>
              <a:t> y los lagos circundantes. A continuación, cruzarás el puente sobre el lago Moreno, que lo conecta con la península de Llao </a:t>
            </a:r>
            <a:r>
              <a:rPr lang="es-MX" sz="1200" dirty="0" err="1">
                <a:solidFill>
                  <a:srgbClr val="000000"/>
                </a:solidFill>
              </a:rPr>
              <a:t>Llao</a:t>
            </a:r>
            <a:r>
              <a:rPr lang="es-MX" sz="1200" dirty="0">
                <a:solidFill>
                  <a:srgbClr val="000000"/>
                </a:solidFill>
              </a:rPr>
              <a:t>, y seguirás la ruta alrededor de la laguna El Trébol antes de volver a la ciudad de Bariloche.</a:t>
            </a:r>
            <a:endParaRPr lang="es-MX" sz="1200" b="0" i="0" noProof="0" dirty="0">
              <a:solidFill>
                <a:srgbClr val="000000"/>
              </a:solidFill>
              <a:effectLst/>
            </a:endParaRPr>
          </a:p>
          <a:p>
            <a:pPr algn="just">
              <a:lnSpc>
                <a:spcPct val="150000"/>
              </a:lnSpc>
            </a:pPr>
            <a:endParaRPr lang="es-CO" sz="1200" b="1" i="0" noProof="0" dirty="0">
              <a:solidFill>
                <a:srgbClr val="000000"/>
              </a:solidFill>
              <a:effectLst/>
            </a:endParaRPr>
          </a:p>
          <a:p>
            <a:pPr algn="just">
              <a:lnSpc>
                <a:spcPct val="150000"/>
              </a:lnSpc>
            </a:pPr>
            <a:r>
              <a:rPr lang="es-CO" sz="1200" b="1" i="0" noProof="0" dirty="0">
                <a:solidFill>
                  <a:srgbClr val="000000"/>
                </a:solidFill>
                <a:effectLst/>
              </a:rPr>
              <a:t>Día 04, Bariloche</a:t>
            </a:r>
          </a:p>
          <a:p>
            <a:pPr algn="just">
              <a:lnSpc>
                <a:spcPct val="150000"/>
              </a:lnSpc>
            </a:pPr>
            <a:r>
              <a:rPr lang="es-MX" sz="1200" b="0" i="0" noProof="0" dirty="0">
                <a:solidFill>
                  <a:srgbClr val="000000"/>
                </a:solidFill>
                <a:effectLst/>
              </a:rPr>
              <a:t>Desayuno en el </a:t>
            </a:r>
            <a:r>
              <a:rPr lang="es-MX" sz="1200" b="0" i="0" noProof="0" dirty="0" err="1">
                <a:solidFill>
                  <a:srgbClr val="000000"/>
                </a:solidFill>
                <a:effectLst/>
              </a:rPr>
              <a:t>Hotel.Día</a:t>
            </a:r>
            <a:r>
              <a:rPr lang="es-MX" sz="1200" b="0" i="0" noProof="0" dirty="0">
                <a:solidFill>
                  <a:srgbClr val="000000"/>
                </a:solidFill>
                <a:effectLst/>
              </a:rPr>
              <a:t> libre para compras o paseos opcionales</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73" r="2537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5" y="429230"/>
            <a:ext cx="5364095"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BARILOCHE CALAFATE USHUAIA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6156814"/>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5. </a:t>
            </a:r>
            <a:r>
              <a:rPr lang="es-MX" sz="1200" b="1" dirty="0">
                <a:solidFill>
                  <a:srgbClr val="000000"/>
                </a:solidFill>
              </a:rPr>
              <a:t>Bariloche/Calafate</a:t>
            </a:r>
            <a:endParaRPr lang="es-MX" sz="1200" b="1" i="0" noProof="0" dirty="0">
              <a:solidFill>
                <a:srgbClr val="000000"/>
              </a:solidFill>
              <a:effectLst/>
            </a:endParaRPr>
          </a:p>
          <a:p>
            <a:pPr algn="just">
              <a:lnSpc>
                <a:spcPct val="150000"/>
              </a:lnSpc>
            </a:pPr>
            <a:r>
              <a:rPr lang="es-MX" sz="1200" b="0" i="0" noProof="0" dirty="0">
                <a:solidFill>
                  <a:srgbClr val="000000"/>
                </a:solidFill>
                <a:effectLst/>
              </a:rPr>
              <a:t>Desayuno en el Hotel. Traslado al Aeropuerto de Bariloche para tomar vuelo con destino a El Calafate. Llegada a la ciudad de El Calafate. Traslado desde el Aeropuerto hasta el Hotel seleccionado.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6. </a:t>
            </a:r>
            <a:r>
              <a:rPr lang="es-MX" sz="1200" b="1" dirty="0">
                <a:solidFill>
                  <a:srgbClr val="000000"/>
                </a:solidFill>
              </a:rPr>
              <a:t>Calafate</a:t>
            </a:r>
            <a:endParaRPr lang="es-MX" sz="1200" b="1" i="0" noProof="0" dirty="0">
              <a:solidFill>
                <a:srgbClr val="000000"/>
              </a:solidFill>
              <a:effectLst/>
            </a:endParaRPr>
          </a:p>
          <a:p>
            <a:pPr algn="just">
              <a:lnSpc>
                <a:spcPct val="150000"/>
              </a:lnSpc>
            </a:pPr>
            <a:r>
              <a:rPr lang="es-MX" sz="1200" b="0" i="0" noProof="0" dirty="0">
                <a:solidFill>
                  <a:srgbClr val="000000"/>
                </a:solidFill>
                <a:effectLst/>
              </a:rPr>
              <a:t>Desayuno en el Hotel. Por la mañana se realizará la Excursión al Glaciar Perito Moreno. Excursión al Glaciar Perito Moreno :El tour comienza temprano por la mañana con destino al Parque Nacional Los Glaciares, ubicado a 80 Km de distancia de El Calafate. Una vez en el mismo un guía habilitado por el Parque Nacional le brindará toda la información sobre el entorno, la flora, la fauna y el misticismo de este glaciar único. A continuación, tendrá tiempo para recorrer y disfrutar de los increíbles paisajes que brinda la imponente inmensidad del glaciar Perito Moreno recorriendo sus pasarelas. La caminata por las pasarelas es libre y tienen una extensión de 5 km. Las mismas están constituidas por escalinatas que descienden hasta aproximarse a unos 300 metros del frente del glaciar. Como opcional, podrá elegir realizar la navegación por la pared norte del glaciar. </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73" r="2537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5142742"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BARILOCHE CALAFATE USHUAIA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343323"/>
            <a:ext cx="5364096"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7. </a:t>
            </a:r>
            <a:r>
              <a:rPr lang="es-CO" sz="1200" b="1" dirty="0">
                <a:solidFill>
                  <a:srgbClr val="000000"/>
                </a:solidFill>
              </a:rPr>
              <a:t>Calafate / Ushuaia</a:t>
            </a:r>
          </a:p>
          <a:p>
            <a:pPr algn="just">
              <a:lnSpc>
                <a:spcPct val="150000"/>
              </a:lnSpc>
            </a:pPr>
            <a:r>
              <a:rPr lang="es-MX" sz="1200" b="0" i="0" noProof="0" dirty="0">
                <a:solidFill>
                  <a:srgbClr val="000000"/>
                </a:solidFill>
                <a:effectLst/>
              </a:rPr>
              <a:t>Desayuno en el Hotel. Traslado al Aeropuerto de El Calafate para tomar vuelo con destino a Ushuaia. Arribo a la ciudad de Ushuaia. Traslado del Aeropuerto hasta el Hotel seleccionado. </a:t>
            </a:r>
          </a:p>
          <a:p>
            <a:pPr algn="just">
              <a:lnSpc>
                <a:spcPct val="150000"/>
              </a:lnSpc>
            </a:pPr>
            <a:r>
              <a:rPr lang="es-CO" sz="1200" b="1" i="0" noProof="0" dirty="0">
                <a:solidFill>
                  <a:srgbClr val="000000"/>
                </a:solidFill>
                <a:effectLst/>
              </a:rPr>
              <a:t>Día 8 : </a:t>
            </a:r>
            <a:r>
              <a:rPr lang="es-MX" sz="1200" b="1" i="0" noProof="0" dirty="0">
                <a:solidFill>
                  <a:srgbClr val="000000"/>
                </a:solidFill>
                <a:effectLst/>
              </a:rPr>
              <a:t>Ushuaia</a:t>
            </a:r>
          </a:p>
          <a:p>
            <a:pPr algn="just">
              <a:lnSpc>
                <a:spcPct val="150000"/>
              </a:lnSpc>
            </a:pPr>
            <a:r>
              <a:rPr lang="es-MX" sz="1200" b="0" i="0" noProof="0" dirty="0">
                <a:solidFill>
                  <a:srgbClr val="000000"/>
                </a:solidFill>
                <a:effectLst/>
              </a:rPr>
              <a:t>Desayuno en el Hotel. Por la mañana se realizará la excursión al Parque Nacional Tierra del </a:t>
            </a:r>
            <a:r>
              <a:rPr lang="es-MX" sz="1200" b="0" i="0" noProof="0" dirty="0" err="1">
                <a:solidFill>
                  <a:srgbClr val="000000"/>
                </a:solidFill>
                <a:effectLst/>
              </a:rPr>
              <a:t>Fuego.Excursión</a:t>
            </a:r>
            <a:r>
              <a:rPr lang="es-MX" sz="1200" b="0" i="0" noProof="0" dirty="0">
                <a:solidFill>
                  <a:srgbClr val="000000"/>
                </a:solidFill>
                <a:effectLst/>
              </a:rPr>
              <a:t> Parque Nacional Tierra del Fuego:</a:t>
            </a:r>
          </a:p>
          <a:p>
            <a:pPr algn="just">
              <a:lnSpc>
                <a:spcPct val="150000"/>
              </a:lnSpc>
            </a:pPr>
            <a:r>
              <a:rPr lang="es-MX" sz="1200" b="0" i="0" noProof="0" dirty="0">
                <a:solidFill>
                  <a:srgbClr val="000000"/>
                </a:solidFill>
                <a:effectLst/>
              </a:rPr>
              <a:t>El Parque Nacional Tierra del Fuego se encuentra ubicado a sólo 12 km de Ushuaia. El tour comienzo en la estación del Tren del Fin del Mundo en la que podrás elegir entre subirte al tren (opcional) o recorrer la estación junto al guía. Si decides abordar el tren (no incluido), emprenderás un recorrido de aproximadamente 40 minutos conociendo la historia y anécdotas del lugar. En ese antiguo tren se trasportaban a los presos alojados en el presidio de la ciudad, hoy museo (ticket no incluido).</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327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73" r="2537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46616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229200"/>
            <a:ext cx="5188924"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BARILOCHE CALAFATE USHUAIA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050936"/>
            <a:ext cx="5364096" cy="7357142"/>
          </a:xfrm>
          <a:prstGeom prst="rect">
            <a:avLst/>
          </a:prstGeom>
          <a:noFill/>
        </p:spPr>
        <p:txBody>
          <a:bodyPr wrap="square" rtlCol="0">
            <a:spAutoFit/>
          </a:bodyPr>
          <a:lstStyle/>
          <a:p>
            <a:pPr algn="just">
              <a:lnSpc>
                <a:spcPct val="150000"/>
              </a:lnSpc>
            </a:pPr>
            <a:r>
              <a:rPr lang="es-MX" sz="1200" i="0" noProof="0" dirty="0">
                <a:solidFill>
                  <a:srgbClr val="000000"/>
                </a:solidFill>
                <a:effectLst/>
              </a:rPr>
              <a:t>Luego se visitará el Lago </a:t>
            </a:r>
            <a:r>
              <a:rPr lang="es-MX" sz="1200" i="0" noProof="0" dirty="0" err="1">
                <a:solidFill>
                  <a:srgbClr val="000000"/>
                </a:solidFill>
                <a:effectLst/>
              </a:rPr>
              <a:t>Acigami</a:t>
            </a:r>
            <a:r>
              <a:rPr lang="es-MX" sz="1200" i="0" noProof="0" dirty="0">
                <a:solidFill>
                  <a:srgbClr val="000000"/>
                </a:solidFill>
                <a:effectLst/>
              </a:rPr>
              <a:t>/Roca de origen glaciar, ubicado en la frontera entre Argentina y Chile. Allí podrá disfrutar de la fauna autóctona compuesta por cisnes de cuello negro, cauquenes, cormoranes, rayaditos, zorros y la flora del bosque fueguino. Finalizando se visitará la Bahía </a:t>
            </a:r>
            <a:r>
              <a:rPr lang="es-MX" sz="1200" i="0" noProof="0" dirty="0" err="1">
                <a:solidFill>
                  <a:srgbClr val="000000"/>
                </a:solidFill>
                <a:effectLst/>
              </a:rPr>
              <a:t>Lapataia</a:t>
            </a:r>
            <a:r>
              <a:rPr lang="es-MX" sz="1200" i="0" noProof="0" dirty="0">
                <a:solidFill>
                  <a:srgbClr val="000000"/>
                </a:solidFill>
                <a:effectLst/>
              </a:rPr>
              <a:t>, lugar donde culmina la ruta nacional N°3 y trayecto final de la conexión terrestre más larga de América (que permite ir en vehículo desde Ushuaia hasta Alaska). Regreso al Hotel. Alojamiento. </a:t>
            </a:r>
          </a:p>
          <a:p>
            <a:pPr algn="just">
              <a:lnSpc>
                <a:spcPct val="150000"/>
              </a:lnSpc>
            </a:pPr>
            <a:endParaRPr lang="es-CO" sz="1200" b="1" i="0" noProof="0" dirty="0">
              <a:solidFill>
                <a:srgbClr val="000000"/>
              </a:solidFill>
              <a:effectLst/>
            </a:endParaRPr>
          </a:p>
          <a:p>
            <a:pPr algn="just">
              <a:lnSpc>
                <a:spcPct val="150000"/>
              </a:lnSpc>
            </a:pPr>
            <a:r>
              <a:rPr lang="es-CO" sz="1200" b="1" i="0" noProof="0" dirty="0">
                <a:solidFill>
                  <a:srgbClr val="000000"/>
                </a:solidFill>
                <a:effectLst/>
              </a:rPr>
              <a:t>Día </a:t>
            </a:r>
            <a:r>
              <a:rPr lang="es-CO" sz="1200" b="1" dirty="0">
                <a:solidFill>
                  <a:srgbClr val="000000"/>
                </a:solidFill>
              </a:rPr>
              <a:t>9</a:t>
            </a:r>
            <a:r>
              <a:rPr lang="es-CO" sz="1200" b="1" i="0" noProof="0" dirty="0">
                <a:solidFill>
                  <a:srgbClr val="000000"/>
                </a:solidFill>
                <a:effectLst/>
              </a:rPr>
              <a:t>. Ushuaia / </a:t>
            </a:r>
            <a:r>
              <a:rPr lang="es-MX" sz="1200" b="1" i="0" noProof="0" dirty="0">
                <a:solidFill>
                  <a:srgbClr val="000000"/>
                </a:solidFill>
                <a:effectLst/>
              </a:rPr>
              <a:t>Buenos Aires</a:t>
            </a:r>
          </a:p>
          <a:p>
            <a:pPr algn="just">
              <a:lnSpc>
                <a:spcPct val="150000"/>
              </a:lnSpc>
            </a:pPr>
            <a:r>
              <a:rPr lang="es-MX" sz="1200" b="0" i="0" noProof="0" dirty="0">
                <a:solidFill>
                  <a:srgbClr val="000000"/>
                </a:solidFill>
                <a:effectLst/>
              </a:rPr>
              <a:t>Desayuno en el Hotel. Traslado al Aeropuerto de Ushuaia para tomar vuelo con destino a Buenos Aires. Arribo a la ciudad de Buenos Aires. Traslado del Aeropuerto hasta el Hotel seleccionado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10 : </a:t>
            </a:r>
            <a:r>
              <a:rPr lang="es-MX" sz="1200" b="1" i="0" noProof="0" dirty="0">
                <a:solidFill>
                  <a:srgbClr val="000000"/>
                </a:solidFill>
                <a:effectLst/>
              </a:rPr>
              <a:t> Buenos Aires </a:t>
            </a:r>
          </a:p>
          <a:p>
            <a:pPr algn="just">
              <a:lnSpc>
                <a:spcPct val="150000"/>
              </a:lnSpc>
            </a:pPr>
            <a:r>
              <a:rPr lang="es-MX" sz="1200" b="0" i="0" noProof="0" dirty="0">
                <a:solidFill>
                  <a:srgbClr val="000000"/>
                </a:solidFill>
                <a:effectLst/>
              </a:rPr>
              <a:t>Desayuno en el Hotel. Se realizará la excursión: Medio día Visita de la Ciudad. City Tour (Medio Día) SIB con Guía en español:</a:t>
            </a:r>
          </a:p>
          <a:p>
            <a:pPr algn="just">
              <a:lnSpc>
                <a:spcPct val="150000"/>
              </a:lnSpc>
            </a:pPr>
            <a:r>
              <a:rPr lang="es-MX" sz="1200" b="0" i="0" noProof="0" dirty="0">
                <a:solidFill>
                  <a:srgbClr val="000000"/>
                </a:solidFill>
                <a:effectLst/>
              </a:rPr>
              <a:t>En esta excursión va poder disfrutar a la ciudad Autónoma de Buenos Aires y conocer el símbolo de la ciudad: el Obelisco. Recorrerá plazas como las de Mayo, San Martín y Alvear. </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307687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7563</TotalTime>
  <Words>1701</Words>
  <Application>Microsoft Office PowerPoint</Application>
  <PresentationFormat>Panorámica</PresentationFormat>
  <Paragraphs>240</Paragraphs>
  <Slides>11</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Aptos</vt:lpstr>
      <vt:lpstr>Arial</vt:lpstr>
      <vt:lpstr>Cinzel</vt:lpstr>
      <vt:lpstr>Helvetica</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50</cp:revision>
  <dcterms:created xsi:type="dcterms:W3CDTF">2024-08-19T01:20:52Z</dcterms:created>
  <dcterms:modified xsi:type="dcterms:W3CDTF">2025-05-28T22:12:56Z</dcterms:modified>
</cp:coreProperties>
</file>