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441" r:id="rId3"/>
    <p:sldId id="535" r:id="rId4"/>
    <p:sldId id="530" r:id="rId5"/>
    <p:sldId id="379" r:id="rId6"/>
    <p:sldId id="537" r:id="rId7"/>
    <p:sldId id="538" r:id="rId8"/>
    <p:sldId id="539" r:id="rId9"/>
    <p:sldId id="540" r:id="rId10"/>
    <p:sldId id="5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1370"/>
  </p:normalViewPr>
  <p:slideViewPr>
    <p:cSldViewPr snapToGrid="0" showGuides="1">
      <p:cViewPr varScale="1">
        <p:scale>
          <a:sx n="104" d="100"/>
          <a:sy n="104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28/05/2025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28/05/2025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28/05/2025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28/05/2025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28/05/2025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1560945" y="4676673"/>
            <a:ext cx="8636000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2439675" y="4852136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2050472" y="5071801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0" i="1" noProof="0" dirty="0">
                <a:solidFill>
                  <a:schemeClr val="bg1"/>
                </a:solidFill>
                <a:effectLst/>
              </a:rPr>
              <a:t>9 Días / 8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8933006" y="4938560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1450106" y="4051914"/>
            <a:ext cx="99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BUENOS AIRES CALAFATE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USHUAIA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7792" y="5094122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2013527" y="4668811"/>
            <a:ext cx="8691418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2812040" y="4852480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2533408" y="5062287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9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 Días / 8</a:t>
            </a:r>
            <a:r>
              <a:rPr lang="es-CO" sz="1600" i="1" dirty="0">
                <a:solidFill>
                  <a:schemeClr val="bg1"/>
                </a:solidFill>
              </a:rPr>
              <a:t>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9197887" y="4871167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1914662" y="4012831"/>
            <a:ext cx="965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BUENOS AIRES IGUAZU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BARILOCHE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673" y="5017196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243296" y="1351120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204823" y="1922433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307234" y="1878778"/>
            <a:ext cx="7648292" cy="319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 / Hotel / Aeropuerto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01 Noche de Alojamiento en Hotel seleccionado en Buenos Aires.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02 Noches de Alojamiento en Hotel seleccionado en El Calafate.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Excursión al Glaciar Perito Moreno 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02 Noches de Alojamiento en Hotel seleccionado en Ushuaia.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Excursión Parque Nacional Tierra del Fuego 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03 Noches de Alojamiento en Hotel seleccionado en Buenos Aires.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City Tour (Medio Día) 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Entrada gratis en Casino Flotante de Puerto Madero (BUE).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Desayunos Diarios 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65 AÑOS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t="1319" r="45862" b="-1319"/>
          <a:stretch/>
        </p:blipFill>
        <p:spPr>
          <a:xfrm>
            <a:off x="8057937" y="0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204823" y="213119"/>
            <a:ext cx="76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BUENOS AIRES CALAFATE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USHUAIA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348379" y="1523574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474697" y="2146919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474697" y="2169906"/>
            <a:ext cx="6802366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Almuerzos y cenas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Internacionales en la ruta BOG/BUE/FTE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/USH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/BOG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del Tiquete “Q” “Iva” “Fee”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en el programa como llamadas telefónicas, servicio de lavandería, etc. </a:t>
            </a:r>
            <a:endParaRPr lang="es-MX" sz="1300" dirty="0">
              <a:solidFill>
                <a:srgbClr val="464646"/>
              </a:solidFill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Servicios no especificados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-2062" r="42372" b="2062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339218" y="307459"/>
            <a:ext cx="705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BUENOS AIRES CALAFATE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USHUAIA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7743638" y="722838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6096000" y="3169261"/>
            <a:ext cx="601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eventos  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6661064" y="1307613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56613" y="4303910"/>
            <a:ext cx="514142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:</a:t>
            </a:r>
            <a:endParaRPr lang="es-CO" sz="16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fechas o períodos especiales (Semana Santa, Feriados, Congresos, Vacaciones de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Invierno, Navidad, Año Nuevo, Carnaval, eventos deportivos etc.).</a:t>
            </a:r>
            <a:endParaRPr lang="es-CO" sz="140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C19D0-739C-CEE8-AF63-642A1B4B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14736"/>
              </p:ext>
            </p:extLst>
          </p:nvPr>
        </p:nvGraphicFramePr>
        <p:xfrm>
          <a:off x="506925" y="158076"/>
          <a:ext cx="5837732" cy="654184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12031">
                  <a:extLst>
                    <a:ext uri="{9D8B030D-6E8A-4147-A177-3AD203B41FA5}">
                      <a16:colId xmlns:a16="http://schemas.microsoft.com/office/drawing/2014/main" val="955045498"/>
                    </a:ext>
                  </a:extLst>
                </a:gridCol>
                <a:gridCol w="2112031">
                  <a:extLst>
                    <a:ext uri="{9D8B030D-6E8A-4147-A177-3AD203B41FA5}">
                      <a16:colId xmlns:a16="http://schemas.microsoft.com/office/drawing/2014/main" val="2061772291"/>
                    </a:ext>
                  </a:extLst>
                </a:gridCol>
                <a:gridCol w="561751">
                  <a:extLst>
                    <a:ext uri="{9D8B030D-6E8A-4147-A177-3AD203B41FA5}">
                      <a16:colId xmlns:a16="http://schemas.microsoft.com/office/drawing/2014/main" val="1808648395"/>
                    </a:ext>
                  </a:extLst>
                </a:gridCol>
                <a:gridCol w="561751">
                  <a:extLst>
                    <a:ext uri="{9D8B030D-6E8A-4147-A177-3AD203B41FA5}">
                      <a16:colId xmlns:a16="http://schemas.microsoft.com/office/drawing/2014/main" val="1202691742"/>
                    </a:ext>
                  </a:extLst>
                </a:gridCol>
                <a:gridCol w="490168">
                  <a:extLst>
                    <a:ext uri="{9D8B030D-6E8A-4147-A177-3AD203B41FA5}">
                      <a16:colId xmlns:a16="http://schemas.microsoft.com/office/drawing/2014/main" val="2665128456"/>
                    </a:ext>
                  </a:extLst>
                </a:gridCol>
              </a:tblGrid>
              <a:tr h="2098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HOTELES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VIGENCIA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SGL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DBL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TPL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58986"/>
                  </a:ext>
                </a:extLst>
              </a:tr>
              <a:tr h="20989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5*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54747"/>
                  </a:ext>
                </a:extLst>
              </a:tr>
              <a:tr h="209890">
                <a:tc rowSpan="9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Intercontinental (Deluxe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 err="1">
                          <a:effectLst/>
                        </a:rPr>
                        <a:t>Xelena</a:t>
                      </a:r>
                      <a:r>
                        <a:rPr lang="es-MX" sz="1200" dirty="0">
                          <a:effectLst/>
                        </a:rPr>
                        <a:t>(</a:t>
                      </a:r>
                      <a:r>
                        <a:rPr lang="es-MX" sz="1200" dirty="0" err="1">
                          <a:effectLst/>
                        </a:rPr>
                        <a:t>std</a:t>
                      </a:r>
                      <a:r>
                        <a:rPr lang="es-MX" sz="1200" dirty="0">
                          <a:effectLst/>
                        </a:rPr>
                        <a:t> vista lateral)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Las Hayas(</a:t>
                      </a:r>
                      <a:r>
                        <a:rPr lang="es-MX" sz="1200" dirty="0" err="1">
                          <a:effectLst/>
                        </a:rPr>
                        <a:t>std</a:t>
                      </a:r>
                      <a:r>
                        <a:rPr lang="es-MX" sz="1200" dirty="0">
                          <a:effectLst/>
                        </a:rPr>
                        <a:t>)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MAY 2025 / 30 JUN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9908571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JUL 2025 / 31 JUL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4069341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AGO 2025 / 30 SEP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2532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772219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OCT 2025 / 31 OCT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7081807"/>
                  </a:ext>
                </a:extLst>
              </a:tr>
              <a:tr h="210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NOV 2025 / 30 NOV 2025</a:t>
                      </a:r>
                      <a:endParaRPr lang="es-CO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2941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5317462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DIC 2025 / 31 DIC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985007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ENE 2026 / 28 FEB 2026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83781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MAR 2026 / 31 MAR 2026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9679554"/>
                  </a:ext>
                </a:extLst>
              </a:tr>
              <a:tr h="193752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ABR 2026 / 30 ABR 2026 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2231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873946"/>
                  </a:ext>
                </a:extLst>
              </a:tr>
              <a:tr h="20989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4*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3013"/>
                  </a:ext>
                </a:extLst>
              </a:tr>
              <a:tr h="209890">
                <a:tc rowSpan="8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NH City (</a:t>
                      </a:r>
                      <a:r>
                        <a:rPr lang="es-ES" sz="1200" dirty="0" err="1">
                          <a:effectLst/>
                        </a:rPr>
                        <a:t>std</a:t>
                      </a:r>
                      <a:r>
                        <a:rPr lang="es-ES" sz="12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Mirador del Lago (</a:t>
                      </a:r>
                      <a:r>
                        <a:rPr lang="es-ES" sz="1200" dirty="0" err="1">
                          <a:effectLst/>
                        </a:rPr>
                        <a:t>std</a:t>
                      </a:r>
                      <a:r>
                        <a:rPr lang="es-ES" sz="1200" dirty="0">
                          <a:effectLst/>
                        </a:rPr>
                        <a:t>)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Fueguino (</a:t>
                      </a:r>
                      <a:r>
                        <a:rPr lang="es-ES" sz="1200" dirty="0" err="1">
                          <a:effectLst/>
                        </a:rPr>
                        <a:t>std</a:t>
                      </a:r>
                      <a:r>
                        <a:rPr lang="es-ES" sz="1200" dirty="0">
                          <a:effectLst/>
                        </a:rPr>
                        <a:t>)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MAY 2025 / 30 JUN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379228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JUL 2025 / 31 AUG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941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0485952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SEP 2025 / 30 SEP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517900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OCT 2025 / 31 OCT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1810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8373508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01 NOV 2025 / 31 DIC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1984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140992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ENE 2026 / 28 FEB 2026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6454290"/>
                  </a:ext>
                </a:extLst>
              </a:tr>
              <a:tr h="210797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MAR 2026 / 31 MAR 2026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1793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3040094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01 ABR 2026 / 30 ABR 2026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982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1670803"/>
                  </a:ext>
                </a:extLst>
              </a:tr>
              <a:tr h="20989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3*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43587"/>
                  </a:ext>
                </a:extLst>
              </a:tr>
              <a:tr h="209890">
                <a:tc rowSpan="10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dirty="0">
                          <a:effectLst/>
                        </a:rPr>
                        <a:t>Two Buenos Aires (Std)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dirty="0">
                          <a:effectLst/>
                        </a:rPr>
                        <a:t>Sent Calafate(Std)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dirty="0">
                          <a:effectLst/>
                        </a:rPr>
                        <a:t>Las </a:t>
                      </a:r>
                      <a:r>
                        <a:rPr lang="en-US" sz="1200" dirty="0" err="1">
                          <a:effectLst/>
                        </a:rPr>
                        <a:t>Lengas</a:t>
                      </a:r>
                      <a:r>
                        <a:rPr lang="en-US" sz="1200" dirty="0">
                          <a:effectLst/>
                        </a:rPr>
                        <a:t> (Std)</a:t>
                      </a: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MAY 2025 / 30 JUN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0414882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JUL 2025 / 31 JUL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9688101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AGO 2025 / 31 AUG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532902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SEP 2025 / 30 SEP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5078132"/>
                  </a:ext>
                </a:extLst>
              </a:tr>
              <a:tr h="210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OCT 2025 / 31 OCT 2025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669293"/>
                  </a:ext>
                </a:extLst>
              </a:tr>
              <a:tr h="210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NOV 2025 / 30 NOV 2025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153570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DIC 2025 / 31 DIC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676348"/>
                  </a:ext>
                </a:extLst>
              </a:tr>
              <a:tr h="2098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ENE 2026 / 28 FEB 2026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619189"/>
                  </a:ext>
                </a:extLst>
              </a:tr>
              <a:tr h="1945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MAR 2026 / 31 MAR 2026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394785"/>
                  </a:ext>
                </a:extLst>
              </a:tr>
              <a:tr h="210797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ABR 2026 / 30 ABR 2026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975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r="25373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5" y="767806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B</a:t>
            </a:r>
            <a:r>
              <a:rPr lang="es-CO" sz="1600" b="1" dirty="0">
                <a:solidFill>
                  <a:srgbClr val="0070C0"/>
                </a:solidFill>
              </a:rPr>
              <a:t>UENOS AIRES  CALAFATE USHUAIA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421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Buenos Aires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Llegada a la ciudad de Buenos Aires. Traslado del aeropuerto al Hotel seleccionado. Resto del día libre.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02, Buenos Aires / </a:t>
            </a:r>
            <a:r>
              <a:rPr lang="es-CO" sz="1200" b="1" dirty="0">
                <a:solidFill>
                  <a:srgbClr val="000000"/>
                </a:solidFill>
              </a:rPr>
              <a:t>Calafate</a:t>
            </a:r>
            <a:endParaRPr lang="es-CO" sz="1200" b="1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Traslado al Aeropuerto de Buenos Aires para tomar vuelo con destino a El Calafate.  Arribo a la ciudad de El Calafate. Traslado del Aeropuerto hasta el Hotel seleccionado. 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03, </a:t>
            </a:r>
            <a:r>
              <a:rPr lang="es-CO" sz="1200" b="1" dirty="0">
                <a:solidFill>
                  <a:srgbClr val="000000"/>
                </a:solidFill>
              </a:rPr>
              <a:t>Calafate</a:t>
            </a:r>
            <a:endParaRPr lang="es-CO" sz="1200" b="1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MX" sz="1200" dirty="0">
                <a:solidFill>
                  <a:srgbClr val="000000"/>
                </a:solidFill>
              </a:rPr>
              <a:t>Desayuno en el Hotel.</a:t>
            </a:r>
          </a:p>
          <a:p>
            <a:pPr algn="just">
              <a:lnSpc>
                <a:spcPct val="150000"/>
              </a:lnSpc>
            </a:pPr>
            <a:r>
              <a:rPr lang="es-MX" sz="1200" dirty="0">
                <a:solidFill>
                  <a:srgbClr val="000000"/>
                </a:solidFill>
              </a:rPr>
              <a:t>Por la mañana se realizará la Excursión al Glaciar Perito Moreno. 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r="15853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r="25373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94399" y="655815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94399" y="236362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B</a:t>
            </a:r>
            <a:r>
              <a:rPr lang="es-CO" sz="1600" b="1" dirty="0">
                <a:solidFill>
                  <a:srgbClr val="0070C0"/>
                </a:solidFill>
              </a:rPr>
              <a:t>UENOS AIRES  CALAFATE USHUAIA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94399" y="1240590"/>
            <a:ext cx="5920509" cy="449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Excursión al Glaciar Perito Moreno :El tour comienza temprano por la mañana con destino al Parque Nacional Los Glaciares, ubicado a 80 Km de distancia de El Calafate. Una vez en el mismo un guía habilitado por el Parque Nacional le brindará toda la información sobre el entorno, la flora, la fauna y el misticismo de este glaciar único. A continuación, tendrá tiempo para recorrer y disfrutar de los increíbles paisajes que brinda la imponente inmensidad del glaciar Perito Moreno recorriendo sus pasarelas. La caminata por las pasarelas es libre y tienen una extensión de 5 km. Las mismas están constituidas por escalinatas que descienden hasta aproximarse a unos 300 metros del frente del glaciar. Como opcional, podrá elegir realizar la navegación por la pared norte del glaciar. </a:t>
            </a:r>
          </a:p>
          <a:p>
            <a:pPr algn="just">
              <a:lnSpc>
                <a:spcPct val="150000"/>
              </a:lnSpc>
            </a:pPr>
            <a:endParaRPr lang="es-CO" sz="1200" b="1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04, El Calafate / Ushuaia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Traslado al Aeropuerto de El Calafate para tomar vuelo con destino a Ushuaia.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Arribo a la ciudad de Ushuaia. Traslado del Aeropuerto hasta el Hotel seleccionado. </a:t>
            </a: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r="15853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05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D05C-0738-AA2B-6D09-CF09810C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E4A63D6-0127-7E1E-F348-F93B5B11E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r="25373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BC7B4-9968-ED32-B2AB-BE23FF42B616}"/>
              </a:ext>
            </a:extLst>
          </p:cNvPr>
          <p:cNvSpPr txBox="1"/>
          <p:nvPr/>
        </p:nvSpPr>
        <p:spPr>
          <a:xfrm>
            <a:off x="6291876" y="758548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B82E6-5D61-2FC9-607B-1B0F98921BF3}"/>
              </a:ext>
            </a:extLst>
          </p:cNvPr>
          <p:cNvSpPr txBox="1"/>
          <p:nvPr/>
        </p:nvSpPr>
        <p:spPr>
          <a:xfrm>
            <a:off x="6291876" y="429230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B</a:t>
            </a:r>
            <a:r>
              <a:rPr lang="es-CO" sz="1600" b="1" dirty="0">
                <a:solidFill>
                  <a:srgbClr val="0070C0"/>
                </a:solidFill>
              </a:rPr>
              <a:t>UENOS AIRES  CALAFATE USHUAIA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2B6FA-2AB6-67D4-4FA8-7F0C6F9EDA5E}"/>
              </a:ext>
            </a:extLst>
          </p:cNvPr>
          <p:cNvSpPr txBox="1"/>
          <p:nvPr/>
        </p:nvSpPr>
        <p:spPr>
          <a:xfrm>
            <a:off x="6382329" y="1256200"/>
            <a:ext cx="5364096" cy="587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5. </a:t>
            </a:r>
            <a:r>
              <a:rPr lang="es-MX" sz="1200" b="1" dirty="0">
                <a:solidFill>
                  <a:srgbClr val="000000"/>
                </a:solidFill>
              </a:rPr>
              <a:t>U</a:t>
            </a:r>
            <a:r>
              <a:rPr lang="es-MX" sz="1200" b="1" i="0" noProof="0" dirty="0">
                <a:solidFill>
                  <a:srgbClr val="000000"/>
                </a:solidFill>
                <a:effectLst/>
              </a:rPr>
              <a:t>shuaia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Por la mañana se realizará la excursión al Parque Nacional Tierra del Fuego. Excursión Parque Nacional Tierra del Fuego: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El Parque Nacional Tierra del Fuego se encuentra ubicado a sólo 12 km de Ushuaia. El tour comienzo en la estación del Tren del Fin del Mundo en la que podrás elegir entre subirte al tren (opcional) o recorrer la estación junto al guía. Si decides abordar el tren (no incluido), emprenderás un recorrido de aproximadamente 40 minutos conociendo la historia y anécdotas del lugar. En ese antiguo tren se trasportaban a los presos alojados en el presidio de la ciudad, hoy museo (ticket no incluido).Luego se visitará el Lago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Acigami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/Roca de origen glaciar, ubicado en la frontera entre Argentina y Chile. Allí podrá disfrutar de la fauna autóctona compuesta por cisnes de cuello negro, cauquenes, cormoranes, rayaditos, zorros y la flora del bosque fueguino.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Finalizando se visitará la Bahía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Lapataia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, lugar donde culmina la ruta nacional N°3 y trayecto final de la conexión terrestre más larga de América (que permite ir en vehículo desde Ushuaia hasta Alaska).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Regreso al Hotel. Alojamiento. 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EDB997-D228-D2D3-C09B-1EBB73999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r="14580"/>
          <a:stretch/>
        </p:blipFill>
        <p:spPr>
          <a:xfrm>
            <a:off x="2105891" y="3836117"/>
            <a:ext cx="3703782" cy="294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41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D05C-0738-AA2B-6D09-CF09810C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E4A63D6-0127-7E1E-F348-F93B5B11E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r="25373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BC7B4-9968-ED32-B2AB-BE23FF42B616}"/>
              </a:ext>
            </a:extLst>
          </p:cNvPr>
          <p:cNvSpPr txBox="1"/>
          <p:nvPr/>
        </p:nvSpPr>
        <p:spPr>
          <a:xfrm>
            <a:off x="6291876" y="758548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B82E6-5D61-2FC9-607B-1B0F98921BF3}"/>
              </a:ext>
            </a:extLst>
          </p:cNvPr>
          <p:cNvSpPr txBox="1"/>
          <p:nvPr/>
        </p:nvSpPr>
        <p:spPr>
          <a:xfrm>
            <a:off x="6291876" y="429230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B</a:t>
            </a:r>
            <a:r>
              <a:rPr lang="es-CO" sz="1600" b="1" dirty="0">
                <a:solidFill>
                  <a:srgbClr val="0070C0"/>
                </a:solidFill>
              </a:rPr>
              <a:t>UENOS AIRES  CALAFATE USHUAIA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2B6FA-2AB6-67D4-4FA8-7F0C6F9EDA5E}"/>
              </a:ext>
            </a:extLst>
          </p:cNvPr>
          <p:cNvSpPr txBox="1"/>
          <p:nvPr/>
        </p:nvSpPr>
        <p:spPr>
          <a:xfrm>
            <a:off x="6382329" y="1343323"/>
            <a:ext cx="5364096" cy="477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</a:t>
            </a:r>
            <a:r>
              <a:rPr lang="es-CO" sz="1200" b="1" dirty="0">
                <a:solidFill>
                  <a:srgbClr val="000000"/>
                </a:solidFill>
              </a:rPr>
              <a:t>6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. </a:t>
            </a:r>
            <a:r>
              <a:rPr lang="es-CO" sz="1200" b="1" dirty="0">
                <a:solidFill>
                  <a:srgbClr val="000000"/>
                </a:solidFill>
              </a:rPr>
              <a:t>Ushuaia / Buenos aires</a:t>
            </a:r>
            <a:endParaRPr lang="es-CO" sz="1200" b="1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Traslado al Aeropuerto de Ushuaia para tomar vuelo con destino a Buenos Aires. Arribo a la ciudad de Buenos Aires. Traslado del Aeropuerto hasta el Hotel seleccionado.   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7 : </a:t>
            </a:r>
            <a:r>
              <a:rPr lang="es-MX" sz="1200" b="1" i="0" noProof="0" dirty="0">
                <a:solidFill>
                  <a:srgbClr val="000000"/>
                </a:solidFill>
                <a:effectLst/>
              </a:rPr>
              <a:t>Buenos Aires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Se realizará la excursión: Medio día Visita de la Ciudad. City Tour (Medio Día) :En esta excursión va poder disfrutar a la ciudad Autónoma de Buenos Aires y conocer el símbolo de la ciudad: el Obelisco. Recorrerá plazas como las de Mayo, San Martín y Alvear. Avenidas importantes como: Corrientes, De Mayo, 9 de Julio, entre otras.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Conocerá barrios con historia como La Boca, San Telmo, suntuosos como Palermo y Recoleta y modernos como Puerto Madero. También los parques: Lezama, Tres de Febrero. Recorrerá zonas comerciales, financieras y Estadio de Fútbol.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EDB997-D228-D2D3-C09B-1EBB73999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r="14580"/>
          <a:stretch/>
        </p:blipFill>
        <p:spPr>
          <a:xfrm>
            <a:off x="2105891" y="3836117"/>
            <a:ext cx="3703782" cy="294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327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D05C-0738-AA2B-6D09-CF09810C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E4A63D6-0127-7E1E-F348-F93B5B11E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r="25373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BC7B4-9968-ED32-B2AB-BE23FF42B616}"/>
              </a:ext>
            </a:extLst>
          </p:cNvPr>
          <p:cNvSpPr txBox="1"/>
          <p:nvPr/>
        </p:nvSpPr>
        <p:spPr>
          <a:xfrm>
            <a:off x="6291876" y="466161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B82E6-5D61-2FC9-607B-1B0F98921BF3}"/>
              </a:ext>
            </a:extLst>
          </p:cNvPr>
          <p:cNvSpPr txBox="1"/>
          <p:nvPr/>
        </p:nvSpPr>
        <p:spPr>
          <a:xfrm>
            <a:off x="6291876" y="229200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B</a:t>
            </a:r>
            <a:r>
              <a:rPr lang="es-CO" sz="1600" b="1" dirty="0">
                <a:solidFill>
                  <a:srgbClr val="0070C0"/>
                </a:solidFill>
              </a:rPr>
              <a:t>UENOS AIRES  CALAFATE USHUAIA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2B6FA-2AB6-67D4-4FA8-7F0C6F9EDA5E}"/>
              </a:ext>
            </a:extLst>
          </p:cNvPr>
          <p:cNvSpPr txBox="1"/>
          <p:nvPr/>
        </p:nvSpPr>
        <p:spPr>
          <a:xfrm>
            <a:off x="6382329" y="1050936"/>
            <a:ext cx="5364096" cy="375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8. </a:t>
            </a:r>
            <a:r>
              <a:rPr lang="es-MX" sz="1200" b="1" i="0" noProof="0" dirty="0">
                <a:solidFill>
                  <a:srgbClr val="000000"/>
                </a:solidFill>
                <a:effectLst/>
              </a:rPr>
              <a:t>Buenos Aires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Día libre para compras o excursión opcional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9 : </a:t>
            </a:r>
            <a:r>
              <a:rPr lang="es-MX" sz="1200" b="1" i="0" noProof="0" dirty="0">
                <a:solidFill>
                  <a:srgbClr val="000000"/>
                </a:solidFill>
                <a:effectLst/>
              </a:rPr>
              <a:t> Buenos Aires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Traslado del Hotel al Aeropuerto de Buenos Aires para tomar vuelo de regreso.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CO" sz="1600" b="1" i="0" noProof="0" dirty="0">
                <a:effectLst/>
              </a:rPr>
              <a:t>FIN DE NUESTROS SERVICIOS.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EDB997-D228-D2D3-C09B-1EBB73999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r="14580"/>
          <a:stretch/>
        </p:blipFill>
        <p:spPr>
          <a:xfrm>
            <a:off x="2105891" y="3836117"/>
            <a:ext cx="3703782" cy="294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307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7582</TotalTime>
  <Words>1327</Words>
  <Application>Microsoft Office PowerPoint</Application>
  <PresentationFormat>Panorámica</PresentationFormat>
  <Paragraphs>213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Cinzel</vt:lpstr>
      <vt:lpstr>Helvetica</vt:lpstr>
      <vt:lpstr>Montserrat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46</cp:revision>
  <dcterms:created xsi:type="dcterms:W3CDTF">2024-08-19T01:20:52Z</dcterms:created>
  <dcterms:modified xsi:type="dcterms:W3CDTF">2025-05-28T22:17:13Z</dcterms:modified>
</cp:coreProperties>
</file>