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379" r:id="rId6"/>
    <p:sldId id="537" r:id="rId7"/>
    <p:sldId id="538" r:id="rId8"/>
    <p:sldId id="539" r:id="rId9"/>
    <p:sldId id="540" r:id="rId10"/>
    <p:sldId id="541"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750"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60945" y="4676673"/>
            <a:ext cx="8636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39675" y="485213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50472" y="5071801"/>
            <a:ext cx="4422404" cy="422360"/>
          </a:xfrm>
          <a:prstGeom prst="rect">
            <a:avLst/>
          </a:prstGeom>
          <a:noFill/>
        </p:spPr>
        <p:txBody>
          <a:bodyPr wrap="square" rtlCol="0">
            <a:spAutoFit/>
          </a:bodyPr>
          <a:lstStyle/>
          <a:p>
            <a:pPr>
              <a:lnSpc>
                <a:spcPct val="150000"/>
              </a:lnSpc>
            </a:pPr>
            <a:r>
              <a:rPr lang="es-CO" sz="1600" i="1" dirty="0">
                <a:solidFill>
                  <a:schemeClr val="bg1"/>
                </a:solidFill>
              </a:rPr>
              <a:t>12 </a:t>
            </a:r>
            <a:r>
              <a:rPr lang="es-CO" sz="1600" b="0" i="1" noProof="0" dirty="0">
                <a:solidFill>
                  <a:schemeClr val="bg1"/>
                </a:solidFill>
                <a:effectLst/>
              </a:rPr>
              <a:t>Días / 11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933006" y="4938560"/>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339269" y="3366511"/>
            <a:ext cx="9993745"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 CALAFATE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92" y="5094122"/>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64633"/>
            <a:ext cx="5364096" cy="403315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11. </a:t>
            </a:r>
            <a:r>
              <a:rPr lang="es-MX" sz="1200" b="1" i="0" noProof="0" dirty="0">
                <a:solidFill>
                  <a:srgbClr val="000000"/>
                </a:solidFill>
                <a:effectLst/>
              </a:rPr>
              <a:t>Calafate</a:t>
            </a:r>
          </a:p>
          <a:p>
            <a:pPr algn="just">
              <a:lnSpc>
                <a:spcPct val="150000"/>
              </a:lnSpc>
            </a:pPr>
            <a:r>
              <a:rPr lang="es-MX" sz="1200" b="0" i="0" noProof="0" dirty="0">
                <a:solidFill>
                  <a:srgbClr val="000000"/>
                </a:solidFill>
                <a:effectLst/>
              </a:rPr>
              <a:t>Desayuno en el Hotel. Traslado al Aeropuerto de El Calafate para tomar vuelo con destino a Buenos Aires. Arribo a la ciudad de Buenos Aires. Traslado del Aeropuerto hasta el Hotel seleccionado. </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12 : </a:t>
            </a:r>
            <a:r>
              <a:rPr lang="es-MX" sz="1200" b="1" i="0" noProof="0" dirty="0">
                <a:solidFill>
                  <a:srgbClr val="000000"/>
                </a:solidFill>
                <a:effectLst/>
              </a:rPr>
              <a:t> Calafate / Bogotá</a:t>
            </a:r>
          </a:p>
          <a:p>
            <a:pPr algn="just">
              <a:lnSpc>
                <a:spcPct val="150000"/>
              </a:lnSpc>
            </a:pPr>
            <a:r>
              <a:rPr lang="es-MX" sz="1200" b="0" i="0" noProof="0" dirty="0">
                <a:solidFill>
                  <a:srgbClr val="000000"/>
                </a:solidFill>
                <a:effectLst/>
              </a:rPr>
              <a:t>Desayuno en el Hotel. Traslado del Hotel al Aeropuerto de Buenos Aires para tomar vuelo de regreso.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559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013527" y="4668811"/>
            <a:ext cx="86914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812040" y="485248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533408" y="5062287"/>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12 Días / 11</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7887" y="4871167"/>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529985" y="3547247"/>
            <a:ext cx="9658502"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 CALAFATE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673" y="501719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6" y="161787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97751"/>
            <a:ext cx="8057938" cy="7602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78412" y="235654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28284" y="2264208"/>
            <a:ext cx="7401369" cy="3671261"/>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cada ciudad</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Noches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 02 Noches de Alojamiento en Hotel seleccionado en Puerto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Bariloche.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Circuito Chico.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El Calafate.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al Glaciar Perito Moreno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19515"/>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3" y="351143"/>
            <a:ext cx="7648291"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BARILOCHE CALAFATE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48379" y="1523574"/>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74697" y="21469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474697" y="2169906"/>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IGR/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BRC/FTE/BOG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BARILOCHE CALAFATE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974546" y="352229"/>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6585526" y="3313371"/>
            <a:ext cx="5532581" cy="830997"/>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eventos  * </a:t>
            </a:r>
          </a:p>
        </p:txBody>
      </p:sp>
      <p:sp>
        <p:nvSpPr>
          <p:cNvPr id="19" name="TextBox 1">
            <a:extLst>
              <a:ext uri="{FF2B5EF4-FFF2-40B4-BE49-F238E27FC236}">
                <a16:creationId xmlns:a16="http://schemas.microsoft.com/office/drawing/2014/main" id="{AD7D5EA9-5F62-9919-D721-E1AB9F4902FC}"/>
              </a:ext>
            </a:extLst>
          </p:cNvPr>
          <p:cNvSpPr txBox="1"/>
          <p:nvPr/>
        </p:nvSpPr>
        <p:spPr>
          <a:xfrm>
            <a:off x="6844615" y="994314"/>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615" y="4394422"/>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673027879"/>
              </p:ext>
            </p:extLst>
          </p:nvPr>
        </p:nvGraphicFramePr>
        <p:xfrm>
          <a:off x="206082" y="101601"/>
          <a:ext cx="6305552" cy="6513382"/>
        </p:xfrm>
        <a:graphic>
          <a:graphicData uri="http://schemas.openxmlformats.org/drawingml/2006/table">
            <a:tbl>
              <a:tblPr firstRow="1" firstCol="1">
                <a:tableStyleId>{5C22544A-7EE6-4342-B048-85BDC9FD1C3A}</a:tableStyleId>
              </a:tblPr>
              <a:tblGrid>
                <a:gridCol w="2281284">
                  <a:extLst>
                    <a:ext uri="{9D8B030D-6E8A-4147-A177-3AD203B41FA5}">
                      <a16:colId xmlns:a16="http://schemas.microsoft.com/office/drawing/2014/main" val="955045498"/>
                    </a:ext>
                  </a:extLst>
                </a:gridCol>
                <a:gridCol w="2281284">
                  <a:extLst>
                    <a:ext uri="{9D8B030D-6E8A-4147-A177-3AD203B41FA5}">
                      <a16:colId xmlns:a16="http://schemas.microsoft.com/office/drawing/2014/main" val="2061772291"/>
                    </a:ext>
                  </a:extLst>
                </a:gridCol>
                <a:gridCol w="606768">
                  <a:extLst>
                    <a:ext uri="{9D8B030D-6E8A-4147-A177-3AD203B41FA5}">
                      <a16:colId xmlns:a16="http://schemas.microsoft.com/office/drawing/2014/main" val="1808648395"/>
                    </a:ext>
                  </a:extLst>
                </a:gridCol>
                <a:gridCol w="606768">
                  <a:extLst>
                    <a:ext uri="{9D8B030D-6E8A-4147-A177-3AD203B41FA5}">
                      <a16:colId xmlns:a16="http://schemas.microsoft.com/office/drawing/2014/main" val="1202691742"/>
                    </a:ext>
                  </a:extLst>
                </a:gridCol>
                <a:gridCol w="529448">
                  <a:extLst>
                    <a:ext uri="{9D8B030D-6E8A-4147-A177-3AD203B41FA5}">
                      <a16:colId xmlns:a16="http://schemas.microsoft.com/office/drawing/2014/main" val="2665128456"/>
                    </a:ext>
                  </a:extLst>
                </a:gridCol>
              </a:tblGrid>
              <a:tr h="219441">
                <a:tc>
                  <a:txBody>
                    <a:bodyPr/>
                    <a:lstStyle/>
                    <a:p>
                      <a:pPr algn="ctr">
                        <a:lnSpc>
                          <a:spcPct val="120000"/>
                        </a:lnSpc>
                      </a:pPr>
                      <a:r>
                        <a:rPr lang="es-ES" sz="1100" dirty="0">
                          <a:effectLst/>
                        </a:rPr>
                        <a:t>HOTELES</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VIGENCIA</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SGL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DBL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TPL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extLst>
                  <a:ext uri="{0D108BD9-81ED-4DB2-BD59-A6C34878D82A}">
                    <a16:rowId xmlns:a16="http://schemas.microsoft.com/office/drawing/2014/main" val="906858986"/>
                  </a:ext>
                </a:extLst>
              </a:tr>
              <a:tr h="203481">
                <a:tc gridSpan="5">
                  <a:txBody>
                    <a:bodyPr/>
                    <a:lstStyle/>
                    <a:p>
                      <a:pPr algn="ctr">
                        <a:lnSpc>
                          <a:spcPct val="120000"/>
                        </a:lnSpc>
                      </a:pPr>
                      <a:r>
                        <a:rPr lang="es-ES" sz="1100" dirty="0">
                          <a:effectLst/>
                        </a:rPr>
                        <a:t>Categoría 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03481">
                <a:tc rowSpan="10">
                  <a:txBody>
                    <a:bodyPr/>
                    <a:lstStyle/>
                    <a:p>
                      <a:pPr algn="ctr">
                        <a:lnSpc>
                          <a:spcPct val="120000"/>
                        </a:lnSpc>
                      </a:pPr>
                      <a:r>
                        <a:rPr lang="es-ES" sz="1100" dirty="0">
                          <a:effectLst/>
                        </a:rPr>
                        <a:t>Intercontinental (Deluxe)</a:t>
                      </a:r>
                    </a:p>
                    <a:p>
                      <a:pPr algn="ctr">
                        <a:lnSpc>
                          <a:spcPct val="120000"/>
                        </a:lnSpc>
                      </a:pPr>
                      <a:r>
                        <a:rPr lang="es-ES" sz="1100" dirty="0" err="1">
                          <a:effectLst/>
                        </a:rPr>
                        <a:t>Iguazu</a:t>
                      </a:r>
                      <a:r>
                        <a:rPr lang="es-ES" sz="1100" dirty="0">
                          <a:effectLst/>
                        </a:rPr>
                        <a:t> Grand(Junior Suite)</a:t>
                      </a:r>
                    </a:p>
                    <a:p>
                      <a:pPr algn="ctr">
                        <a:lnSpc>
                          <a:spcPct val="120000"/>
                        </a:lnSpc>
                      </a:pPr>
                      <a:r>
                        <a:rPr lang="es-ES" sz="1100" dirty="0">
                          <a:effectLst/>
                        </a:rPr>
                        <a:t> Alma del Lago(</a:t>
                      </a:r>
                      <a:r>
                        <a:rPr lang="es-ES" sz="1100" dirty="0" err="1">
                          <a:effectLst/>
                        </a:rPr>
                        <a:t>Classic</a:t>
                      </a:r>
                      <a:r>
                        <a:rPr lang="es-ES" sz="1100" dirty="0">
                          <a:effectLst/>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err="1">
                          <a:effectLst/>
                        </a:rPr>
                        <a:t>Xelena</a:t>
                      </a:r>
                      <a:r>
                        <a:rPr lang="es-ES" sz="1050" dirty="0">
                          <a:effectLst/>
                        </a:rPr>
                        <a:t> (</a:t>
                      </a:r>
                      <a:r>
                        <a:rPr lang="es-ES" sz="1050" dirty="0" err="1">
                          <a:effectLst/>
                        </a:rPr>
                        <a:t>std</a:t>
                      </a:r>
                      <a:r>
                        <a:rPr lang="es-ES" sz="1050" dirty="0">
                          <a:effectLst/>
                        </a:rPr>
                        <a:t>)</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2902</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1635</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1558</a:t>
                      </a:r>
                    </a:p>
                  </a:txBody>
                  <a:tcPr marL="9525" marR="9525" marT="9525" marB="0" anchor="ctr"/>
                </a:tc>
                <a:extLst>
                  <a:ext uri="{0D108BD9-81ED-4DB2-BD59-A6C34878D82A}">
                    <a16:rowId xmlns:a16="http://schemas.microsoft.com/office/drawing/2014/main" val="769908571"/>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4138</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2266</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2010</a:t>
                      </a:r>
                    </a:p>
                  </a:txBody>
                  <a:tcPr marL="9525" marR="9525" marT="9525" marB="0" anchor="ctr"/>
                </a:tc>
                <a:extLst>
                  <a:ext uri="{0D108BD9-81ED-4DB2-BD59-A6C34878D82A}">
                    <a16:rowId xmlns:a16="http://schemas.microsoft.com/office/drawing/2014/main" val="3564069341"/>
                  </a:ext>
                </a:extLst>
              </a:tr>
              <a:tr h="203481">
                <a:tc vMerge="1">
                  <a:txBody>
                    <a:bodyPr/>
                    <a:lstStyle/>
                    <a:p>
                      <a:endParaRPr lang="es-CO"/>
                    </a:p>
                  </a:txBody>
                  <a:tcPr/>
                </a:tc>
                <a:tc>
                  <a:txBody>
                    <a:bodyPr/>
                    <a:lstStyle/>
                    <a:p>
                      <a:pPr algn="ctr">
                        <a:lnSpc>
                          <a:spcPct val="120000"/>
                        </a:lnSpc>
                      </a:pPr>
                      <a:r>
                        <a:rPr lang="es-ES" sz="1100" dirty="0">
                          <a:effectLst/>
                        </a:rPr>
                        <a:t>01 AGO 2025 / 31 AUG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3138</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1766</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1655</a:t>
                      </a:r>
                    </a:p>
                  </a:txBody>
                  <a:tcPr marL="9525" marR="9525" marT="9525" marB="0" anchor="ctr"/>
                </a:tc>
                <a:extLst>
                  <a:ext uri="{0D108BD9-81ED-4DB2-BD59-A6C34878D82A}">
                    <a16:rowId xmlns:a16="http://schemas.microsoft.com/office/drawing/2014/main" val="4079772219"/>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2942</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1668</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1583</a:t>
                      </a:r>
                    </a:p>
                  </a:txBody>
                  <a:tcPr marL="9525" marR="9525" marT="9525" marB="0" anchor="ctr"/>
                </a:tc>
                <a:extLst>
                  <a:ext uri="{0D108BD9-81ED-4DB2-BD59-A6C34878D82A}">
                    <a16:rowId xmlns:a16="http://schemas.microsoft.com/office/drawing/2014/main" val="1557081807"/>
                  </a:ext>
                </a:extLst>
              </a:tr>
              <a:tr h="204360">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OCT 2025 / 31 OCT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3269</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1843</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1707</a:t>
                      </a:r>
                    </a:p>
                  </a:txBody>
                  <a:tcPr marL="9525" marR="9525" marT="9525" marB="0" anchor="ctr"/>
                </a:tc>
                <a:extLst>
                  <a:ext uri="{0D108BD9-81ED-4DB2-BD59-A6C34878D82A}">
                    <a16:rowId xmlns:a16="http://schemas.microsoft.com/office/drawing/2014/main" val="3845317462"/>
                  </a:ext>
                </a:extLst>
              </a:tr>
              <a:tr h="204360">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3643</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2030</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1830</a:t>
                      </a:r>
                    </a:p>
                  </a:txBody>
                  <a:tcPr marL="9525" marR="9525" marT="9525" marB="0" anchor="ctr"/>
                </a:tc>
                <a:extLst>
                  <a:ext uri="{0D108BD9-81ED-4DB2-BD59-A6C34878D82A}">
                    <a16:rowId xmlns:a16="http://schemas.microsoft.com/office/drawing/2014/main" val="398276713"/>
                  </a:ext>
                </a:extLst>
              </a:tr>
              <a:tr h="203481">
                <a:tc vMerge="1">
                  <a:txBody>
                    <a:bodyPr/>
                    <a:lstStyle/>
                    <a:p>
                      <a:endParaRPr lang="es-CO"/>
                    </a:p>
                  </a:txBody>
                  <a:tcPr/>
                </a:tc>
                <a:tc>
                  <a:txBody>
                    <a:bodyPr/>
                    <a:lstStyle/>
                    <a:p>
                      <a:pPr algn="ctr">
                        <a:lnSpc>
                          <a:spcPct val="120000"/>
                        </a:lnSpc>
                      </a:pPr>
                      <a:r>
                        <a:rPr lang="es-ES" sz="1100" dirty="0">
                          <a:effectLst/>
                        </a:rPr>
                        <a:t>01 DIC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3410</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1913</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1753</a:t>
                      </a:r>
                    </a:p>
                  </a:txBody>
                  <a:tcPr marL="9525" marR="9525" marT="9525" marB="0" anchor="ctr"/>
                </a:tc>
                <a:extLst>
                  <a:ext uri="{0D108BD9-81ED-4DB2-BD59-A6C34878D82A}">
                    <a16:rowId xmlns:a16="http://schemas.microsoft.com/office/drawing/2014/main" val="210985007"/>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3615</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2036</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1850</a:t>
                      </a:r>
                    </a:p>
                  </a:txBody>
                  <a:tcPr marL="9525" marR="9525" marT="9525" marB="0" anchor="ctr"/>
                </a:tc>
                <a:extLst>
                  <a:ext uri="{0D108BD9-81ED-4DB2-BD59-A6C34878D82A}">
                    <a16:rowId xmlns:a16="http://schemas.microsoft.com/office/drawing/2014/main" val="394783781"/>
                  </a:ext>
                </a:extLst>
              </a:tr>
              <a:tr h="196188">
                <a:tc vMerge="1">
                  <a:txBody>
                    <a:bodyPr/>
                    <a:lstStyle/>
                    <a:p>
                      <a:endParaRPr lang="es-CO"/>
                    </a:p>
                  </a:txBody>
                  <a:tcPr/>
                </a:tc>
                <a:tc>
                  <a:txBody>
                    <a:bodyPr/>
                    <a:lstStyle/>
                    <a:p>
                      <a:pPr algn="ctr">
                        <a:lnSpc>
                          <a:spcPct val="120000"/>
                        </a:lnSpc>
                      </a:pPr>
                      <a:r>
                        <a:rPr lang="es-MX"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3624</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2041</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1854</a:t>
                      </a:r>
                    </a:p>
                  </a:txBody>
                  <a:tcPr marL="9525" marR="9525" marT="9525" marB="0" anchor="ctr"/>
                </a:tc>
                <a:extLst>
                  <a:ext uri="{0D108BD9-81ED-4DB2-BD59-A6C34878D82A}">
                    <a16:rowId xmlns:a16="http://schemas.microsoft.com/office/drawing/2014/main" val="3724028864"/>
                  </a:ext>
                </a:extLst>
              </a:tr>
              <a:tr h="203481">
                <a:tc vMerge="1">
                  <a:txBody>
                    <a:bodyPr/>
                    <a:lstStyle/>
                    <a:p>
                      <a:endParaRPr lang="es-CO"/>
                    </a:p>
                  </a:txBody>
                  <a:tcPr/>
                </a:tc>
                <a:tc>
                  <a:txBody>
                    <a:bodyPr/>
                    <a:lstStyle/>
                    <a:p>
                      <a:pPr algn="ctr">
                        <a:lnSpc>
                          <a:spcPct val="120000"/>
                        </a:lnSpc>
                      </a:pPr>
                      <a:r>
                        <a:rPr lang="es-ES" sz="1100" dirty="0">
                          <a:effectLst/>
                        </a:rPr>
                        <a:t>01 ABR 2026 / 30 ABR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Calibri" panose="020F0502020204030204" pitchFamily="34" charset="0"/>
                        </a:rPr>
                        <a:t>2945</a:t>
                      </a:r>
                    </a:p>
                  </a:txBody>
                  <a:tcPr marL="9525" marR="9525" marT="9525" marB="0" anchor="ctr"/>
                </a:tc>
                <a:tc>
                  <a:txBody>
                    <a:bodyPr/>
                    <a:lstStyle/>
                    <a:p>
                      <a:pPr algn="ctr" fontAlgn="b"/>
                      <a:r>
                        <a:rPr lang="es-CO" sz="1200" b="0" i="0" u="none" strike="noStrike">
                          <a:solidFill>
                            <a:srgbClr val="000000"/>
                          </a:solidFill>
                          <a:effectLst/>
                          <a:latin typeface="Calibri" panose="020F0502020204030204" pitchFamily="34" charset="0"/>
                        </a:rPr>
                        <a:t>1701</a:t>
                      </a:r>
                    </a:p>
                  </a:txBody>
                  <a:tcPr marL="9525" marR="9525" marT="9525" marB="0" anchor="ctr"/>
                </a:tc>
                <a:tc>
                  <a:txBody>
                    <a:bodyPr/>
                    <a:lstStyle/>
                    <a:p>
                      <a:pPr algn="ctr" fontAlgn="b"/>
                      <a:r>
                        <a:rPr lang="es-CO" sz="1200" b="0" i="0" u="none" strike="noStrike" dirty="0">
                          <a:solidFill>
                            <a:srgbClr val="000000"/>
                          </a:solidFill>
                          <a:effectLst/>
                          <a:latin typeface="Calibri" panose="020F0502020204030204" pitchFamily="34" charset="0"/>
                        </a:rPr>
                        <a:t>1627</a:t>
                      </a:r>
                    </a:p>
                  </a:txBody>
                  <a:tcPr marL="9525" marR="9525" marT="9525" marB="0" anchor="ctr"/>
                </a:tc>
                <a:extLst>
                  <a:ext uri="{0D108BD9-81ED-4DB2-BD59-A6C34878D82A}">
                    <a16:rowId xmlns:a16="http://schemas.microsoft.com/office/drawing/2014/main" val="3969679554"/>
                  </a:ext>
                </a:extLst>
              </a:tr>
              <a:tr h="203481">
                <a:tc gridSpan="5">
                  <a:txBody>
                    <a:bodyPr/>
                    <a:lstStyle/>
                    <a:p>
                      <a:pPr algn="ctr">
                        <a:lnSpc>
                          <a:spcPct val="120000"/>
                        </a:lnSpc>
                      </a:pPr>
                      <a:r>
                        <a:rPr lang="es-ES" sz="1100" dirty="0">
                          <a:effectLst/>
                        </a:rPr>
                        <a:t>Categoría 4*</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03481">
                <a:tc rowSpan="8">
                  <a:txBody>
                    <a:bodyPr/>
                    <a:lstStyle/>
                    <a:p>
                      <a:pPr algn="ctr">
                        <a:lnSpc>
                          <a:spcPct val="120000"/>
                        </a:lnSpc>
                      </a:pPr>
                      <a:r>
                        <a:rPr lang="es-ES" sz="1100" dirty="0">
                          <a:effectLst/>
                        </a:rPr>
                        <a:t>NH City (</a:t>
                      </a:r>
                      <a:r>
                        <a:rPr lang="es-ES" sz="1100" dirty="0" err="1">
                          <a:effectLst/>
                        </a:rPr>
                        <a:t>std</a:t>
                      </a:r>
                      <a:r>
                        <a:rPr lang="es-ES" sz="1100" dirty="0">
                          <a:effectLst/>
                        </a:rPr>
                        <a:t>)</a:t>
                      </a:r>
                    </a:p>
                    <a:p>
                      <a:pPr algn="ctr">
                        <a:lnSpc>
                          <a:spcPct val="120000"/>
                        </a:lnSpc>
                      </a:pPr>
                      <a:r>
                        <a:rPr lang="es-ES" sz="1100" dirty="0" err="1">
                          <a:effectLst/>
                        </a:rPr>
                        <a:t>Village</a:t>
                      </a:r>
                      <a:r>
                        <a:rPr lang="es-ES" sz="1100" dirty="0">
                          <a:effectLst/>
                        </a:rPr>
                        <a:t> Cataratas (</a:t>
                      </a:r>
                      <a:r>
                        <a:rPr lang="es-ES" sz="1100" dirty="0" err="1">
                          <a:effectLst/>
                        </a:rPr>
                        <a:t>std</a:t>
                      </a:r>
                      <a:r>
                        <a:rPr lang="es-ES" sz="1100" dirty="0">
                          <a:effectLst/>
                        </a:rPr>
                        <a:t>) </a:t>
                      </a:r>
                      <a:endParaRPr lang="es-CO" sz="1050" dirty="0">
                        <a:effectLst/>
                      </a:endParaRPr>
                    </a:p>
                    <a:p>
                      <a:pPr algn="ctr">
                        <a:lnSpc>
                          <a:spcPct val="120000"/>
                        </a:lnSpc>
                      </a:pPr>
                      <a:r>
                        <a:rPr lang="es-ES" sz="1100" dirty="0">
                          <a:effectLst/>
                        </a:rPr>
                        <a:t>NH </a:t>
                      </a:r>
                      <a:r>
                        <a:rPr lang="es-ES" sz="1100" dirty="0" err="1">
                          <a:effectLst/>
                        </a:rPr>
                        <a:t>Edelweis</a:t>
                      </a:r>
                      <a:r>
                        <a:rPr lang="es-ES" sz="1100" dirty="0">
                          <a:effectLst/>
                        </a:rPr>
                        <a:t> (</a:t>
                      </a:r>
                      <a:r>
                        <a:rPr lang="es-ES" sz="1100" dirty="0" err="1">
                          <a:effectLst/>
                        </a:rPr>
                        <a:t>std</a:t>
                      </a:r>
                      <a:r>
                        <a:rPr lang="es-ES" sz="1100" dirty="0">
                          <a:effectLst/>
                        </a:rPr>
                        <a:t>)</a:t>
                      </a:r>
                      <a:endParaRPr lang="es-CO" sz="1050" dirty="0">
                        <a:solidFill>
                          <a:srgbClr val="595959"/>
                        </a:solidFill>
                        <a:effectLst/>
                        <a:latin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Mirador del lago (</a:t>
                      </a:r>
                      <a:r>
                        <a:rPr lang="es-ES" sz="1100" dirty="0" err="1">
                          <a:effectLst/>
                        </a:rPr>
                        <a:t>std</a:t>
                      </a:r>
                      <a:r>
                        <a:rPr lang="es-ES" sz="1100" dirty="0">
                          <a:effectLst/>
                        </a:rPr>
                        <a:t>)</a:t>
                      </a:r>
                    </a:p>
                    <a:p>
                      <a:pPr algn="ctr">
                        <a:lnSpc>
                          <a:spcPct val="120000"/>
                        </a:lnSpc>
                      </a:pPr>
                      <a:endParaRPr lang="es-ES" sz="1100" dirty="0">
                        <a:effectLst/>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1917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1149</a:t>
                      </a:r>
                    </a:p>
                  </a:txBody>
                  <a:tcPr marL="9525" marR="9525" marT="9525" marB="0" anchor="b"/>
                </a:tc>
                <a:extLst>
                  <a:ext uri="{0D108BD9-81ED-4DB2-BD59-A6C34878D82A}">
                    <a16:rowId xmlns:a16="http://schemas.microsoft.com/office/drawing/2014/main" val="1799379228"/>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2700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1546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1495</a:t>
                      </a:r>
                    </a:p>
                  </a:txBody>
                  <a:tcPr marL="9525" marR="9525" marT="9525" marB="0" anchor="b"/>
                </a:tc>
                <a:extLst>
                  <a:ext uri="{0D108BD9-81ED-4DB2-BD59-A6C34878D82A}">
                    <a16:rowId xmlns:a16="http://schemas.microsoft.com/office/drawing/2014/main" val="1110485952"/>
                  </a:ext>
                </a:extLst>
              </a:tr>
              <a:tr h="204360">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AUG 2025 / 31 AUG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2437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1415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1378</a:t>
                      </a:r>
                    </a:p>
                  </a:txBody>
                  <a:tcPr marL="9525" marR="9525" marT="9525" marB="0" anchor="b"/>
                </a:tc>
                <a:extLst>
                  <a:ext uri="{0D108BD9-81ED-4DB2-BD59-A6C34878D82A}">
                    <a16:rowId xmlns:a16="http://schemas.microsoft.com/office/drawing/2014/main" val="3150517900"/>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2139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1267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1257</a:t>
                      </a:r>
                    </a:p>
                  </a:txBody>
                  <a:tcPr marL="9525" marR="9525" marT="9525" marB="0" anchor="b"/>
                </a:tc>
                <a:extLst>
                  <a:ext uri="{0D108BD9-81ED-4DB2-BD59-A6C34878D82A}">
                    <a16:rowId xmlns:a16="http://schemas.microsoft.com/office/drawing/2014/main" val="2078373508"/>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OCT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2258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1337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1328</a:t>
                      </a:r>
                    </a:p>
                  </a:txBody>
                  <a:tcPr marL="9525" marR="9525" marT="9525" marB="0" anchor="b"/>
                </a:tc>
                <a:extLst>
                  <a:ext uri="{0D108BD9-81ED-4DB2-BD59-A6C34878D82A}">
                    <a16:rowId xmlns:a16="http://schemas.microsoft.com/office/drawing/2014/main" val="4242140992"/>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2528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1493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1455</a:t>
                      </a:r>
                    </a:p>
                  </a:txBody>
                  <a:tcPr marL="9525" marR="9525" marT="9525" marB="0" anchor="b"/>
                </a:tc>
                <a:extLst>
                  <a:ext uri="{0D108BD9-81ED-4DB2-BD59-A6C34878D82A}">
                    <a16:rowId xmlns:a16="http://schemas.microsoft.com/office/drawing/2014/main" val="3466454290"/>
                  </a:ext>
                </a:extLst>
              </a:tr>
              <a:tr h="188656">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05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2193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1326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1331</a:t>
                      </a:r>
                    </a:p>
                  </a:txBody>
                  <a:tcPr marL="9525" marR="9525" marT="9525" marB="0" anchor="b"/>
                </a:tc>
                <a:extLst>
                  <a:ext uri="{0D108BD9-81ED-4DB2-BD59-A6C34878D82A}">
                    <a16:rowId xmlns:a16="http://schemas.microsoft.com/office/drawing/2014/main" val="942889367"/>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2102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1280</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1286</a:t>
                      </a:r>
                    </a:p>
                  </a:txBody>
                  <a:tcPr marL="9525" marR="9525" marT="9525" marB="0" anchor="b"/>
                </a:tc>
                <a:extLst>
                  <a:ext uri="{0D108BD9-81ED-4DB2-BD59-A6C34878D82A}">
                    <a16:rowId xmlns:a16="http://schemas.microsoft.com/office/drawing/2014/main" val="2963040094"/>
                  </a:ext>
                </a:extLst>
              </a:tr>
              <a:tr h="203481">
                <a:tc gridSpan="5">
                  <a:txBody>
                    <a:bodyPr/>
                    <a:lstStyle/>
                    <a:p>
                      <a:pPr algn="ctr">
                        <a:lnSpc>
                          <a:spcPct val="120000"/>
                        </a:lnSpc>
                      </a:pPr>
                      <a:r>
                        <a:rPr lang="es-ES" sz="1100" dirty="0">
                          <a:effectLst/>
                        </a:rPr>
                        <a:t>Categoría 3*</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1354243587"/>
                  </a:ext>
                </a:extLst>
              </a:tr>
              <a:tr h="203481">
                <a:tc rowSpan="10">
                  <a:txBody>
                    <a:bodyPr/>
                    <a:lstStyle/>
                    <a:p>
                      <a:pPr algn="ctr">
                        <a:lnSpc>
                          <a:spcPct val="120000"/>
                        </a:lnSpc>
                      </a:pPr>
                      <a:r>
                        <a:rPr lang="es-ES" sz="1100" dirty="0" err="1">
                          <a:effectLst/>
                        </a:rPr>
                        <a:t>Two</a:t>
                      </a:r>
                      <a:r>
                        <a:rPr lang="es-ES" sz="1100" dirty="0">
                          <a:effectLst/>
                        </a:rPr>
                        <a:t> Buenos Aires (</a:t>
                      </a:r>
                      <a:r>
                        <a:rPr lang="es-ES" sz="1100" dirty="0" err="1">
                          <a:effectLst/>
                        </a:rPr>
                        <a:t>Std</a:t>
                      </a:r>
                      <a:r>
                        <a:rPr lang="es-ES" sz="1100" dirty="0">
                          <a:effectLst/>
                        </a:rPr>
                        <a:t>)</a:t>
                      </a:r>
                    </a:p>
                    <a:p>
                      <a:pPr algn="ctr">
                        <a:lnSpc>
                          <a:spcPct val="120000"/>
                        </a:lnSpc>
                      </a:pPr>
                      <a:r>
                        <a:rPr lang="es-ES" sz="1100" dirty="0">
                          <a:effectLst/>
                        </a:rPr>
                        <a:t>Raíces Esturión(</a:t>
                      </a:r>
                      <a:r>
                        <a:rPr lang="es-ES" sz="1100" dirty="0" err="1">
                          <a:effectLst/>
                        </a:rPr>
                        <a:t>Regency</a:t>
                      </a:r>
                      <a:r>
                        <a:rPr lang="es-ES" sz="1100" dirty="0">
                          <a:effectLst/>
                        </a:rPr>
                        <a:t> del plata) </a:t>
                      </a:r>
                      <a:endParaRPr lang="es-CO" sz="1050" dirty="0">
                        <a:effectLst/>
                      </a:endParaRPr>
                    </a:p>
                    <a:p>
                      <a:pPr algn="ctr">
                        <a:lnSpc>
                          <a:spcPct val="120000"/>
                        </a:lnSpc>
                      </a:pPr>
                      <a:r>
                        <a:rPr lang="es-ES" sz="1100" dirty="0">
                          <a:effectLst/>
                        </a:rPr>
                        <a:t>Kenton Bariloche (</a:t>
                      </a:r>
                      <a:r>
                        <a:rPr lang="es-ES" sz="1100" dirty="0" err="1">
                          <a:effectLst/>
                        </a:rPr>
                        <a:t>Classic</a:t>
                      </a:r>
                      <a:r>
                        <a:rPr lang="es-ES" sz="1100" dirty="0">
                          <a:effectLst/>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err="1">
                          <a:effectLst/>
                        </a:rPr>
                        <a:t>Sent</a:t>
                      </a:r>
                      <a:r>
                        <a:rPr lang="es-ES" sz="1050" dirty="0">
                          <a:effectLst/>
                        </a:rPr>
                        <a:t> Calafate (</a:t>
                      </a:r>
                      <a:r>
                        <a:rPr lang="es-ES" sz="1050" dirty="0" err="1">
                          <a:effectLst/>
                        </a:rPr>
                        <a:t>std</a:t>
                      </a:r>
                      <a:r>
                        <a:rPr lang="es-ES" sz="1050" dirty="0">
                          <a:effectLst/>
                        </a:rPr>
                        <a:t>)</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1575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972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989</a:t>
                      </a:r>
                    </a:p>
                  </a:txBody>
                  <a:tcPr marL="9525" marR="9525" marT="9525" marB="0" anchor="b"/>
                </a:tc>
                <a:extLst>
                  <a:ext uri="{0D108BD9-81ED-4DB2-BD59-A6C34878D82A}">
                    <a16:rowId xmlns:a16="http://schemas.microsoft.com/office/drawing/2014/main" val="2050414882"/>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2130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1263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1275</a:t>
                      </a:r>
                    </a:p>
                  </a:txBody>
                  <a:tcPr marL="9525" marR="9525" marT="9525" marB="0" anchor="b"/>
                </a:tc>
                <a:extLst>
                  <a:ext uri="{0D108BD9-81ED-4DB2-BD59-A6C34878D82A}">
                    <a16:rowId xmlns:a16="http://schemas.microsoft.com/office/drawing/2014/main" val="3679688101"/>
                  </a:ext>
                </a:extLst>
              </a:tr>
              <a:tr h="203481">
                <a:tc vMerge="1">
                  <a:txBody>
                    <a:bodyPr/>
                    <a:lstStyle/>
                    <a:p>
                      <a:endParaRPr lang="es-CO"/>
                    </a:p>
                  </a:txBody>
                  <a:tcPr/>
                </a:tc>
                <a:tc>
                  <a:txBody>
                    <a:bodyPr/>
                    <a:lstStyle/>
                    <a:p>
                      <a:pPr algn="ctr">
                        <a:lnSpc>
                          <a:spcPct val="120000"/>
                        </a:lnSpc>
                      </a:pPr>
                      <a:r>
                        <a:rPr lang="es-ES" sz="1100" dirty="0">
                          <a:effectLst/>
                        </a:rPr>
                        <a:t>01 AGO 2025 / 31 AUG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1804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1131</a:t>
                      </a:r>
                    </a:p>
                  </a:txBody>
                  <a:tcPr marL="9525" marR="9525" marT="9525" marB="0" anchor="b"/>
                </a:tc>
                <a:extLst>
                  <a:ext uri="{0D108BD9-81ED-4DB2-BD59-A6C34878D82A}">
                    <a16:rowId xmlns:a16="http://schemas.microsoft.com/office/drawing/2014/main" val="3978532902"/>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1699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1047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1061</a:t>
                      </a:r>
                    </a:p>
                  </a:txBody>
                  <a:tcPr marL="9525" marR="9525" marT="9525" marB="0" anchor="b"/>
                </a:tc>
                <a:extLst>
                  <a:ext uri="{0D108BD9-81ED-4DB2-BD59-A6C34878D82A}">
                    <a16:rowId xmlns:a16="http://schemas.microsoft.com/office/drawing/2014/main" val="2705078132"/>
                  </a:ext>
                </a:extLst>
              </a:tr>
              <a:tr h="204360">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OCT 2025 / 31 OCT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1765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1090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1080</a:t>
                      </a:r>
                    </a:p>
                  </a:txBody>
                  <a:tcPr marL="9525" marR="9525" marT="9525" marB="0" anchor="b"/>
                </a:tc>
                <a:extLst>
                  <a:ext uri="{0D108BD9-81ED-4DB2-BD59-A6C34878D82A}">
                    <a16:rowId xmlns:a16="http://schemas.microsoft.com/office/drawing/2014/main" val="295669293"/>
                  </a:ext>
                </a:extLst>
              </a:tr>
              <a:tr h="20436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100" b="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1810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1114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1099</a:t>
                      </a:r>
                    </a:p>
                  </a:txBody>
                  <a:tcPr marL="9525" marR="9525" marT="9525" marB="0" anchor="b"/>
                </a:tc>
                <a:extLst>
                  <a:ext uri="{0D108BD9-81ED-4DB2-BD59-A6C34878D82A}">
                    <a16:rowId xmlns:a16="http://schemas.microsoft.com/office/drawing/2014/main" val="1073265519"/>
                  </a:ext>
                </a:extLst>
              </a:tr>
              <a:tr h="203481">
                <a:tc vMerge="1">
                  <a:txBody>
                    <a:bodyPr/>
                    <a:lstStyle/>
                    <a:p>
                      <a:endParaRPr lang="es-CO"/>
                    </a:p>
                  </a:txBody>
                  <a:tcPr/>
                </a:tc>
                <a:tc>
                  <a:txBody>
                    <a:bodyPr/>
                    <a:lstStyle/>
                    <a:p>
                      <a:pPr algn="ctr">
                        <a:lnSpc>
                          <a:spcPct val="120000"/>
                        </a:lnSpc>
                      </a:pPr>
                      <a:r>
                        <a:rPr lang="es-ES" sz="1100">
                          <a:effectLst/>
                        </a:rPr>
                        <a:t>01 DIC 2025 / 31 DIC 2025</a:t>
                      </a:r>
                      <a:endParaRPr lang="es-CO" sz="10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1752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1084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1091</a:t>
                      </a:r>
                    </a:p>
                  </a:txBody>
                  <a:tcPr marL="9525" marR="9525" marT="9525" marB="0" anchor="b"/>
                </a:tc>
                <a:extLst>
                  <a:ext uri="{0D108BD9-81ED-4DB2-BD59-A6C34878D82A}">
                    <a16:rowId xmlns:a16="http://schemas.microsoft.com/office/drawing/2014/main" val="540676348"/>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1812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1135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1143</a:t>
                      </a:r>
                    </a:p>
                  </a:txBody>
                  <a:tcPr marL="9525" marR="9525" marT="9525" marB="0" anchor="b"/>
                </a:tc>
                <a:extLst>
                  <a:ext uri="{0D108BD9-81ED-4DB2-BD59-A6C34878D82A}">
                    <a16:rowId xmlns:a16="http://schemas.microsoft.com/office/drawing/2014/main" val="3880619189"/>
                  </a:ext>
                </a:extLst>
              </a:tr>
              <a:tr h="188656">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05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1789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1124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1135</a:t>
                      </a:r>
                    </a:p>
                  </a:txBody>
                  <a:tcPr marL="9525" marR="9525" marT="9525" marB="0" anchor="b"/>
                </a:tc>
                <a:extLst>
                  <a:ext uri="{0D108BD9-81ED-4DB2-BD59-A6C34878D82A}">
                    <a16:rowId xmlns:a16="http://schemas.microsoft.com/office/drawing/2014/main" val="2595090482"/>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Open Sans" panose="020B0606030504020204" pitchFamily="34" charset="0"/>
                        </a:rPr>
                        <a:t>1694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1073</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1087</a:t>
                      </a:r>
                    </a:p>
                  </a:txBody>
                  <a:tcPr marL="9525" marR="9525" marT="9525" marB="0" anchor="b"/>
                </a:tc>
                <a:extLst>
                  <a:ext uri="{0D108BD9-81ED-4DB2-BD59-A6C34878D82A}">
                    <a16:rowId xmlns:a16="http://schemas.microsoft.com/office/drawing/2014/main" val="57975711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 r="74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767806"/>
            <a:ext cx="5081911"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a:t>
            </a:r>
          </a:p>
          <a:p>
            <a:pPr algn="just">
              <a:lnSpc>
                <a:spcPct val="150000"/>
              </a:lnSpc>
            </a:pPr>
            <a:r>
              <a:rPr lang="es-MX" sz="1200" b="0" i="0" noProof="0" dirty="0">
                <a:solidFill>
                  <a:srgbClr val="000000"/>
                </a:solidFill>
                <a:effectLst/>
              </a:rPr>
              <a:t>Desayuno en el Hotel. Por la mañana se realizará la excursión: Medio día Visita de la Ciudad y tarde libre para realizar excursiones opcionales. City Tour (Medio Día):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5523346"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Buenos Aires</a:t>
            </a:r>
          </a:p>
          <a:p>
            <a:pPr algn="just">
              <a:lnSpc>
                <a:spcPct val="150000"/>
              </a:lnSpc>
            </a:pPr>
            <a:r>
              <a:rPr lang="es-MX" sz="1200" b="0" i="0" noProof="0" dirty="0">
                <a:solidFill>
                  <a:srgbClr val="000000"/>
                </a:solidFill>
                <a:effectLst/>
              </a:rPr>
              <a:t>Desayuno en el Hotel. Día Libre para realizar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Buenos Aires / Puerto Iguazú</a:t>
            </a:r>
          </a:p>
          <a:p>
            <a:pPr algn="just">
              <a:lnSpc>
                <a:spcPct val="150000"/>
              </a:lnSpc>
            </a:pPr>
            <a:r>
              <a:rPr lang="es-MX" sz="1200" b="0" i="0" noProof="0" dirty="0">
                <a:solidFill>
                  <a:srgbClr val="000000"/>
                </a:solidFill>
                <a:effectLst/>
              </a:rPr>
              <a:t>Desayuno en el Hotel. Traslado al Aeropuerto para tomar vuelo con destino a Puerto Iguazú. Arribo a la ciudad de Puerto Iguazú. Traslado del Aeropuerto hasta el Hotel seleccionado.   Se realizará la excursión al Lado Brasilero de las Cataratas. Excursión Lado Brasilero de las Cataratas: Déjate deslumbrar por una de las grandes maravillas del mundo, las Cataratas del Iguazú, hogar de más de 270 impresionantes saltos de agua. Comienza tu excursión con la recogida en tu hotel antes de dirigirte a las Cataratas del Iguazú, situadas a 24 kilómetros del centro de Foz de </a:t>
            </a:r>
            <a:r>
              <a:rPr lang="es-MX" sz="1200" b="0" i="0" noProof="0" dirty="0" err="1">
                <a:solidFill>
                  <a:srgbClr val="000000"/>
                </a:solidFill>
                <a:effectLst/>
              </a:rPr>
              <a:t>Iguazú.Tras</a:t>
            </a:r>
            <a:r>
              <a:rPr lang="es-MX" sz="1200" b="0" i="0" noProof="0" dirty="0">
                <a:solidFill>
                  <a:srgbClr val="000000"/>
                </a:solidFill>
                <a:effectLst/>
              </a:rPr>
              <a:t> pasar por el centro de visitantes, continúa tu recorrido hacia las magníficas Cataratas del Iguazú. Da un paseo de 1 kilómetro y maravíllate con la belleza del entorno. Este paseo te ofrece una increíble vista panorámica de las cataratas y una vista de cerca de la Cascada de la Garganta del </a:t>
            </a:r>
            <a:r>
              <a:rPr lang="es-MX" sz="1200" b="0" i="0" noProof="0" dirty="0" err="1">
                <a:solidFill>
                  <a:srgbClr val="000000"/>
                </a:solidFill>
                <a:effectLst/>
              </a:rPr>
              <a:t>Diablo.La</a:t>
            </a:r>
            <a:r>
              <a:rPr lang="es-MX" sz="1200" b="0" i="0" noProof="0" dirty="0">
                <a:solidFill>
                  <a:srgbClr val="000000"/>
                </a:solidFill>
                <a:effectLst/>
              </a:rPr>
              <a:t> excursión termina en la cima de las cataratas del Iguazú, a la que puedes acceder por las escaleras o por el Ascensor Panorámico. Una vez finalizada la excursión, lo estarán esperando para llevarlo al hotel.</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5" y="429230"/>
            <a:ext cx="5151979"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a:t>
            </a:r>
            <a:r>
              <a:rPr lang="es-MX" sz="1200" b="0" i="0" noProof="0" dirty="0" err="1">
                <a:solidFill>
                  <a:srgbClr val="000000"/>
                </a:solidFill>
                <a:effectLst/>
              </a:rPr>
              <a:t>Hotel.Por</a:t>
            </a:r>
            <a:r>
              <a:rPr lang="es-MX" sz="1200" b="0" i="0" noProof="0" dirty="0">
                <a:solidFill>
                  <a:srgbClr val="000000"/>
                </a:solidFill>
                <a:effectLst/>
              </a:rPr>
              <a:t> la mañana se realizará la excursión al Lado Argentino de las cataratas. Excursión Lado Argentina de las Cataratas: </a:t>
            </a:r>
          </a:p>
          <a:p>
            <a:pPr algn="just">
              <a:lnSpc>
                <a:spcPct val="150000"/>
              </a:lnSpc>
            </a:pPr>
            <a:r>
              <a:rPr lang="es-MX" sz="1200" b="0" i="0" noProof="0" dirty="0">
                <a:solidFill>
                  <a:srgbClr val="000000"/>
                </a:solidFill>
                <a:effectLst/>
              </a:rPr>
              <a:t>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 fuerza. Visita el salto de Arrechea, una cascada de 23 metros en el arroyo Arrechea que forma una poza natural de aguas transparentes. Una vez finalizada la excursión, lo estarán esperando para llevarlo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Puerto Iguazú / Bariloche</a:t>
            </a:r>
          </a:p>
          <a:p>
            <a:pPr algn="just">
              <a:lnSpc>
                <a:spcPct val="150000"/>
              </a:lnSpc>
            </a:pPr>
            <a:r>
              <a:rPr lang="es-MX" sz="1200" b="0" i="0" noProof="0" dirty="0">
                <a:solidFill>
                  <a:srgbClr val="000000"/>
                </a:solidFill>
                <a:effectLst/>
              </a:rPr>
              <a:t>Desayuno en el Hotel. Traslado al Aeropuerto de Puerto Iguazú para tomar vuelo con destino a Bariloche. Llegada a la ciudad de Bariloche. Traslado desde el Aeropuerto hasta el Hotel seleccionado.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5290524"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Bariloche </a:t>
            </a:r>
          </a:p>
          <a:p>
            <a:pPr algn="just">
              <a:lnSpc>
                <a:spcPct val="150000"/>
              </a:lnSpc>
            </a:pPr>
            <a:r>
              <a:rPr lang="es-MX" sz="1200" b="0" i="0" noProof="0" dirty="0">
                <a:solidFill>
                  <a:srgbClr val="000000"/>
                </a:solidFill>
                <a:effectLst/>
              </a:rPr>
              <a:t>Desayuno en el Hotel. Se realizará la Excursión Ciudad-Circuito Chico.</a:t>
            </a:r>
          </a:p>
          <a:p>
            <a:pPr algn="just">
              <a:lnSpc>
                <a:spcPct val="150000"/>
              </a:lnSpc>
            </a:pPr>
            <a:r>
              <a:rPr lang="es-MX" sz="1200" b="0" i="0" noProof="0" dirty="0">
                <a:solidFill>
                  <a:srgbClr val="000000"/>
                </a:solidFill>
                <a:effectLst/>
              </a:rPr>
              <a:t>Excursión Circuito </a:t>
            </a:r>
            <a:r>
              <a:rPr lang="es-MX" sz="1200" b="0" i="0" noProof="0" dirty="0" err="1">
                <a:solidFill>
                  <a:srgbClr val="000000"/>
                </a:solidFill>
                <a:effectLst/>
              </a:rPr>
              <a:t>Chico:Vive</a:t>
            </a:r>
            <a:r>
              <a:rPr lang="es-MX" sz="1200" b="0" i="0" noProof="0" dirty="0">
                <a:solidFill>
                  <a:srgbClr val="000000"/>
                </a:solidFill>
                <a:effectLst/>
              </a:rPr>
              <a:t> la belleza de Bariloche y sus alrededores con un circuito panorámico de medio día. Este es uno de los lugares más populares de la Patagonia. El tour ofrece vistas espectaculares del lago Nahuel Huapi, Cerro Campanario y la península de Llao </a:t>
            </a:r>
            <a:r>
              <a:rPr lang="es-MX" sz="1200" b="0" i="0" noProof="0" dirty="0" err="1">
                <a:solidFill>
                  <a:srgbClr val="000000"/>
                </a:solidFill>
                <a:effectLst/>
              </a:rPr>
              <a:t>Llao</a:t>
            </a:r>
            <a:r>
              <a:rPr lang="es-MX" sz="1200" b="0" i="0" noProof="0" dirty="0">
                <a:solidFill>
                  <a:srgbClr val="000000"/>
                </a:solidFill>
                <a:effectLst/>
              </a:rPr>
              <a:t>.  El tour popular de Bariloche, esta ruta circular de medio día empieza en la ciudad y se dirige al lago Nahuel Huapi y Playa Bonita. Desde Playa Bonita podrás ver la isla Huemul. Cuando llegues al pie del cerro Campanario podrás subir en telesilla hasta la cima (1.050 metros) (ascenso opcional, no incluido). Si eliges esta subida opcional disfrutarás de algunas de las mejores vistas de la región. El circuito continúa por la península de San Pedro hasta la zona de Llao </a:t>
            </a:r>
            <a:r>
              <a:rPr lang="es-MX" sz="1200" b="0" i="0" noProof="0" dirty="0" err="1">
                <a:solidFill>
                  <a:srgbClr val="000000"/>
                </a:solidFill>
                <a:effectLst/>
              </a:rPr>
              <a:t>Llao</a:t>
            </a:r>
            <a:r>
              <a:rPr lang="es-MX" sz="1200" b="0" i="0" noProof="0" dirty="0">
                <a:solidFill>
                  <a:srgbClr val="000000"/>
                </a:solidFill>
                <a:effectLst/>
              </a:rPr>
              <a:t>. Al sur verás increíbles vistas del hotel Llao </a:t>
            </a:r>
            <a:r>
              <a:rPr lang="es-MX" sz="1200" b="0" i="0" noProof="0" dirty="0" err="1">
                <a:solidFill>
                  <a:srgbClr val="000000"/>
                </a:solidFill>
                <a:effectLst/>
              </a:rPr>
              <a:t>Llao</a:t>
            </a:r>
            <a:r>
              <a:rPr lang="es-MX" sz="1200" b="0" i="0" noProof="0" dirty="0">
                <a:solidFill>
                  <a:srgbClr val="000000"/>
                </a:solidFill>
                <a:effectLst/>
              </a:rPr>
              <a:t>, encuadrado por la colina de la capilla y el cerro López. Cuando llegues a Punto Panorámico podrás admirar las preciosas vistas de la península de Llao </a:t>
            </a:r>
            <a:r>
              <a:rPr lang="es-MX" sz="1200" b="0" i="0" noProof="0" dirty="0" err="1">
                <a:solidFill>
                  <a:srgbClr val="000000"/>
                </a:solidFill>
                <a:effectLst/>
              </a:rPr>
              <a:t>Llao</a:t>
            </a:r>
            <a:r>
              <a:rPr lang="es-MX" sz="1200" b="0" i="0" noProof="0" dirty="0">
                <a:solidFill>
                  <a:srgbClr val="000000"/>
                </a:solidFill>
                <a:effectLst/>
              </a:rPr>
              <a:t> y los lagos circundantes. A continuación, cruzarás el puente sobre el lago Moreno, que lo conecta con la península de Llao </a:t>
            </a:r>
            <a:r>
              <a:rPr lang="es-MX" sz="1200" b="0" i="0" noProof="0" dirty="0" err="1">
                <a:solidFill>
                  <a:srgbClr val="000000"/>
                </a:solidFill>
                <a:effectLst/>
              </a:rPr>
              <a:t>Llao</a:t>
            </a:r>
            <a:r>
              <a:rPr lang="es-MX" sz="1200" b="0" i="0" noProof="0" dirty="0">
                <a:solidFill>
                  <a:srgbClr val="000000"/>
                </a:solidFill>
                <a:effectLst/>
              </a:rPr>
              <a:t>, y seguirás la ruta alrededor de la laguna El Trébol antes de volver a la ciudad de Bariloche.</a:t>
            </a: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BARILOCHE CALAFATE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64633"/>
            <a:ext cx="5364096" cy="671081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8. </a:t>
            </a:r>
            <a:r>
              <a:rPr lang="es-MX" sz="1200" b="1" i="0" noProof="0" dirty="0">
                <a:solidFill>
                  <a:srgbClr val="000000"/>
                </a:solidFill>
                <a:effectLst/>
              </a:rPr>
              <a:t>Bariloche</a:t>
            </a:r>
          </a:p>
          <a:p>
            <a:pPr algn="just">
              <a:lnSpc>
                <a:spcPct val="150000"/>
              </a:lnSpc>
            </a:pPr>
            <a:r>
              <a:rPr lang="es-MX" sz="1200" b="0" i="0" noProof="0" dirty="0">
                <a:solidFill>
                  <a:srgbClr val="000000"/>
                </a:solidFill>
                <a:effectLst/>
              </a:rPr>
              <a:t>Desayuno en el </a:t>
            </a:r>
            <a:r>
              <a:rPr lang="es-MX" sz="1200" b="0" i="0" noProof="0" dirty="0" err="1">
                <a:solidFill>
                  <a:srgbClr val="000000"/>
                </a:solidFill>
                <a:effectLst/>
              </a:rPr>
              <a:t>Hotel.Día</a:t>
            </a:r>
            <a:r>
              <a:rPr lang="es-MX" sz="1200" b="0" i="0" noProof="0" dirty="0">
                <a:solidFill>
                  <a:srgbClr val="000000"/>
                </a:solidFill>
                <a:effectLst/>
              </a:rPr>
              <a:t> libre para compras o paseos opcionales</a:t>
            </a:r>
          </a:p>
          <a:p>
            <a:pPr algn="just">
              <a:lnSpc>
                <a:spcPct val="150000"/>
              </a:lnSpc>
            </a:pPr>
            <a:r>
              <a:rPr lang="es-CO" sz="1200" b="1" i="0" noProof="0" dirty="0">
                <a:solidFill>
                  <a:srgbClr val="000000"/>
                </a:solidFill>
                <a:effectLst/>
              </a:rPr>
              <a:t>Día 9 : </a:t>
            </a:r>
            <a:r>
              <a:rPr lang="es-MX" sz="1200" b="1" i="0" noProof="0" dirty="0">
                <a:solidFill>
                  <a:srgbClr val="000000"/>
                </a:solidFill>
                <a:effectLst/>
              </a:rPr>
              <a:t> Bariloche/ Calafate</a:t>
            </a:r>
          </a:p>
          <a:p>
            <a:pPr algn="just">
              <a:lnSpc>
                <a:spcPct val="150000"/>
              </a:lnSpc>
            </a:pPr>
            <a:r>
              <a:rPr lang="es-MX" sz="1200" b="0" i="0" noProof="0" dirty="0">
                <a:solidFill>
                  <a:srgbClr val="000000"/>
                </a:solidFill>
                <a:effectLst/>
              </a:rPr>
              <a:t>Desayuno en el Hotel. Traslado al Aeropuerto de Bariloche para tomar vuelo con destino a El Calafate. Llegada a la ciudad de El Calafate. Traslado desde el Aeropuerto hasta el Hotel seleccionado.</a:t>
            </a: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Calafate</a:t>
            </a:r>
          </a:p>
          <a:p>
            <a:pPr algn="just">
              <a:lnSpc>
                <a:spcPct val="150000"/>
              </a:lnSpc>
            </a:pPr>
            <a:r>
              <a:rPr lang="es-MX" sz="1200" b="0" i="0" noProof="0" dirty="0">
                <a:solidFill>
                  <a:srgbClr val="000000"/>
                </a:solidFill>
                <a:effectLst/>
              </a:rPr>
              <a:t>Desayuno en el </a:t>
            </a:r>
            <a:r>
              <a:rPr lang="es-MX" sz="1200" b="0" i="0" noProof="0" dirty="0" err="1">
                <a:solidFill>
                  <a:srgbClr val="000000"/>
                </a:solidFill>
                <a:effectLst/>
              </a:rPr>
              <a:t>Hotel.Por</a:t>
            </a:r>
            <a:r>
              <a:rPr lang="es-MX" sz="1200" b="0" i="0" noProof="0" dirty="0">
                <a:solidFill>
                  <a:srgbClr val="000000"/>
                </a:solidFill>
                <a:effectLst/>
              </a:rPr>
              <a:t> la mañana se realizará la Excursión al Glaciar Perito Moreno. Excursión al Glaciar Perito Moreno :El tour comienza temprano por la mañana con destino al Parque Nacional Los Glaciares, ubicado a 80 Km de distancia de El Calafate. Una vez en el mismo un guía habilitado por el Parque Nacional le brindará toda la información sobre el entorno, la flora, la fauna y el misticismo de este glaciar único. </a:t>
            </a:r>
          </a:p>
          <a:p>
            <a:pPr algn="just">
              <a:lnSpc>
                <a:spcPct val="150000"/>
              </a:lnSpc>
            </a:pPr>
            <a:r>
              <a:rPr lang="es-MX" sz="1200" b="0" i="0" noProof="0" dirty="0">
                <a:solidFill>
                  <a:srgbClr val="000000"/>
                </a:solidFill>
                <a:effectLst/>
              </a:rPr>
              <a:t>A continuación, tendrá tiempo para recorrer y disfrutar de los increíbles paisajes que brinda la imponente inmensidad del glaciar Perito Moreno recorriendo sus pasarelas. La caminata por las pasarelas es libre y tienen una extensión de 5 km. Las mismas están constituidas por escalinatas que descienden hasta aproximarse a unos 300 metros del frente del glaciar. Como opcional, podrá elegir realizar la navegación por la pared norte del glaciar. </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6798</TotalTime>
  <Words>1772</Words>
  <Application>Microsoft Office PowerPoint</Application>
  <PresentationFormat>Panorámica</PresentationFormat>
  <Paragraphs>224</Paragraphs>
  <Slides>11</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Aptos</vt:lpstr>
      <vt:lpstr>Arial</vt:lpstr>
      <vt:lpstr>Calibri</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41</cp:revision>
  <dcterms:created xsi:type="dcterms:W3CDTF">2024-08-19T01:20:52Z</dcterms:created>
  <dcterms:modified xsi:type="dcterms:W3CDTF">2025-05-28T21:50:53Z</dcterms:modified>
</cp:coreProperties>
</file>