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7" r:id="rId7"/>
    <p:sldId id="538"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104" d="100"/>
          <a:sy n="104" d="100"/>
        </p:scale>
        <p:origin x="1128"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06/05/2025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06/05/2025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06/05/2025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06/05/2025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06/05/2025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3084946" y="4676673"/>
            <a:ext cx="5634182"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584984" y="488331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256451" y="5081638"/>
            <a:ext cx="4422404" cy="422360"/>
          </a:xfrm>
          <a:prstGeom prst="rect">
            <a:avLst/>
          </a:prstGeom>
          <a:noFill/>
        </p:spPr>
        <p:txBody>
          <a:bodyPr wrap="square" rtlCol="0">
            <a:spAutoFit/>
          </a:bodyPr>
          <a:lstStyle/>
          <a:p>
            <a:pPr>
              <a:lnSpc>
                <a:spcPct val="150000"/>
              </a:lnSpc>
            </a:pPr>
            <a:r>
              <a:rPr lang="es-CO" sz="1600" i="1" dirty="0">
                <a:solidFill>
                  <a:schemeClr val="bg1"/>
                </a:solidFill>
              </a:rPr>
              <a:t>6 </a:t>
            </a:r>
            <a:r>
              <a:rPr lang="es-CO" sz="1600" b="0" i="1" noProof="0" dirty="0">
                <a:solidFill>
                  <a:schemeClr val="bg1"/>
                </a:solidFill>
                <a:effectLst/>
              </a:rPr>
              <a:t>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7729021" y="4870823"/>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974108" y="3983669"/>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IGUAZU</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8724" y="5026385"/>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178412" y="73681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38990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308384"/>
            <a:ext cx="7648292" cy="2951064"/>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Hotel seleccionado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de Buenos Aires (Medio día) con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guia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e Impuestos.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Iguazú.</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Puerto Iguazú.</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Brasil SIB con ticket de ingreso incluido.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Argentina SIB con ticket de ingreso incluido.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046" r="33046"/>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39938" y="90484"/>
            <a:ext cx="7648291" cy="646331"/>
          </a:xfrm>
          <a:prstGeom prst="rect">
            <a:avLst/>
          </a:prstGeom>
          <a:noFill/>
        </p:spPr>
        <p:txBody>
          <a:bodyPr wrap="square" rtlCol="0">
            <a:spAutoFit/>
          </a:bodyPr>
          <a:lstStyle/>
          <a:p>
            <a:r>
              <a:rPr lang="es-CO" sz="3600" b="1" noProof="0" dirty="0">
                <a:latin typeface="Montserrat" panose="02000505000000020004" pitchFamily="2" charset="0"/>
              </a:rPr>
              <a:t>BUENOS AIRES </a:t>
            </a:r>
            <a:r>
              <a:rPr lang="es-CO" sz="3600" b="1" noProof="0" dirty="0">
                <a:solidFill>
                  <a:srgbClr val="FF6600"/>
                </a:solidFill>
                <a:latin typeface="Montserrat" panose="02000505000000020004" pitchFamily="2" charset="0"/>
              </a:rPr>
              <a:t>IGUAZU</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438874" y="814842"/>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545090" y="146406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545090" y="1654637"/>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BOG/BUE/IGU/BOG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790" r="3179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207893"/>
            <a:ext cx="7055002" cy="646331"/>
          </a:xfrm>
          <a:prstGeom prst="rect">
            <a:avLst/>
          </a:prstGeom>
          <a:noFill/>
        </p:spPr>
        <p:txBody>
          <a:bodyPr wrap="square" rtlCol="0">
            <a:spAutoFit/>
          </a:bodyPr>
          <a:lstStyle/>
          <a:p>
            <a:r>
              <a:rPr lang="es-CO" sz="3600" b="1" noProof="0" dirty="0">
                <a:latin typeface="Montserrat" panose="02000505000000020004" pitchFamily="2" charset="0"/>
              </a:rPr>
              <a:t>BUENOS AIRES </a:t>
            </a:r>
            <a:r>
              <a:rPr lang="es-CO" sz="3600" b="1" noProof="0" dirty="0">
                <a:solidFill>
                  <a:srgbClr val="FF6600"/>
                </a:solidFill>
                <a:latin typeface="Montserrat" panose="02000505000000020004" pitchFamily="2" charset="0"/>
              </a:rPr>
              <a:t>IGUAZU</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527564" y="14945"/>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35755" y="48891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3725571568"/>
              </p:ext>
            </p:extLst>
          </p:nvPr>
        </p:nvGraphicFramePr>
        <p:xfrm>
          <a:off x="308364" y="950584"/>
          <a:ext cx="5884616" cy="4934560"/>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gridCol w="494104">
                  <a:extLst>
                    <a:ext uri="{9D8B030D-6E8A-4147-A177-3AD203B41FA5}">
                      <a16:colId xmlns:a16="http://schemas.microsoft.com/office/drawing/2014/main" val="2665128456"/>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11840">
                <a:tc rowSpan="8">
                  <a:txBody>
                    <a:bodyPr/>
                    <a:lstStyle/>
                    <a:p>
                      <a:pPr algn="ctr">
                        <a:lnSpc>
                          <a:spcPct val="120000"/>
                        </a:lnSpc>
                      </a:pPr>
                      <a:r>
                        <a:rPr lang="es-ES" sz="1200" dirty="0">
                          <a:effectLst/>
                        </a:rPr>
                        <a:t>Intercontinental (</a:t>
                      </a:r>
                      <a:r>
                        <a:rPr lang="es-ES" sz="1200" dirty="0" err="1">
                          <a:effectLst/>
                        </a:rPr>
                        <a:t>Classic</a:t>
                      </a:r>
                      <a:r>
                        <a:rPr lang="es-ES" sz="1200" dirty="0">
                          <a:effectLst/>
                        </a:rPr>
                        <a:t>) Iguazú Grand (Junior Suite)</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1365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776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728</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769908571"/>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1626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916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829</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227502656"/>
                  </a:ext>
                </a:extLst>
              </a:tr>
              <a:tr h="211840">
                <a:tc vMerge="1">
                  <a:txBody>
                    <a:bodyPr/>
                    <a:lstStyle/>
                    <a:p>
                      <a:endParaRPr lang="es-CO"/>
                    </a:p>
                  </a:txBody>
                  <a:tcPr/>
                </a:tc>
                <a:tc>
                  <a:txBody>
                    <a:bodyPr/>
                    <a:lstStyle/>
                    <a:p>
                      <a:pPr algn="ctr">
                        <a:lnSpc>
                          <a:spcPct val="120000"/>
                        </a:lnSpc>
                      </a:pPr>
                      <a:r>
                        <a:rPr lang="es-ES" sz="1200" dirty="0">
                          <a:effectLst/>
                        </a:rPr>
                        <a:t>01 AGO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1396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801</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752</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564069341"/>
                  </a:ext>
                </a:extLst>
              </a:tr>
              <a:tr h="211840">
                <a:tc vMerge="1">
                  <a:txBody>
                    <a:bodyPr/>
                    <a:lstStyle/>
                    <a:p>
                      <a:endParaRPr lang="es-CO"/>
                    </a:p>
                  </a:txBody>
                  <a:tcPr/>
                </a:tc>
                <a:tc>
                  <a:txBody>
                    <a:bodyPr/>
                    <a:lstStyle/>
                    <a:p>
                      <a:pPr algn="ctr">
                        <a:lnSpc>
                          <a:spcPct val="120000"/>
                        </a:lnSpc>
                      </a:pPr>
                      <a:r>
                        <a:rPr lang="es-ES" sz="1200" dirty="0">
                          <a:effectLst/>
                        </a:rPr>
                        <a:t>01 OCT 2025 / 30 NOV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1649</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932</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842</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4079772219"/>
                  </a:ext>
                </a:extLst>
              </a:tr>
              <a:tr h="211840">
                <a:tc vMerge="1">
                  <a:txBody>
                    <a:bodyPr/>
                    <a:lstStyle/>
                    <a:p>
                      <a:endParaRPr lang="es-CO"/>
                    </a:p>
                  </a:txBody>
                  <a:tcPr/>
                </a:tc>
                <a:tc>
                  <a:txBody>
                    <a:bodyPr/>
                    <a:lstStyle/>
                    <a:p>
                      <a:pPr algn="ctr">
                        <a:lnSpc>
                          <a:spcPct val="120000"/>
                        </a:lnSpc>
                      </a:pPr>
                      <a:r>
                        <a:rPr lang="es-ES" sz="1200" dirty="0">
                          <a:effectLst/>
                        </a:rPr>
                        <a:t>01 DIC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1477</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845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785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845317462"/>
                  </a:ext>
                </a:extLst>
              </a:tr>
              <a:tr h="211840">
                <a:tc vMerge="1">
                  <a:txBody>
                    <a:bodyPr/>
                    <a:lstStyle/>
                    <a:p>
                      <a:endParaRPr lang="es-CO"/>
                    </a:p>
                  </a:txBody>
                  <a:tcPr/>
                </a:tc>
                <a:tc>
                  <a:txBody>
                    <a:bodyPr/>
                    <a:lstStyle/>
                    <a:p>
                      <a:pPr algn="ctr">
                        <a:lnSpc>
                          <a:spcPct val="120000"/>
                        </a:lnSpc>
                      </a:pPr>
                      <a:r>
                        <a:rPr lang="es-ES" sz="12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1507</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871</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810</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210985007"/>
                  </a:ext>
                </a:extLst>
              </a:tr>
              <a:tr h="247474">
                <a:tc vMerge="1">
                  <a:txBody>
                    <a:bodyPr/>
                    <a:lstStyle/>
                    <a:p>
                      <a:endParaRPr lang="es-CO"/>
                    </a:p>
                  </a:txBody>
                  <a:tcPr/>
                </a:tc>
                <a:tc>
                  <a:txBody>
                    <a:bodyPr/>
                    <a:lstStyle/>
                    <a:p>
                      <a:pPr algn="ctr">
                        <a:lnSpc>
                          <a:spcPct val="120000"/>
                        </a:lnSpc>
                      </a:pPr>
                      <a:r>
                        <a:rPr lang="es-ES" sz="1200" dirty="0">
                          <a:effectLst/>
                        </a:rPr>
                        <a:t>01 MAR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1680</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957</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867</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94783781"/>
                  </a:ext>
                </a:extLst>
              </a:tr>
              <a:tr h="211840">
                <a:tc vMerge="1">
                  <a:txBody>
                    <a:bodyPr/>
                    <a:lstStyle/>
                    <a:p>
                      <a:endParaRPr lang="es-CO"/>
                    </a:p>
                  </a:txBody>
                  <a:tcPr/>
                </a:tc>
                <a:tc>
                  <a:txBody>
                    <a:bodyPr/>
                    <a:lstStyle/>
                    <a:p>
                      <a:pPr algn="ctr">
                        <a:lnSpc>
                          <a:spcPct val="120000"/>
                        </a:lnSpc>
                      </a:pPr>
                      <a:r>
                        <a:rPr lang="es-ES" sz="1200" dirty="0">
                          <a:effectLst/>
                        </a:rPr>
                        <a:t>01ABR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1435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835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786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969679554"/>
                  </a:ext>
                </a:extLst>
              </a:tr>
              <a:tr h="211840">
                <a:tc gridSpan="5">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11840">
                <a:tc rowSpan="4">
                  <a:txBody>
                    <a:bodyPr/>
                    <a:lstStyle/>
                    <a:p>
                      <a:pPr algn="ctr">
                        <a:lnSpc>
                          <a:spcPct val="120000"/>
                        </a:lnSpc>
                      </a:pPr>
                      <a:r>
                        <a:rPr lang="es-ES" sz="1200" dirty="0">
                          <a:effectLst/>
                        </a:rPr>
                        <a:t>NH </a:t>
                      </a:r>
                      <a:r>
                        <a:rPr lang="es-ES" sz="1200" dirty="0" err="1">
                          <a:effectLst/>
                        </a:rPr>
                        <a:t>city</a:t>
                      </a:r>
                      <a:r>
                        <a:rPr lang="es-ES" sz="1200" dirty="0">
                          <a:effectLst/>
                        </a:rPr>
                        <a:t> (</a:t>
                      </a:r>
                      <a:r>
                        <a:rPr lang="es-ES" sz="1200" dirty="0" err="1">
                          <a:effectLst/>
                        </a:rPr>
                        <a:t>std</a:t>
                      </a:r>
                      <a:r>
                        <a:rPr lang="es-ES" sz="1200" dirty="0">
                          <a:effectLst/>
                        </a:rPr>
                        <a:t>) </a:t>
                      </a:r>
                      <a:endParaRPr lang="es-CO" sz="1100" dirty="0">
                        <a:effectLst/>
                      </a:endParaRPr>
                    </a:p>
                    <a:p>
                      <a:pPr algn="ctr">
                        <a:lnSpc>
                          <a:spcPct val="120000"/>
                        </a:lnSpc>
                      </a:pPr>
                      <a:r>
                        <a:rPr lang="es-ES" sz="1200" dirty="0">
                          <a:effectLst/>
                        </a:rPr>
                        <a:t>Guaminí Misión (Deluxe)</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825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506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503</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1799379228"/>
                  </a:ext>
                </a:extLst>
              </a:tr>
              <a:tr h="211840">
                <a:tc vMerge="1">
                  <a:txBody>
                    <a:bodyPr/>
                    <a:lstStyle/>
                    <a:p>
                      <a:endParaRPr lang="es-CO"/>
                    </a:p>
                  </a:txBody>
                  <a:tcPr/>
                </a:tc>
                <a:tc>
                  <a:txBody>
                    <a:bodyPr/>
                    <a:lstStyle/>
                    <a:p>
                      <a:pPr algn="ctr">
                        <a:lnSpc>
                          <a:spcPct val="120000"/>
                        </a:lnSpc>
                      </a:pPr>
                      <a:r>
                        <a:rPr lang="es-ES" sz="1200" dirty="0">
                          <a:effectLst/>
                        </a:rPr>
                        <a:t>01 JUL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856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531</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527</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1110485952"/>
                  </a:ext>
                </a:extLst>
              </a:tr>
              <a:tr h="211840">
                <a:tc vMerge="1">
                  <a:txBody>
                    <a:bodyPr/>
                    <a:lstStyle/>
                    <a:p>
                      <a:endParaRPr lang="es-CO"/>
                    </a:p>
                  </a:txBody>
                  <a:tcPr/>
                </a:tc>
                <a:tc>
                  <a:txBody>
                    <a:bodyPr/>
                    <a:lstStyle/>
                    <a:p>
                      <a:pPr algn="ctr">
                        <a:lnSpc>
                          <a:spcPct val="120000"/>
                        </a:lnSpc>
                      </a:pPr>
                      <a:r>
                        <a:rPr lang="es-ES" sz="1200" dirty="0">
                          <a:effectLst/>
                        </a:rPr>
                        <a:t>01 OCT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864</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540</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536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2078373508"/>
                  </a:ext>
                </a:extLst>
              </a:tr>
              <a:tr h="211840">
                <a:tc vMerge="1">
                  <a:txBody>
                    <a:bodyPr/>
                    <a:lstStyle/>
                    <a:p>
                      <a:endParaRPr lang="es-CO"/>
                    </a:p>
                  </a:txBody>
                  <a:tcPr/>
                </a:tc>
                <a:tc>
                  <a:txBody>
                    <a:bodyPr/>
                    <a:lstStyle/>
                    <a:p>
                      <a:pPr algn="ctr">
                        <a:lnSpc>
                          <a:spcPct val="120000"/>
                        </a:lnSpc>
                      </a:pPr>
                      <a:r>
                        <a:rPr lang="es-ES" sz="1200" dirty="0">
                          <a:effectLst/>
                        </a:rPr>
                        <a:t>01 ENE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895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566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560</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466454290"/>
                  </a:ext>
                </a:extLst>
              </a:tr>
              <a:tr h="211840">
                <a:tc gridSpan="5">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1840">
                <a:tc rowSpan="6">
                  <a:txBody>
                    <a:bodyPr/>
                    <a:lstStyle/>
                    <a:p>
                      <a:pPr algn="ctr">
                        <a:lnSpc>
                          <a:spcPct val="120000"/>
                        </a:lnSpc>
                      </a:pPr>
                      <a:r>
                        <a:rPr lang="es-ES" sz="1200" dirty="0" err="1">
                          <a:effectLst/>
                        </a:rPr>
                        <a:t>Two</a:t>
                      </a:r>
                      <a:r>
                        <a:rPr lang="es-ES" sz="1200" dirty="0">
                          <a:effectLst/>
                        </a:rPr>
                        <a:t> Buenos Aires (</a:t>
                      </a:r>
                      <a:r>
                        <a:rPr lang="es-ES" sz="1200" dirty="0" err="1">
                          <a:effectLst/>
                        </a:rPr>
                        <a:t>Std</a:t>
                      </a:r>
                      <a:r>
                        <a:rPr lang="es-ES" sz="1200" dirty="0">
                          <a:effectLst/>
                        </a:rPr>
                        <a:t>) </a:t>
                      </a:r>
                      <a:endParaRPr lang="es-CO" sz="1100" dirty="0">
                        <a:effectLst/>
                      </a:endParaRPr>
                    </a:p>
                    <a:p>
                      <a:pPr algn="ctr">
                        <a:lnSpc>
                          <a:spcPct val="120000"/>
                        </a:lnSpc>
                      </a:pPr>
                      <a:r>
                        <a:rPr lang="es-ES" sz="1200" dirty="0">
                          <a:effectLst/>
                        </a:rPr>
                        <a:t>Libertador (</a:t>
                      </a:r>
                      <a:r>
                        <a:rPr lang="es-ES" sz="1200" dirty="0" err="1">
                          <a:effectLst/>
                        </a:rPr>
                        <a:t>Std</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750</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469</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467</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2050414882"/>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908</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557</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526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679688101"/>
                  </a:ext>
                </a:extLst>
              </a:tr>
              <a:tr h="211840">
                <a:tc vMerge="1">
                  <a:txBody>
                    <a:bodyPr/>
                    <a:lstStyle/>
                    <a:p>
                      <a:endParaRPr lang="es-CO"/>
                    </a:p>
                  </a:txBody>
                  <a:tcPr/>
                </a:tc>
                <a:tc>
                  <a:txBody>
                    <a:bodyPr/>
                    <a:lstStyle/>
                    <a:p>
                      <a:pPr algn="ctr">
                        <a:lnSpc>
                          <a:spcPct val="120000"/>
                        </a:lnSpc>
                      </a:pPr>
                      <a:r>
                        <a:rPr lang="es-ES" sz="1200" dirty="0">
                          <a:effectLst/>
                        </a:rPr>
                        <a:t>01 AGO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796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500</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496</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978532902"/>
                  </a:ext>
                </a:extLst>
              </a:tr>
              <a:tr h="211840">
                <a:tc vMerge="1">
                  <a:txBody>
                    <a:bodyPr/>
                    <a:lstStyle/>
                    <a:p>
                      <a:endParaRPr lang="es-CO"/>
                    </a:p>
                  </a:txBody>
                  <a:tcPr/>
                </a:tc>
                <a:tc>
                  <a:txBody>
                    <a:bodyPr/>
                    <a:lstStyle/>
                    <a:p>
                      <a:pPr algn="ctr">
                        <a:lnSpc>
                          <a:spcPct val="120000"/>
                        </a:lnSpc>
                      </a:pPr>
                      <a:r>
                        <a:rPr lang="es-ES" sz="1200">
                          <a:effectLst/>
                        </a:rPr>
                        <a:t>01 OCT 2025 / 30 NOV 2025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848</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531</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511</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2705078132"/>
                  </a:ext>
                </a:extLst>
              </a:tr>
              <a:tr h="211840">
                <a:tc vMerge="1">
                  <a:txBody>
                    <a:bodyPr/>
                    <a:lstStyle/>
                    <a:p>
                      <a:endParaRPr lang="es-CO"/>
                    </a:p>
                  </a:txBody>
                  <a:tcPr/>
                </a:tc>
                <a:tc>
                  <a:txBody>
                    <a:bodyPr/>
                    <a:lstStyle/>
                    <a:p>
                      <a:pPr algn="ctr">
                        <a:lnSpc>
                          <a:spcPct val="120000"/>
                        </a:lnSpc>
                      </a:pPr>
                      <a:r>
                        <a:rPr lang="es-ES" sz="1200">
                          <a:effectLst/>
                        </a:rPr>
                        <a:t>01 DIC 2025 / 31 DIC 2025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804</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510</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504</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540676348"/>
                  </a:ext>
                </a:extLst>
              </a:tr>
              <a:tr h="211840">
                <a:tc vMerge="1">
                  <a:txBody>
                    <a:bodyPr/>
                    <a:lstStyle/>
                    <a:p>
                      <a:endParaRPr lang="es-CO"/>
                    </a:p>
                  </a:txBody>
                  <a:tcPr/>
                </a:tc>
                <a:tc>
                  <a:txBody>
                    <a:bodyPr/>
                    <a:lstStyle/>
                    <a:p>
                      <a:pPr algn="ctr">
                        <a:lnSpc>
                          <a:spcPct val="120000"/>
                        </a:lnSpc>
                      </a:pPr>
                      <a:r>
                        <a:rPr lang="es-ES" sz="1200" dirty="0">
                          <a:effectLst/>
                        </a:rPr>
                        <a:t>01 ENE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821</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a:effectLst/>
                        </a:rPr>
                        <a:t>528</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a:lnSpc>
                          <a:spcPct val="120000"/>
                        </a:lnSpc>
                      </a:pPr>
                      <a:r>
                        <a:rPr lang="es-ES" sz="1200" dirty="0">
                          <a:effectLst/>
                        </a:rPr>
                        <a:t>524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extLst>
                  <a:ext uri="{0D108BD9-81ED-4DB2-BD59-A6C34878D82A}">
                    <a16:rowId xmlns:a16="http://schemas.microsoft.com/office/drawing/2014/main" val="3880619189"/>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789" y="426081"/>
            <a:ext cx="4298501" cy="2417907"/>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Buenos Aires</a:t>
            </a:r>
          </a:p>
          <a:p>
            <a:pPr algn="just">
              <a:lnSpc>
                <a:spcPct val="150000"/>
              </a:lnSpc>
            </a:pPr>
            <a:r>
              <a:rPr lang="es-MX" sz="1200" b="0" i="0" noProof="0" dirty="0">
                <a:solidFill>
                  <a:srgbClr val="000000"/>
                </a:solidFill>
                <a:effectLst/>
              </a:rPr>
              <a:t>Desayuno en el Hotel. Por la mañana se realizará la excursión: Medio día Visita de la Ciudad City Tour (Medio Día) SIB con Guía en español: En esta excursión va poder disfrutar a la ciudad Autónoma de Buenos Aires y conocer el símbolo de la ciudad: el Obelisco. Recorrerá plazas como las de Mayo, San Martín y Alvear. Avenidas importantes como: Corrientes, De Mayo, 9 de Julio, entre otras. Conocerá barrios con historia como La Boca, San Telmo, suntuosos como Palermo y Recoleta y modernos como Puerto Madero. También los parques: Lezama, Tres de Febrero. Recorrerá zonas comerciales, financieras y Estadio de Fútbol. resto de tarde libre para realizar excursiones opcionales.</a:t>
            </a: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628" r="9628"/>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Buenos Aires</a:t>
            </a:r>
          </a:p>
          <a:p>
            <a:pPr algn="just">
              <a:lnSpc>
                <a:spcPct val="150000"/>
              </a:lnSpc>
            </a:pPr>
            <a:r>
              <a:rPr lang="es-MX" sz="1200" b="0" i="0" noProof="0" dirty="0">
                <a:solidFill>
                  <a:srgbClr val="000000"/>
                </a:solidFill>
                <a:effectLst/>
              </a:rPr>
              <a:t>Desayuno en el Hotel. Día Libre para realizar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4. Buenos Aires / Puerto Iguazú </a:t>
            </a:r>
          </a:p>
          <a:p>
            <a:pPr algn="just">
              <a:lnSpc>
                <a:spcPct val="150000"/>
              </a:lnSpc>
            </a:pPr>
            <a:r>
              <a:rPr lang="es-MX" sz="1200" b="0" i="0" noProof="0" dirty="0">
                <a:solidFill>
                  <a:srgbClr val="000000"/>
                </a:solidFill>
                <a:effectLst/>
              </a:rPr>
              <a:t>Desayuno en el Hotel. Traslado al Aeropuerto para tomar vuelo con destino a Puerto Iguazú. Arribo a la ciudad de Puerto Iguazú. Traslado del Aeropuerto hasta el Hotel seleccionado. Se realizará la excursión al Lado Brasilero de las Cataratas. Excursión Lado Brasilero de las Cataratas:</a:t>
            </a:r>
          </a:p>
          <a:p>
            <a:pPr algn="just">
              <a:lnSpc>
                <a:spcPct val="150000"/>
              </a:lnSpc>
            </a:pPr>
            <a:r>
              <a:rPr lang="es-MX" sz="1200" b="0" i="0" noProof="0" dirty="0">
                <a:solidFill>
                  <a:srgbClr val="000000"/>
                </a:solidFill>
                <a:effectLst/>
              </a:rPr>
              <a:t>Déjate deslumbrar por una de las grandes maravillas del mundo, las Cataratas del Iguazú, hogar de más de 270 impresionantes saltos de agua. Comienza tu excursión con la recogida en tu hotel antes de dirigirte a las Cataratas del Iguazú, situadas a 24 kilómetros del centro de Foz de Iguazú. Tras pasar por el centro de visitantes, continúa tu recorrido hacia las magníficas Cataratas del Iguazú. Da un</a:t>
            </a:r>
          </a:p>
          <a:p>
            <a:pPr algn="just">
              <a:lnSpc>
                <a:spcPct val="150000"/>
              </a:lnSpc>
            </a:pPr>
            <a:r>
              <a:rPr lang="es-MX" sz="1200" b="0" i="0" noProof="0" dirty="0">
                <a:solidFill>
                  <a:srgbClr val="000000"/>
                </a:solidFill>
                <a:effectLst/>
              </a:rPr>
              <a:t>paseo de 1 kilómetro y maravíllate con la belleza del entorno. Este paseo te ofrece una increíble vista panorámica de las cataratas y una vista de cerca de la Cascada de la Garganta del Diablo. La excursión termina en la cima de las cataratas del Iguazú, a la que puedes acceder por las escaleras o por el Ascensor Panorámico. Una vez finalizada la excursión, lo estarán esperando para llevarlo al hotel.</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628" r="9628"/>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a:solidFill>
                  <a:srgbClr val="0070C0"/>
                </a:solidFill>
              </a:rPr>
              <a:t>BUENOS AIRES IGUAZU</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97214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es-MX" sz="1200" b="1" i="0" noProof="0" dirty="0">
                <a:solidFill>
                  <a:srgbClr val="000000"/>
                </a:solidFill>
                <a:effectLst/>
              </a:rPr>
              <a:t>Puerto Iguazú</a:t>
            </a:r>
          </a:p>
          <a:p>
            <a:pPr algn="just">
              <a:lnSpc>
                <a:spcPct val="150000"/>
              </a:lnSpc>
            </a:pPr>
            <a:r>
              <a:rPr lang="es-MX" sz="1200" b="0" i="0" noProof="0" dirty="0">
                <a:solidFill>
                  <a:srgbClr val="000000"/>
                </a:solidFill>
                <a:effectLst/>
              </a:rPr>
              <a:t>Desayuno en el Hotel. Se realizará la excursión al Lado Argentino de las cataratas.</a:t>
            </a:r>
          </a:p>
          <a:p>
            <a:pPr algn="just">
              <a:lnSpc>
                <a:spcPct val="150000"/>
              </a:lnSpc>
            </a:pPr>
            <a:r>
              <a:rPr lang="es-MX" sz="1200" b="0" i="0" noProof="0" dirty="0">
                <a:solidFill>
                  <a:srgbClr val="000000"/>
                </a:solidFill>
                <a:effectLst/>
              </a:rPr>
              <a:t>Excursión Lado Argentina de las Cataratas: Disfruta de un día explorando esta maravilla natural: Las Cataratas del Iguazú. El parque cuenta con tres caminos principales, el superior, el inferior y la Garganta del Diablo. Explora los senderos desde el tren ecológico, incluido en el precio de la entrada. Contempla todas las cascadas y siente de cerca su belleza y su fuerza. Visita el salto de Arrechea, una cascada de 23 metros en el arroyo Arrechea que forma una poza natural de aguas transparentes. Una vez finalizada la excursión, lo estarán esperando para llevarlo al hotel.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6 : </a:t>
            </a:r>
            <a:r>
              <a:rPr lang="es-MX" sz="1200" b="1" i="0" noProof="0" dirty="0">
                <a:solidFill>
                  <a:srgbClr val="000000"/>
                </a:solidFill>
                <a:effectLst/>
              </a:rPr>
              <a:t>Puerto Iguazú</a:t>
            </a:r>
          </a:p>
          <a:p>
            <a:pPr algn="just">
              <a:lnSpc>
                <a:spcPct val="150000"/>
              </a:lnSpc>
            </a:pPr>
            <a:r>
              <a:rPr lang="es-MX" sz="1200" b="0" i="0" noProof="0" dirty="0">
                <a:solidFill>
                  <a:srgbClr val="000000"/>
                </a:solidFill>
                <a:effectLst/>
              </a:rPr>
              <a:t>Desayuno en el Hotel.</a:t>
            </a:r>
          </a:p>
          <a:p>
            <a:pPr algn="just">
              <a:lnSpc>
                <a:spcPct val="150000"/>
              </a:lnSpc>
            </a:pPr>
            <a:r>
              <a:rPr lang="es-MX" sz="1200" b="0" i="0" noProof="0" dirty="0">
                <a:solidFill>
                  <a:srgbClr val="000000"/>
                </a:solidFill>
                <a:effectLst/>
              </a:rPr>
              <a:t>Traslado del Hotel al Aeropuerto de Puerto Iguazú para tomar vuelo de regreso.</a:t>
            </a: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123" r="812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863273" y="4668811"/>
            <a:ext cx="574501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440112" y="4857041"/>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115299" y="5064568"/>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7660950" y="486619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782880" y="4022480"/>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IGUAZU</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1909" y="5021757"/>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5888</TotalTime>
  <Words>1058</Words>
  <Application>Microsoft Office PowerPoint</Application>
  <PresentationFormat>Panorámica</PresentationFormat>
  <Paragraphs>151</Paragraphs>
  <Slides>8</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24</cp:revision>
  <dcterms:created xsi:type="dcterms:W3CDTF">2024-08-19T01:20:52Z</dcterms:created>
  <dcterms:modified xsi:type="dcterms:W3CDTF">2025-05-06T21:59:49Z</dcterms:modified>
</cp:coreProperties>
</file>