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35" r:id="rId4"/>
    <p:sldId id="530" r:id="rId5"/>
    <p:sldId id="379" r:id="rId6"/>
    <p:sldId id="537" r:id="rId7"/>
    <p:sldId id="536" r:id="rId8"/>
    <p:sldId id="538" r:id="rId9"/>
    <p:sldId id="539" r:id="rId10"/>
    <p:sldId id="541" r:id="rId11"/>
    <p:sldId id="540"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11247" y="4103916"/>
            <a:ext cx="7055002" cy="646331"/>
          </a:xfrm>
          <a:prstGeom prst="rect">
            <a:avLst/>
          </a:prstGeom>
          <a:noFill/>
        </p:spPr>
        <p:txBody>
          <a:bodyPr wrap="square" rtlCol="0">
            <a:spAutoFit/>
          </a:bodyPr>
          <a:lstStyle/>
          <a:p>
            <a:r>
              <a:rPr lang="es-CO" sz="3600" b="1" dirty="0">
                <a:solidFill>
                  <a:schemeClr val="bg1"/>
                </a:solidFill>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MONTAÑA DE 7 COLORES</a:t>
            </a:r>
          </a:p>
          <a:p>
            <a:pPr algn="just">
              <a:lnSpc>
                <a:spcPct val="150000"/>
              </a:lnSpc>
            </a:pPr>
            <a:r>
              <a:rPr lang="es-MX" sz="1200" b="0" i="0" noProof="0" dirty="0">
                <a:solidFill>
                  <a:srgbClr val="000000"/>
                </a:solidFill>
                <a:effectLst/>
              </a:rPr>
              <a:t>Entre las 4:00 a 04:30 </a:t>
            </a:r>
            <a:r>
              <a:rPr lang="es-MX" sz="1200" b="0" i="0" noProof="0" dirty="0" err="1">
                <a:solidFill>
                  <a:srgbClr val="000000"/>
                </a:solidFill>
                <a:effectLst/>
              </a:rPr>
              <a:t>Hrs</a:t>
            </a:r>
            <a:r>
              <a:rPr lang="es-MX" sz="1200" b="0" i="0" noProof="0" dirty="0">
                <a:solidFill>
                  <a:srgbClr val="000000"/>
                </a:solidFill>
                <a:effectLst/>
              </a:rPr>
              <a:t>. de la madrugada pasaremos por usted, para trasladarlo al Valle Sur, específicamente al distrito de </a:t>
            </a:r>
            <a:r>
              <a:rPr lang="es-MX" sz="1200" b="0" i="0" noProof="0" dirty="0" err="1">
                <a:solidFill>
                  <a:srgbClr val="000000"/>
                </a:solidFill>
                <a:effectLst/>
              </a:rPr>
              <a:t>Cusipata</a:t>
            </a:r>
            <a:r>
              <a:rPr lang="es-MX" sz="1200" b="0" i="0" noProof="0" dirty="0">
                <a:solidFill>
                  <a:srgbClr val="000000"/>
                </a:solidFill>
                <a:effectLst/>
              </a:rPr>
              <a:t> (03 </a:t>
            </a:r>
            <a:r>
              <a:rPr lang="es-MX" sz="1200" b="0" i="0" noProof="0" dirty="0" err="1">
                <a:solidFill>
                  <a:srgbClr val="000000"/>
                </a:solidFill>
                <a:effectLst/>
              </a:rPr>
              <a:t>hrs</a:t>
            </a:r>
            <a:r>
              <a:rPr lang="es-MX" sz="1200" b="0" i="0" noProof="0" dirty="0">
                <a:solidFill>
                  <a:srgbClr val="000000"/>
                </a:solidFill>
                <a:effectLst/>
              </a:rPr>
              <a:t>. Aprox.), donde empezara la caminata de 01 hora y 20 Minutos aproximadamente, hasta llegar a la Montaña de los 7 colores donde estaremos a una altura de (5020 Msnm). En el camino observaremos la flora y fauna del lugar, quedándonos maravillados con muchas de ellas como, por ejemplo: Llamas, Vicuñas, Alpacas, etc. A su vez podremos ver e interactuar con los pastores del lugar, los cuales lucen unas vestimentas coloridas y particulares de manera tradicional. También apreciaremos dentro de este hermoso paisaje los glaciares más cercanos, como el imponente nevado del Ausangate. Al llegar a la CIMA podrán atesorar este momento inolvidable apreciando en todo su esplendor, la Montaña de </a:t>
            </a:r>
            <a:r>
              <a:rPr lang="es-MX" sz="1200" b="0" i="0" noProof="0" dirty="0" err="1">
                <a:solidFill>
                  <a:srgbClr val="000000"/>
                </a:solidFill>
                <a:effectLst/>
              </a:rPr>
              <a:t>Vincunca</a:t>
            </a:r>
            <a:r>
              <a:rPr lang="es-MX" sz="1200" b="0" i="0" noProof="0" dirty="0">
                <a:solidFill>
                  <a:srgbClr val="000000"/>
                </a:solidFill>
                <a:effectLst/>
              </a:rPr>
              <a:t> o también conocida como la Montaña de los 7 colores. En compañía de nuestro guía exploraremos la zona, quien a su vez le brindará toda la información relevante al respecto. Aquí usted, podrá realizar un sinfín de preguntas, con respecto a la conformación de minerales y rocas de colores que hacen del panorama una verdadera maravilla, entre muchas otras.</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506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4618572"/>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Luego tendrá tiempo libre para conectarse con la montaña y disfrutar del paisaje donde podrá obtener fantásticas fotografías, así también podrán realizar sus peticiones sagradas al Apu de Ausangate. </a:t>
            </a:r>
          </a:p>
          <a:p>
            <a:pPr algn="just">
              <a:lnSpc>
                <a:spcPct val="150000"/>
              </a:lnSpc>
            </a:pPr>
            <a:r>
              <a:rPr lang="es-MX" sz="1200" b="0" i="0" noProof="0" dirty="0">
                <a:solidFill>
                  <a:srgbClr val="000000"/>
                </a:solidFill>
                <a:effectLst/>
              </a:rPr>
              <a:t>Luego de disfrutar este magnífico atractivo natural, retornaremos hacia nuestro transporte, para dirigirnos al restaurante Turístico, donde repondremos energías deleitándonos con un delicioso almuerzo Buffet con variedad de Comida Novo Andina. Seguidamente, retornaremos a la ciudad del Cusco, llegando aproximadamente entre las 17:30 y 18 </a:t>
            </a:r>
            <a:r>
              <a:rPr lang="es-MX" sz="1200" b="0" i="0" noProof="0" dirty="0" err="1">
                <a:solidFill>
                  <a:srgbClr val="000000"/>
                </a:solidFill>
                <a:effectLst/>
              </a:rPr>
              <a:t>Hrs</a:t>
            </a:r>
            <a:r>
              <a:rPr lang="es-MX" sz="1200" b="0" i="0" noProof="0" dirty="0">
                <a:solidFill>
                  <a:srgbClr val="000000"/>
                </a:solidFill>
                <a:effectLst/>
              </a:rPr>
              <a:t>.</a:t>
            </a:r>
          </a:p>
          <a:p>
            <a:pPr algn="just">
              <a:lnSpc>
                <a:spcPct val="150000"/>
              </a:lnSpc>
            </a:pPr>
            <a:r>
              <a:rPr lang="es-MX" sz="1200" b="0" i="0" noProof="0" dirty="0">
                <a:solidFill>
                  <a:srgbClr val="000000"/>
                </a:solidFill>
                <a:effectLst/>
              </a:rPr>
              <a:t>Pernocte en la ciudad de Cusco. </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a:t>
            </a:r>
            <a:r>
              <a:rPr lang="es-CO" sz="1200" b="1" dirty="0">
                <a:solidFill>
                  <a:srgbClr val="000000"/>
                </a:solidFill>
              </a:rPr>
              <a:t>BOGOTA</a:t>
            </a:r>
          </a:p>
          <a:p>
            <a:pPr algn="just">
              <a:lnSpc>
                <a:spcPct val="150000"/>
              </a:lnSpc>
            </a:pPr>
            <a:r>
              <a:rPr lang="es-MX" sz="1200" b="0" i="0" noProof="0" dirty="0">
                <a:solidFill>
                  <a:srgbClr val="000000"/>
                </a:solidFill>
                <a:effectLst/>
              </a:rPr>
              <a:t>Desayuno en el hotel a la hora indicada.</a:t>
            </a:r>
          </a:p>
          <a:p>
            <a:pPr algn="just">
              <a:lnSpc>
                <a:spcPct val="150000"/>
              </a:lnSpc>
            </a:pPr>
            <a:r>
              <a:rPr lang="es-MX" sz="1200" b="0" i="0" noProof="0" dirty="0">
                <a:solidFill>
                  <a:srgbClr val="000000"/>
                </a:solidFill>
                <a:effectLst/>
              </a:rPr>
              <a:t>A continuación, lo trasladaremos de su hotel rumbo al aeropuerto, para abordar su vuelo rumbo a casa.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147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093405" y="4043379"/>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DESCUBE </a:t>
            </a:r>
            <a:r>
              <a:rPr lang="es-CO" sz="3600" b="1" noProof="0" dirty="0">
                <a:solidFill>
                  <a:srgbClr val="FF6600"/>
                </a:solidFill>
                <a:latin typeface="Montserrat" panose="02000505000000020004" pitchFamily="2" charset="0"/>
              </a:rPr>
              <a:t>EL LEGADO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78039" y="489798"/>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057938"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87058" y="104376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036892"/>
            <a:ext cx="7648292" cy="5111656"/>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2</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noches de alojamiento con desayuno en el hotel elegido en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Colonial y Moderna con Catacumbas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turístico en el restaurante La Tiendecita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Full Day Paracas Ica desde Lima (Islas Ballestas, vitivinícola, City Tour Ica Panorámico, Huacachina +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box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breakfast</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Almuerzo).</a:t>
            </a:r>
          </a:p>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y hotel – estación de tren - 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+ 04 centros arqueológicos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Montaña de los 7 colores con almuerzo buffet</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Peru</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Rail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Santuario de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Bus de ida y vuelta a la ciudadela de Machu Picchu</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en Aguas Calientes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Entradas a los circuitos turísticos mencionados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Excursiones en regular con guía profesional (español)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Arial" panose="020B0604020202020204" pitchFamily="34"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288000"/>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0"/>
            <a:ext cx="7055002" cy="646331"/>
          </a:xfrm>
          <a:prstGeom prst="rect">
            <a:avLst/>
          </a:prstGeom>
          <a:noFill/>
        </p:spPr>
        <p:txBody>
          <a:bodyPr wrap="square" rtlCol="0">
            <a:spAutoFit/>
          </a:bodyPr>
          <a:lstStyle/>
          <a:p>
            <a:r>
              <a:rPr lang="es-CO" sz="3600" b="1" noProof="0" dirty="0">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55224"/>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05462" y="4667586"/>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016197972"/>
              </p:ext>
            </p:extLst>
          </p:nvPr>
        </p:nvGraphicFramePr>
        <p:xfrm>
          <a:off x="762077" y="1666617"/>
          <a:ext cx="4899814" cy="2793397"/>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683358">
                  <a:extLst>
                    <a:ext uri="{9D8B030D-6E8A-4147-A177-3AD203B41FA5}">
                      <a16:colId xmlns:a16="http://schemas.microsoft.com/office/drawing/2014/main" val="1536149785"/>
                    </a:ext>
                  </a:extLst>
                </a:gridCol>
                <a:gridCol w="1708727">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Hotel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Tambo</a:t>
                      </a:r>
                      <a:r>
                        <a:rPr lang="pt-BR" sz="1200" kern="1800" dirty="0">
                          <a:solidFill>
                            <a:srgbClr val="000000"/>
                          </a:solidFill>
                          <a:effectLst/>
                          <a:latin typeface="+mn-lt"/>
                          <a:ea typeface="Batang" panose="02030600000101010101" pitchFamily="18" charset="-127"/>
                          <a:cs typeface="Times New Roman" panose="02020603050405020304" pitchFamily="18" charset="0"/>
                        </a:rPr>
                        <a:t> I</a:t>
                      </a: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Hotel San Francisco Plaza</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1164</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900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881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Hotel Habitat</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Hotel Terra Andina</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1215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936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922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Hotel </a:t>
                      </a:r>
                      <a:r>
                        <a:rPr lang="es-PE" sz="1200" kern="1800" dirty="0" err="1">
                          <a:solidFill>
                            <a:srgbClr val="000000"/>
                          </a:solidFill>
                          <a:effectLst/>
                          <a:latin typeface="+mn-lt"/>
                          <a:ea typeface="Batang" panose="02030600000101010101" pitchFamily="18" charset="-127"/>
                          <a:cs typeface="Times New Roman" panose="02020603050405020304" pitchFamily="18" charset="0"/>
                        </a:rPr>
                        <a:t>Inkari</a:t>
                      </a:r>
                      <a:r>
                        <a:rPr lang="es-PE" sz="1200" kern="1800" dirty="0">
                          <a:solidFill>
                            <a:srgbClr val="000000"/>
                          </a:solidFill>
                          <a:effectLst/>
                          <a:latin typeface="+mn-lt"/>
                          <a:ea typeface="Batang" panose="02030600000101010101" pitchFamily="18" charset="-127"/>
                          <a:cs typeface="Times New Roman" panose="02020603050405020304" pitchFamily="18" charset="0"/>
                        </a:rPr>
                        <a:t> </a:t>
                      </a:r>
                      <a:r>
                        <a:rPr lang="es-PE" sz="1200" kern="1800" dirty="0" err="1">
                          <a:solidFill>
                            <a:srgbClr val="000000"/>
                          </a:solidFill>
                          <a:effectLst/>
                          <a:latin typeface="+mn-lt"/>
                          <a:ea typeface="Batang" panose="02030600000101010101" pitchFamily="18" charset="-127"/>
                          <a:cs typeface="Times New Roman" panose="02020603050405020304" pitchFamily="18" charset="0"/>
                        </a:rPr>
                        <a:t>Luxury</a:t>
                      </a:r>
                      <a:r>
                        <a:rPr lang="es-PE" sz="1200" kern="1800" dirty="0">
                          <a:solidFill>
                            <a:srgbClr val="000000"/>
                          </a:solidFill>
                          <a:effectLst/>
                          <a:latin typeface="+mn-lt"/>
                          <a:ea typeface="Batang" panose="02030600000101010101" pitchFamily="18" charset="-127"/>
                          <a:cs typeface="Times New Roman" panose="02020603050405020304" pitchFamily="18" charset="0"/>
                        </a:rPr>
                        <a:t> Miraflores</a:t>
                      </a:r>
                    </a:p>
                    <a:p>
                      <a:pPr algn="ctr">
                        <a:lnSpc>
                          <a:spcPct val="115000"/>
                        </a:lnSpc>
                      </a:pPr>
                      <a:r>
                        <a:rPr lang="es-PE" sz="1200" kern="1800" dirty="0" err="1">
                          <a:solidFill>
                            <a:srgbClr val="000000"/>
                          </a:solidFill>
                          <a:effectLst/>
                          <a:latin typeface="+mn-lt"/>
                          <a:ea typeface="Batang" panose="02030600000101010101" pitchFamily="18" charset="-127"/>
                          <a:cs typeface="Times New Roman" panose="02020603050405020304" pitchFamily="18" charset="0"/>
                        </a:rPr>
                        <a:t>Xima</a:t>
                      </a:r>
                      <a:r>
                        <a:rPr lang="es-PE" sz="1200" kern="1800" dirty="0">
                          <a:solidFill>
                            <a:srgbClr val="000000"/>
                          </a:solidFill>
                          <a:effectLst/>
                          <a:latin typeface="+mn-lt"/>
                          <a:ea typeface="Batang" panose="02030600000101010101" pitchFamily="18" charset="-127"/>
                          <a:cs typeface="Times New Roman" panose="02020603050405020304" pitchFamily="18" charset="0"/>
                        </a:rPr>
                        <a:t> Hotel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1361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992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971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extLst>
                  <a:ext uri="{0D108BD9-81ED-4DB2-BD59-A6C34878D82A}">
                    <a16:rowId xmlns:a16="http://schemas.microsoft.com/office/drawing/2014/main" val="3505806391"/>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25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dirty="0">
                          <a:effectLst/>
                        </a:rPr>
                        <a:t>27 al 31 Julio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 CITY TOUR CON CATACUMBAS</a:t>
            </a:r>
          </a:p>
          <a:p>
            <a:pPr algn="just">
              <a:lnSpc>
                <a:spcPct val="150000"/>
              </a:lnSpc>
            </a:pPr>
            <a:r>
              <a:rPr lang="es-MX" sz="1200" b="0" i="0" noProof="0" dirty="0">
                <a:solidFill>
                  <a:srgbClr val="000000"/>
                </a:solidFill>
                <a:effectLst/>
              </a:rPr>
              <a:t>A su llegada a la ciudad de Lima, nuestro asistente de servicios lo estará esperando debidamente identificado y con su nombre a la vista. Traslado a su hotel.</a:t>
            </a:r>
          </a:p>
          <a:p>
            <a:pPr algn="just">
              <a:lnSpc>
                <a:spcPct val="150000"/>
              </a:lnSpc>
            </a:pPr>
            <a:r>
              <a:rPr lang="es-MX" sz="1200" b="0" i="0" noProof="0" dirty="0">
                <a:solidFill>
                  <a:srgbClr val="000000"/>
                </a:solidFill>
                <a:effectLst/>
              </a:rPr>
              <a:t> A la hora programada por la tarde , nos recogerán de nuestro hotel para comenzar nuestro recorrido por la ciudad de los Reyes. Iniciaremos por el distrito residencial moderno de Miraflores el cual podremos observar el parque del amor que en el centro se encuentra una escultura llamada “el beso” realizada por el artista Víctor Delfín, en ella dos personas se dan un beso, siendo el icono principal del lugar.  Continuando nuestro recorrido, nos dirigiremos hacia el Centro Histórico de Lima, declarado por la UNESCO en 1991 Patrimonio Cultural de la Humanidad, donde se estableció el centro de la colonia española en el siglo XVI y se erigieron las primeras edificaciones. Conoceremos la Plaza San Martín, sus balcones y viejas casonas, la Plaza Mayor y sus edificios más importantes como el Palacio de Gobierno, la Catedral de Lima, el Palacio Arzobispal y Municipal, la Estación de Desamparados, entre otros. Luego, nos dirigiremos al Convento y Catacumbas de San Francisco; ingresaremos a uno de los conventos más importantes del siglo XVII. Visitaremos la antigua Biblioteca, el Coro, el Claustro Principal y las criptas subterráneas conocidas como Catacumbas. </a:t>
            </a:r>
          </a:p>
          <a:p>
            <a:pPr algn="just">
              <a:lnSpc>
                <a:spcPct val="150000"/>
              </a:lnSpc>
            </a:pPr>
            <a:r>
              <a:rPr lang="es-MX" sz="1200" b="0" i="0" noProof="0" dirty="0">
                <a:solidFill>
                  <a:srgbClr val="000000"/>
                </a:solidFill>
                <a:effectLst/>
              </a:rPr>
              <a:t>Traslado al hotel seleccionado, en la ciudad de Lima.</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FULL DAY PARACAS – ICA CON HUACACHINA</a:t>
            </a:r>
          </a:p>
          <a:p>
            <a:pPr algn="just">
              <a:lnSpc>
                <a:spcPct val="150000"/>
              </a:lnSpc>
            </a:pPr>
            <a:r>
              <a:rPr lang="es-MX" sz="1200" b="0" i="0" noProof="0" dirty="0">
                <a:solidFill>
                  <a:srgbClr val="000000"/>
                </a:solidFill>
                <a:effectLst/>
              </a:rPr>
              <a:t>Pasaremos por usted, para recogerlo desde su hotel entre las 04:00 y 04:20 </a:t>
            </a:r>
            <a:r>
              <a:rPr lang="es-MX" sz="1200" b="0" i="0" noProof="0" dirty="0" err="1">
                <a:solidFill>
                  <a:srgbClr val="000000"/>
                </a:solidFill>
                <a:effectLst/>
              </a:rPr>
              <a:t>hrs</a:t>
            </a:r>
            <a:r>
              <a:rPr lang="es-MX" sz="1200" b="0" i="0" noProof="0" dirty="0">
                <a:solidFill>
                  <a:srgbClr val="000000"/>
                </a:solidFill>
                <a:effectLst/>
              </a:rPr>
              <a:t> de la madrugada para salir rumbo a la ciudad de Paracas (03 </a:t>
            </a:r>
            <a:r>
              <a:rPr lang="es-MX" sz="1200" b="0" i="0" noProof="0" dirty="0" err="1">
                <a:solidFill>
                  <a:srgbClr val="000000"/>
                </a:solidFill>
                <a:effectLst/>
              </a:rPr>
              <a:t>hrs</a:t>
            </a:r>
            <a:r>
              <a:rPr lang="es-MX" sz="1200" b="0" i="0" noProof="0" dirty="0">
                <a:solidFill>
                  <a:srgbClr val="000000"/>
                </a:solidFill>
                <a:effectLst/>
              </a:rPr>
              <a:t>. de trayecto aprox.)</a:t>
            </a:r>
          </a:p>
          <a:p>
            <a:pPr algn="just">
              <a:lnSpc>
                <a:spcPct val="150000"/>
              </a:lnSpc>
            </a:pPr>
            <a:r>
              <a:rPr lang="es-MX" sz="1200" b="0" i="0" noProof="0" dirty="0">
                <a:solidFill>
                  <a:srgbClr val="000000"/>
                </a:solidFill>
                <a:effectLst/>
              </a:rPr>
              <a:t>Llegada al Puerto del Chaco, donde tomaremos nuestra embarcación para el Tour a las Islas Ballestas, donde encontraremos una gran variedad de fauna y flora, entre ellas pájaros bobos, pelícanos, lobos marinos, pingüinos de Humboldt, etc. En el camino podremos observar el Candelabro de Paracas, este geoglifo famoso se encuentra ubicado en la costa norte de la península de Paracas, en la provincia de Pisco, dentro del departamento de Ica, en Perú. Sus grandes dimensiones y su diseño sobre la arena permiten distinguir una relación con las líneas, geoglifos de Nazca y de pampas de </a:t>
            </a:r>
            <a:r>
              <a:rPr lang="es-MX" sz="1200" b="0" i="0" noProof="0" dirty="0" err="1">
                <a:solidFill>
                  <a:srgbClr val="000000"/>
                </a:solidFill>
                <a:effectLst/>
              </a:rPr>
              <a:t>Jumana</a:t>
            </a:r>
            <a:r>
              <a:rPr lang="es-MX" sz="1200" dirty="0">
                <a:solidFill>
                  <a:srgbClr val="000000"/>
                </a:solidFill>
              </a:rPr>
              <a:t>.</a:t>
            </a:r>
            <a:endParaRPr lang="es-MX" sz="1200" b="0" i="0" noProof="0" dirty="0">
              <a:solidFill>
                <a:srgbClr val="000000"/>
              </a:solidFill>
              <a:effectLst/>
            </a:endParaRPr>
          </a:p>
          <a:p>
            <a:pPr algn="just">
              <a:lnSpc>
                <a:spcPct val="150000"/>
              </a:lnSpc>
            </a:pPr>
            <a:r>
              <a:rPr lang="es-MX" sz="1200" b="0" i="0" noProof="0" dirty="0">
                <a:solidFill>
                  <a:srgbClr val="000000"/>
                </a:solidFill>
                <a:effectLst/>
              </a:rPr>
              <a:t>Tiempo libre para descansar y tomar lindas fotos.</a:t>
            </a:r>
          </a:p>
          <a:p>
            <a:pPr algn="just">
              <a:lnSpc>
                <a:spcPct val="150000"/>
              </a:lnSpc>
            </a:pPr>
            <a:r>
              <a:rPr lang="es-MX" sz="1200" b="0" i="0" noProof="0" dirty="0">
                <a:solidFill>
                  <a:srgbClr val="000000"/>
                </a:solidFill>
                <a:effectLst/>
              </a:rPr>
              <a:t>Saldremos con destino a la ciudad de Ica, a las 10:45 am. Aprox. ubicada a 01 hora de viaje aprox.</a:t>
            </a:r>
          </a:p>
          <a:p>
            <a:pPr algn="just">
              <a:lnSpc>
                <a:spcPct val="150000"/>
              </a:lnSpc>
            </a:pPr>
            <a:r>
              <a:rPr lang="es-MX" sz="1200" b="0" i="0" noProof="0" dirty="0">
                <a:solidFill>
                  <a:srgbClr val="000000"/>
                </a:solidFill>
                <a:effectLst/>
              </a:rPr>
              <a:t>Visitando una de las mejores vitivinícolas del lugar, aquí aprovecharemos en ver la producción del Pisco Peruano y haremos una degustación espectacular.</a:t>
            </a:r>
          </a:p>
          <a:p>
            <a:pPr algn="just">
              <a:lnSpc>
                <a:spcPct val="150000"/>
              </a:lnSpc>
            </a:pPr>
            <a:r>
              <a:rPr lang="es-MX" sz="1200" b="0" i="0" noProof="0" dirty="0">
                <a:solidFill>
                  <a:srgbClr val="000000"/>
                </a:solidFill>
                <a:effectLst/>
              </a:rPr>
              <a:t>Luego, tendremos un Almuerzo Turístico.</a:t>
            </a:r>
          </a:p>
          <a:p>
            <a:pPr algn="just">
              <a:lnSpc>
                <a:spcPct val="150000"/>
              </a:lnSpc>
            </a:pPr>
            <a:r>
              <a:rPr lang="es-MX" sz="1200" b="0" i="0" noProof="0" dirty="0">
                <a:solidFill>
                  <a:srgbClr val="000000"/>
                </a:solidFill>
                <a:effectLst/>
              </a:rPr>
              <a:t>  </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938989" y="51166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938989" y="252805"/>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938989" y="1009604"/>
            <a:ext cx="6095998" cy="6156814"/>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Luego, nos dirigiremos a la Laguna de la Huacachina con su gran atractivo como paraíso natural, el cálido clima imperante todo el año y el poder curativo atribuido a sus aguas (antaño, ricas en sustancias sulfurosas y salinas) hicieron que Huacachina se convirtiera, alrededor de los años de 1960, en uno de los más importantes y exclusivos balnearios peruanos de entonces. Se construyeron casas y hoteles, se levantó un hermoso malecón alrededor de la laguna, con barandas, alamedas y vestidores para bañistas. Incluso se asfaltó el camino que une la laguna con la ciudad de Ica, que se sembró de ficus, acacias y </a:t>
            </a:r>
            <a:r>
              <a:rPr lang="es-MX" sz="1200" b="0" i="0" noProof="0" dirty="0" err="1">
                <a:solidFill>
                  <a:srgbClr val="000000"/>
                </a:solidFill>
                <a:effectLst/>
              </a:rPr>
              <a:t>huarangos</a:t>
            </a:r>
            <a:r>
              <a:rPr lang="es-MX" sz="1200" b="0" i="0" noProof="0" dirty="0">
                <a:solidFill>
                  <a:srgbClr val="000000"/>
                </a:solidFill>
                <a:effectLst/>
              </a:rPr>
              <a:t>.</a:t>
            </a:r>
          </a:p>
          <a:p>
            <a:pPr algn="just">
              <a:lnSpc>
                <a:spcPct val="150000"/>
              </a:lnSpc>
            </a:pPr>
            <a:r>
              <a:rPr lang="es-MX" sz="1200" b="0" i="0" noProof="0" dirty="0">
                <a:solidFill>
                  <a:srgbClr val="000000"/>
                </a:solidFill>
                <a:effectLst/>
              </a:rPr>
              <a:t> Aunque, el paso del tiempo se hace notar, el balneario todavía mantiene bastante de la prestancia de sus mejores épocas. Dos sobrevivientes de esa época son el hotel </a:t>
            </a:r>
            <a:r>
              <a:rPr lang="es-MX" sz="1200" b="0" i="0" noProof="0" dirty="0" err="1">
                <a:solidFill>
                  <a:srgbClr val="000000"/>
                </a:solidFill>
                <a:effectLst/>
              </a:rPr>
              <a:t>Mossone</a:t>
            </a:r>
            <a:r>
              <a:rPr lang="es-MX" sz="1200" b="0" i="0" noProof="0" dirty="0">
                <a:solidFill>
                  <a:srgbClr val="000000"/>
                </a:solidFill>
                <a:effectLst/>
              </a:rPr>
              <a:t>, construido en los años 1920 y lugar predilecto del presidente Augusto B. Leguía y Salcedo, y el hotel Salvatierra, lugar preferido de artistas como </a:t>
            </a:r>
            <a:r>
              <a:rPr lang="es-MX" sz="1200" b="0" i="0" noProof="0" dirty="0" err="1">
                <a:solidFill>
                  <a:srgbClr val="000000"/>
                </a:solidFill>
                <a:effectLst/>
              </a:rPr>
              <a:t>Sérvulo</a:t>
            </a:r>
            <a:r>
              <a:rPr lang="es-MX" sz="1200" b="0" i="0" noProof="0" dirty="0">
                <a:solidFill>
                  <a:srgbClr val="000000"/>
                </a:solidFill>
                <a:effectLst/>
              </a:rPr>
              <a:t> Gutiérrez, hotel en cuyo interior se pueden apreciar las obras que pintara el artista para el local.</a:t>
            </a:r>
          </a:p>
          <a:p>
            <a:pPr algn="just">
              <a:lnSpc>
                <a:spcPct val="150000"/>
              </a:lnSpc>
            </a:pPr>
            <a:r>
              <a:rPr lang="es-MX" sz="1200" b="0" i="0" noProof="0" dirty="0">
                <a:solidFill>
                  <a:srgbClr val="000000"/>
                </a:solidFill>
                <a:effectLst/>
              </a:rPr>
              <a:t>Aquí, también podremos recorrer las dunas en los carros areneros (BUGGIES), viviendo una aventura llena de adrenalina.</a:t>
            </a:r>
          </a:p>
          <a:p>
            <a:pPr algn="just">
              <a:lnSpc>
                <a:spcPct val="150000"/>
              </a:lnSpc>
            </a:pPr>
            <a:r>
              <a:rPr lang="es-MX" sz="1200" b="0" i="0" noProof="0" dirty="0">
                <a:solidFill>
                  <a:srgbClr val="000000"/>
                </a:solidFill>
                <a:effectLst/>
              </a:rPr>
              <a:t> Continuando, con la adrenalina tomaremos una tabla de madera y nos deslizaremos por las Dunas más altas de Ica, practicando un deporte muy famoso en nuestra localidad, como lo es el </a:t>
            </a:r>
            <a:r>
              <a:rPr lang="es-MX" sz="1200" b="0" i="0" noProof="0" dirty="0" err="1">
                <a:solidFill>
                  <a:srgbClr val="000000"/>
                </a:solidFill>
                <a:effectLst/>
              </a:rPr>
              <a:t>Sandboard</a:t>
            </a:r>
            <a:r>
              <a:rPr lang="es-MX" sz="1200" b="0" i="0" noProof="0" dirty="0">
                <a:solidFill>
                  <a:srgbClr val="000000"/>
                </a:solidFill>
                <a:effectLst/>
              </a:rPr>
              <a:t>.</a:t>
            </a:r>
          </a:p>
          <a:p>
            <a:pPr algn="just">
              <a:lnSpc>
                <a:spcPct val="150000"/>
              </a:lnSpc>
            </a:pPr>
            <a:r>
              <a:rPr lang="es-MX" sz="1200" b="0" i="0" noProof="0" dirty="0">
                <a:solidFill>
                  <a:srgbClr val="000000"/>
                </a:solidFill>
                <a:effectLst/>
              </a:rPr>
              <a:t> Retorno y Traslado a su hotel.</a:t>
            </a:r>
          </a:p>
          <a:p>
            <a:pPr algn="just">
              <a:lnSpc>
                <a:spcPct val="150000"/>
              </a:lnSpc>
            </a:pPr>
            <a:endParaRPr lang="es-CO" sz="1200" b="1" i="0" noProof="0" dirty="0">
              <a:solidFill>
                <a:srgbClr val="000000"/>
              </a:solidFill>
              <a:effectLst/>
            </a:endParaRPr>
          </a:p>
          <a:p>
            <a:pPr>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LIMA / CUSCO  + CITY TOUR CON 4 RUINAS</a:t>
            </a:r>
          </a:p>
          <a:p>
            <a:pPr algn="just">
              <a:lnSpc>
                <a:spcPct val="150000"/>
              </a:lnSpc>
            </a:pPr>
            <a:r>
              <a:rPr lang="es-MX" sz="1200" b="0" i="0" noProof="0" dirty="0">
                <a:solidFill>
                  <a:srgbClr val="000000"/>
                </a:solidFill>
                <a:effectLst/>
              </a:rPr>
              <a:t>Desayuno en el hotel a la hora indicada. Nuestro asistente de servicios pasará por usted al hotel, para trasladarlo al aeropuerto y pueda abordar su vuelo rumbo a la ciudad del Cusco, donde a su llegada será recibido por nuestro asistente de servicios asignado, para trasladarlo a su hotel. Por la tarde, de acuerdo al itinerario, iniciaremos el tour por la Ciudad INCA conociendo la Plaza de Armas, Catedral, Iglesia de Santo Domingo (</a:t>
            </a:r>
            <a:r>
              <a:rPr lang="es-MX" sz="1200" b="0" i="0" noProof="0" dirty="0" err="1">
                <a:solidFill>
                  <a:srgbClr val="000000"/>
                </a:solidFill>
                <a:effectLst/>
              </a:rPr>
              <a:t>Koricancha</a:t>
            </a:r>
            <a:r>
              <a:rPr lang="es-MX" sz="1200" b="0" i="0" noProof="0" dirty="0">
                <a:solidFill>
                  <a:srgbClr val="000000"/>
                </a:solidFill>
                <a:effectLst/>
              </a:rPr>
              <a:t> o Templo del Sol) que luce una fascinante combinación de arquitectura Inca y colonial, entre otros. Posteriormente, visitaremos los 04 sitios arqueológicos que se encuentran en los alrededores de la ciudad como el impresionante templo Sacsayhuamán (fortaleza ceremonial de la época Inca), </a:t>
            </a:r>
            <a:r>
              <a:rPr lang="es-MX" sz="1200" b="0" i="0" noProof="0" dirty="0" err="1">
                <a:solidFill>
                  <a:srgbClr val="000000"/>
                </a:solidFill>
                <a:effectLst/>
              </a:rPr>
              <a:t>Qenko</a:t>
            </a:r>
            <a:r>
              <a:rPr lang="es-MX" sz="1200" b="0" i="0" noProof="0" dirty="0">
                <a:solidFill>
                  <a:srgbClr val="000000"/>
                </a:solidFill>
                <a:effectLst/>
              </a:rPr>
              <a:t> (adoratorio Inca a 6 km de la ciudad), </a:t>
            </a:r>
            <a:r>
              <a:rPr lang="es-MX" sz="1200" b="0" i="0" noProof="0" dirty="0" err="1">
                <a:solidFill>
                  <a:srgbClr val="000000"/>
                </a:solidFill>
                <a:effectLst/>
              </a:rPr>
              <a:t>Puca</a:t>
            </a:r>
            <a:r>
              <a:rPr lang="es-MX" sz="1200" b="0" i="0" noProof="0" dirty="0">
                <a:solidFill>
                  <a:srgbClr val="000000"/>
                </a:solidFill>
                <a:effectLst/>
              </a:rPr>
              <a:t> Pucará (centro administrativo y militar Inca) y, por último, Tambomachay (conocido como lugar de descanso y Baños del Inca a 7 km de la ciudad).  Retorno al hotel.</a:t>
            </a:r>
          </a:p>
          <a:p>
            <a:pPr algn="just">
              <a:lnSpc>
                <a:spcPct val="150000"/>
              </a:lnSpc>
            </a:pPr>
            <a:endParaRPr lang="es-MX"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a:t>
            </a:r>
            <a:r>
              <a:rPr lang="it-IT" sz="1200" b="1" i="0" noProof="0" dirty="0">
                <a:solidFill>
                  <a:srgbClr val="000000"/>
                </a:solidFill>
                <a:effectLst/>
              </a:rPr>
              <a:t>CUSCO – TOUR MACHU PICCHU – CUSCO</a:t>
            </a:r>
          </a:p>
          <a:p>
            <a:pPr algn="just">
              <a:lnSpc>
                <a:spcPct val="150000"/>
              </a:lnSpc>
            </a:pPr>
            <a:r>
              <a:rPr lang="es-MX" sz="1200" b="0" i="0" noProof="0" dirty="0">
                <a:solidFill>
                  <a:srgbClr val="000000"/>
                </a:solidFill>
                <a:effectLst/>
              </a:rPr>
              <a:t>Desayuno, en el hotel a la hora indicada.</a:t>
            </a:r>
          </a:p>
          <a:p>
            <a:pPr algn="just">
              <a:lnSpc>
                <a:spcPct val="150000"/>
              </a:lnSpc>
            </a:pPr>
            <a:r>
              <a:rPr lang="es-MX" sz="1200" b="0" i="0" noProof="0" dirty="0">
                <a:solidFill>
                  <a:srgbClr val="000000"/>
                </a:solidFill>
                <a:effectLst/>
              </a:rPr>
              <a:t> A continuación, lo trasladaremos del hotel hacia la estación de tren, para nuestra salida hacia el pueblo de Aguas Calientes (03 horas de viaje aprox.)En el recorrido podremos apreciar los maravillosos paisajes, dentro de ellos el Rio Urubamba o Vilcanota que nos acompañara durante el trayecto. Llegada al Pueblo de Aguas Calientes y recibimiento por nuestro personal asignado que lo asistirá, para abordar el BUS rumbo a la ciudadela de Machu Picchu (30 minutos aprox. en bus).</a:t>
            </a:r>
          </a:p>
          <a:p>
            <a:pPr algn="just">
              <a:lnSpc>
                <a:spcPct val="150000"/>
              </a:lnSpc>
            </a:pPr>
            <a:r>
              <a:rPr lang="es-MX" sz="1200" b="0" i="0" noProof="0" dirty="0">
                <a:solidFill>
                  <a:srgbClr val="000000"/>
                </a:solidFill>
                <a:effectLst/>
              </a:rPr>
              <a:t> A su llegada a la ciudadela de Machu Picchu, lo estará esperando nuestro guía, para dar inicio a nuestra gran excursión y aventura, por las principales edificaciones de la ciudadela como: El Mirador, La Torre Circular, el Reloj Solar, Templo de las Tres Ventanas, el Intihuatana, la Plaza Principal, los Cementerios etc.   Retornaremos al pueblo de Aguas Calientes, para almorzar y de acuerdo a la hora programada, nos dirigiremos a la estación de tren para tomar nuestra salida de regreso a Cusco.  Alojamiento en el hotel seleccionado, en la ciudad de Cusco.</a:t>
            </a:r>
          </a:p>
          <a:p>
            <a:pPr algn="just">
              <a:lnSpc>
                <a:spcPct val="150000"/>
              </a:lnSpc>
            </a:pPr>
            <a:r>
              <a:rPr lang="es-MX" sz="1200" b="0" i="0" noProof="0" dirty="0">
                <a:solidFill>
                  <a:srgbClr val="000000"/>
                </a:solidFill>
                <a:effectLst/>
              </a:rPr>
              <a:t>Información Adicional: Excursión a Machu Picchu, guiada. Duración: 2 horas con 30 minutos, aprox.</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21124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5979</TotalTime>
  <Words>2161</Words>
  <Application>Microsoft Office PowerPoint</Application>
  <PresentationFormat>Panorámica</PresentationFormat>
  <Paragraphs>163</Paragraphs>
  <Slides>12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28</cp:revision>
  <dcterms:created xsi:type="dcterms:W3CDTF">2024-08-19T01:20:52Z</dcterms:created>
  <dcterms:modified xsi:type="dcterms:W3CDTF">2025-05-07T14:54:31Z</dcterms:modified>
</cp:coreProperties>
</file>