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9"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662545" y="4676673"/>
            <a:ext cx="9060873"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141497" y="486717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1882507" y="5108126"/>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650693" y="487632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471055" y="3429000"/>
            <a:ext cx="11249890" cy="1200329"/>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DESCRUBRE LIMA Y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EL DESIERTO DE PARACAS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2614" y="499142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930593"/>
            <a:ext cx="7648292" cy="319113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compartido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ciudad </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cena en el restaurante Cala  </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Lima / hotel Paracas / hotel Lima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elaboración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Pisco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Experience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&amp;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en idioma español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73251" y="16472"/>
            <a:ext cx="7921625" cy="1200329"/>
          </a:xfrm>
          <a:prstGeom prst="rect">
            <a:avLst/>
          </a:prstGeom>
          <a:noFill/>
        </p:spPr>
        <p:txBody>
          <a:bodyPr wrap="square" rtlCol="0">
            <a:spAutoFit/>
          </a:bodyPr>
          <a:lstStyle/>
          <a:p>
            <a:r>
              <a:rPr lang="es-CO" sz="3600" b="1" noProof="0" dirty="0">
                <a:latin typeface="Montserrat" panose="02000505000000020004" pitchFamily="2" charset="0"/>
              </a:rPr>
              <a:t>DESCUBRE LIMA Y </a:t>
            </a:r>
            <a:r>
              <a:rPr lang="es-CO" sz="3600" b="1" noProof="0" dirty="0">
                <a:solidFill>
                  <a:srgbClr val="FF6600"/>
                </a:solidFill>
                <a:latin typeface="Montserrat" panose="02000505000000020004" pitchFamily="2" charset="0"/>
              </a:rPr>
              <a:t>EL DESIERTO DE PARACAS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8" r="591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169748"/>
            <a:ext cx="7055002" cy="1200329"/>
          </a:xfrm>
          <a:prstGeom prst="rect">
            <a:avLst/>
          </a:prstGeom>
          <a:noFill/>
        </p:spPr>
        <p:txBody>
          <a:bodyPr wrap="square" rtlCol="0">
            <a:spAutoFit/>
          </a:bodyPr>
          <a:lstStyle/>
          <a:p>
            <a:r>
              <a:rPr lang="es-CO" sz="3600" b="1" noProof="0" dirty="0">
                <a:latin typeface="Montserrat" panose="02000505000000020004" pitchFamily="2" charset="0"/>
              </a:rPr>
              <a:t>DESCUBRE LIMA Y </a:t>
            </a:r>
            <a:r>
              <a:rPr lang="es-CO" sz="3600" b="1" noProof="0" dirty="0">
                <a:solidFill>
                  <a:srgbClr val="FF6600"/>
                </a:solidFill>
                <a:latin typeface="Montserrat" panose="02000505000000020004" pitchFamily="2" charset="0"/>
              </a:rPr>
              <a:t>EL DESIERTO DE PARACAS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004325612"/>
              </p:ext>
            </p:extLst>
          </p:nvPr>
        </p:nvGraphicFramePr>
        <p:xfrm>
          <a:off x="429568" y="1289767"/>
          <a:ext cx="6222353" cy="4407518"/>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Lima</a:t>
                      </a:r>
                      <a:endParaRPr lang="es-CO" sz="1200" kern="1800" dirty="0">
                        <a:effectLst/>
                        <a:latin typeface="+mn-lt"/>
                        <a:ea typeface="Batang" panose="02030600000101010101" pitchFamily="18" charset="-127"/>
                        <a:cs typeface="Times New Roman" panose="02020603050405020304" pitchFamily="18" charset="0"/>
                      </a:endParaRPr>
                    </a:p>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Tambo II / 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San Agustín 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1174</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808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788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661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459</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n-US" sz="1200" kern="1800" dirty="0">
                          <a:solidFill>
                            <a:srgbClr val="000000"/>
                          </a:solidFill>
                          <a:effectLst/>
                          <a:latin typeface="+mn-lt"/>
                          <a:ea typeface="Batang" panose="02030600000101010101" pitchFamily="18" charset="-127"/>
                          <a:cs typeface="Times New Roman" panose="02020603050405020304" pitchFamily="18" charset="0"/>
                        </a:rPr>
                        <a:t>Libre BW Signature/</a:t>
                      </a:r>
                      <a:r>
                        <a:rPr lang="en-US" sz="1200" kern="1800" dirty="0" err="1">
                          <a:solidFill>
                            <a:srgbClr val="000000"/>
                          </a:solidFill>
                          <a:effectLst/>
                          <a:latin typeface="+mn-lt"/>
                          <a:ea typeface="Batang" panose="02030600000101010101" pitchFamily="18" charset="-127"/>
                          <a:cs typeface="Times New Roman" panose="02020603050405020304" pitchFamily="18" charset="0"/>
                        </a:rPr>
                        <a:t>Allpa</a:t>
                      </a:r>
                      <a:r>
                        <a:rPr lang="en-US" sz="1200" kern="1800" dirty="0">
                          <a:solidFill>
                            <a:srgbClr val="000000"/>
                          </a:solidFill>
                          <a:effectLst/>
                          <a:latin typeface="+mn-lt"/>
                          <a:ea typeface="Batang" panose="02030600000101010101" pitchFamily="18" charset="-127"/>
                          <a:cs typeface="Times New Roman" panose="02020603050405020304" pitchFamily="18" charset="0"/>
                        </a:rPr>
                        <a:t> Hotel and Suites</a:t>
                      </a:r>
                      <a:endParaRPr lang="es-CO" sz="1200" kern="1800" dirty="0">
                        <a:effectLst/>
                        <a:latin typeface="+mn-lt"/>
                        <a:ea typeface="Batang" panose="02030600000101010101" pitchFamily="18" charset="-127"/>
                        <a:cs typeface="Times New Roman" panose="02020603050405020304" pitchFamily="18" charset="0"/>
                      </a:endParaRPr>
                    </a:p>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Casa Andina 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1264</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857</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836</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709</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a:solidFill>
                            <a:srgbClr val="000000"/>
                          </a:solidFill>
                          <a:effectLst/>
                          <a:latin typeface="+mn-lt"/>
                          <a:ea typeface="Batang" panose="02030600000101010101" pitchFamily="18" charset="-127"/>
                          <a:cs typeface="Times New Roman" panose="02020603050405020304" pitchFamily="18" charset="0"/>
                        </a:rPr>
                        <a:t>Hilton Lima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Crowne</a:t>
                      </a:r>
                      <a:r>
                        <a:rPr lang="pt-BR" sz="1200" kern="1800" dirty="0">
                          <a:solidFill>
                            <a:srgbClr val="000000"/>
                          </a:solidFill>
                          <a:effectLst/>
                          <a:latin typeface="+mn-lt"/>
                          <a:ea typeface="Batang" panose="02030600000101010101" pitchFamily="18" charset="-127"/>
                          <a:cs typeface="Times New Roman" panose="02020603050405020304" pitchFamily="18" charset="0"/>
                        </a:rPr>
                        <a:t> Plaza</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a:solidFill>
                            <a:srgbClr val="000000"/>
                          </a:solidFill>
                          <a:effectLst/>
                          <a:latin typeface="+mn-lt"/>
                          <a:ea typeface="Batang" panose="02030600000101010101" pitchFamily="18" charset="-127"/>
                          <a:cs typeface="Times New Roman" panose="02020603050405020304" pitchFamily="18" charset="0"/>
                        </a:rPr>
                        <a:t>The Legend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r>
                        <a:rPr lang="pt-BR" sz="1200" kern="1800" dirty="0">
                          <a:solidFill>
                            <a:srgbClr val="000000"/>
                          </a:solidFill>
                          <a:effectLst/>
                          <a:latin typeface="+mn-lt"/>
                          <a:ea typeface="Batang" panose="02030600000101010101" pitchFamily="18" charset="-127"/>
                          <a:cs typeface="Times New Roman" panose="02020603050405020304" pitchFamily="18" charset="0"/>
                        </a:rPr>
                        <a:t> Resort</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1321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888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840</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713</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Dazzler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Hacienda</a:t>
                      </a:r>
                      <a:r>
                        <a:rPr lang="pt-BR" sz="1200" kern="1800" dirty="0">
                          <a:solidFill>
                            <a:srgbClr val="000000"/>
                          </a:solidFill>
                          <a:effectLst/>
                          <a:latin typeface="+mn-lt"/>
                          <a:ea typeface="Batang" panose="02030600000101010101" pitchFamily="18" charset="-127"/>
                          <a:cs typeface="Times New Roman" panose="02020603050405020304" pitchFamily="18" charset="0"/>
                        </a:rPr>
                        <a:t> Bahia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1423</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950</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929</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dirty="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802</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r>
                        <a:rPr lang="pt-BR" sz="1200" kern="1800" dirty="0">
                          <a:solidFill>
                            <a:srgbClr val="000000"/>
                          </a:solidFill>
                          <a:effectLst/>
                          <a:latin typeface="+mn-lt"/>
                          <a:ea typeface="Batang" panose="02030600000101010101" pitchFamily="18" charset="-127"/>
                          <a:cs typeface="Times New Roman" panose="02020603050405020304" pitchFamily="18" charset="0"/>
                        </a:rPr>
                        <a:t> Resort &amp; Spa</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1551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998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958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dirty="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831</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1452839745"/>
              </p:ext>
            </p:extLst>
          </p:nvPr>
        </p:nvGraphicFramePr>
        <p:xfrm>
          <a:off x="6972043" y="128947"/>
          <a:ext cx="5005135" cy="23354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MX" sz="1000" kern="1800" dirty="0">
                          <a:effectLst/>
                        </a:rPr>
                        <a:t>Lima, Paracas,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3385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64578"/>
            <a:ext cx="5830057"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983112"/>
            <a:ext cx="6088675" cy="671081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Alojamiento en Lima.</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Tarde libre.  </a:t>
            </a:r>
          </a:p>
          <a:p>
            <a:pPr algn="just">
              <a:lnSpc>
                <a:spcPct val="150000"/>
              </a:lnSpc>
            </a:pPr>
            <a:r>
              <a:rPr lang="es-MX" sz="1200" b="0" i="0" noProof="0" dirty="0">
                <a:solidFill>
                  <a:srgbClr val="000000"/>
                </a:solidFill>
                <a:effectLst/>
              </a:rPr>
              <a:t>Por la noche cena en restaurante Cala (incluye traslados). Alojamiento en Lima.</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LIMA/PARACAS </a:t>
            </a:r>
          </a:p>
          <a:p>
            <a:pPr algn="just">
              <a:lnSpc>
                <a:spcPct val="150000"/>
              </a:lnSpc>
            </a:pPr>
            <a:r>
              <a:rPr lang="es-MX" sz="1200" b="0" i="0" noProof="0" dirty="0">
                <a:solidFill>
                  <a:srgbClr val="000000"/>
                </a:solidFill>
                <a:effectLst/>
              </a:rPr>
              <a:t>Saldremos hacia la Bahía de Paracas en el exclusivo servicio “Paracas Premium </a:t>
            </a:r>
            <a:r>
              <a:rPr lang="es-MX" sz="1200" b="0" i="0" noProof="0" dirty="0" err="1">
                <a:solidFill>
                  <a:srgbClr val="000000"/>
                </a:solidFill>
                <a:effectLst/>
              </a:rPr>
              <a:t>Service</a:t>
            </a:r>
            <a:r>
              <a:rPr lang="es-MX" sz="1200" b="0" i="0" noProof="0" dirty="0">
                <a:solidFill>
                  <a:srgbClr val="000000"/>
                </a:solidFill>
                <a:effectLst/>
              </a:rPr>
              <a:t>”. Llegada y traslado al hotel. </a:t>
            </a:r>
          </a:p>
          <a:p>
            <a:pPr algn="just">
              <a:lnSpc>
                <a:spcPct val="150000"/>
              </a:lnSpc>
            </a:pPr>
            <a:r>
              <a:rPr lang="es-MX" sz="1200" b="0" i="0" noProof="0" dirty="0">
                <a:solidFill>
                  <a:srgbClr val="000000"/>
                </a:solidFill>
                <a:effectLst/>
              </a:rPr>
              <a:t>Por la tarde viviremos una experiencia llena de aventura y adrenalina. Saldremos desde Paracas hacia el Km. 253 de la Panamericana Sur, donde abordaremos nuestros  tubulares.  Podremos elegir diversos circuitos, ya sean dunas planas o dunas por donde iremos subiendo y bajando desde 3 hasta 90 metros de altura. Haremos una parada para realizar toma de fotografías y continuar con la práctica de </a:t>
            </a:r>
            <a:r>
              <a:rPr lang="es-MX" sz="1200" b="0" i="0" noProof="0" dirty="0" err="1">
                <a:solidFill>
                  <a:srgbClr val="000000"/>
                </a:solidFill>
                <a:effectLst/>
              </a:rPr>
              <a:t>Sandboard</a:t>
            </a:r>
            <a:r>
              <a:rPr lang="es-MX" sz="1200" b="0" i="0" noProof="0" dirty="0">
                <a:solidFill>
                  <a:srgbClr val="000000"/>
                </a:solidFill>
                <a:effectLst/>
              </a:rPr>
              <a:t>.  </a:t>
            </a:r>
          </a:p>
          <a:p>
            <a:pPr algn="just">
              <a:lnSpc>
                <a:spcPct val="150000"/>
              </a:lnSpc>
            </a:pPr>
            <a:r>
              <a:rPr lang="es-MX" sz="1200" b="0" i="0" noProof="0" dirty="0">
                <a:solidFill>
                  <a:srgbClr val="000000"/>
                </a:solidFill>
                <a:effectLst/>
              </a:rPr>
              <a:t> Finalmente retorno al Hotel. Alojamiento en Paracas.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4. PARACAS/ICA/LIMA </a:t>
            </a:r>
          </a:p>
          <a:p>
            <a:pPr algn="just">
              <a:lnSpc>
                <a:spcPct val="150000"/>
              </a:lnSpc>
            </a:pPr>
            <a:r>
              <a:rPr lang="es-MX" sz="1200" b="0" i="0" noProof="0" dirty="0">
                <a:solidFill>
                  <a:srgbClr val="000000"/>
                </a:solidFill>
                <a:effectLst/>
              </a:rPr>
              <a:t>Por la mañana, incursionaremos en el desierto iqueño para visitar el Oasis de la Huacachina, rodeado de dunas y palmeras. Conozca </a:t>
            </a:r>
            <a:r>
              <a:rPr lang="es-MX" sz="1200" b="0" i="0" noProof="0" dirty="0" err="1">
                <a:solidFill>
                  <a:srgbClr val="000000"/>
                </a:solidFill>
                <a:effectLst/>
              </a:rPr>
              <a:t>Tacama</a:t>
            </a:r>
            <a:r>
              <a:rPr lang="es-MX" sz="1200" b="0" i="0" noProof="0" dirty="0">
                <a:solidFill>
                  <a:srgbClr val="000000"/>
                </a:solidFill>
                <a:effectLst/>
              </a:rPr>
              <a:t>, desde 1540, pionera en el cultivo de uva de pisco. Conoceremos el proceso de elaboración de todas las bebidas; vinos, espumosos y piscos. En la misma región visitaremos la bodega pisquera “El Catador” para observar las antiguas vasijas de barro conocidos como piscos y las prensas de roble aun existentes. Disfrutaremos de la gastronomía de Ica.  Por la tarde, salida hacia  Lima en el exclusivo servicio “Paracas Premium </a:t>
            </a:r>
            <a:r>
              <a:rPr lang="es-MX" sz="1200" b="0" i="0" noProof="0" dirty="0" err="1">
                <a:solidFill>
                  <a:srgbClr val="000000"/>
                </a:solidFill>
                <a:effectLst/>
              </a:rPr>
              <a:t>Service</a:t>
            </a:r>
            <a:r>
              <a:rPr lang="es-MX" sz="1200" b="0" i="0" noProof="0" dirty="0">
                <a:solidFill>
                  <a:srgbClr val="000000"/>
                </a:solidFill>
                <a:effectLst/>
              </a:rPr>
              <a:t>”.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62909" y="3909524"/>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264816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LIMA</a:t>
            </a:r>
            <a:endParaRPr lang="es-CO" sz="1200" b="1" dirty="0">
              <a:solidFill>
                <a:srgbClr val="000000"/>
              </a:solidFill>
            </a:endParaRPr>
          </a:p>
          <a:p>
            <a:pPr algn="just">
              <a:lnSpc>
                <a:spcPct val="150000"/>
              </a:lnSpc>
            </a:pPr>
            <a:r>
              <a:rPr lang="es-MX" sz="1200" b="0" i="0" noProof="0" dirty="0">
                <a:solidFill>
                  <a:srgbClr val="000000"/>
                </a:solidFill>
                <a:effectLst/>
              </a:rPr>
              <a:t>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6. LIMA - BOGOTA</a:t>
            </a:r>
          </a:p>
          <a:p>
            <a:pPr algn="just">
              <a:lnSpc>
                <a:spcPct val="150000"/>
              </a:lnSpc>
            </a:pPr>
            <a:r>
              <a:rPr lang="es-MX" sz="1200" b="0" i="0" noProof="0" dirty="0">
                <a:solidFill>
                  <a:srgbClr val="000000"/>
                </a:solidFill>
                <a:effectLst/>
              </a:rPr>
              <a:t>A la hora coordinada, salida al aeropuerto para abordar nuestro vuelo de salida internacional.</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72146" y="3660702"/>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810327" y="4676673"/>
            <a:ext cx="9088582"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257743" y="493931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9253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607825" y="484500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683752" y="3398563"/>
            <a:ext cx="9215157"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DESCRUBRE LIMA Y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EL DESIERTO DE PARACAS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9643" y="496099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5026</TotalTime>
  <Words>1129</Words>
  <Application>Microsoft Office PowerPoint</Application>
  <PresentationFormat>Panorámica</PresentationFormat>
  <Paragraphs>154</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22</cp:revision>
  <dcterms:created xsi:type="dcterms:W3CDTF">2024-08-19T01:20:52Z</dcterms:created>
  <dcterms:modified xsi:type="dcterms:W3CDTF">2025-05-07T15:10:09Z</dcterms:modified>
</cp:coreProperties>
</file>