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7" r:id="rId2"/>
    <p:sldId id="441" r:id="rId3"/>
    <p:sldId id="535" r:id="rId4"/>
    <p:sldId id="530" r:id="rId5"/>
    <p:sldId id="379" r:id="rId6"/>
    <p:sldId id="537" r:id="rId7"/>
    <p:sldId id="538" r:id="rId8"/>
    <p:sldId id="539" r:id="rId9"/>
    <p:sldId id="540" r:id="rId10"/>
    <p:sldId id="53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3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1985818" y="4676673"/>
            <a:ext cx="8626764"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2832089" y="488088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442886" y="5111824"/>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6 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9381248" y="4875384"/>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1893455" y="4080485"/>
            <a:ext cx="9153236"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LIMA AL PASO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Y  CUSCO 7 COLORES</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2768" y="5030946"/>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1865745" y="4676673"/>
            <a:ext cx="8829964"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2270806" y="488088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2018258" y="5155254"/>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6 Días / 5</a:t>
            </a:r>
            <a:r>
              <a:rPr lang="es-CO" sz="1600" i="1" dirty="0">
                <a:solidFill>
                  <a:schemeClr val="bg1"/>
                </a:solidFill>
              </a:rPr>
              <a:t> </a:t>
            </a:r>
            <a:r>
              <a:rPr lang="es-CO" sz="1600" b="0" i="1" noProof="0" dirty="0">
                <a:solidFill>
                  <a:schemeClr val="bg1"/>
                </a:solidFill>
                <a:effectLst/>
              </a:rPr>
              <a:t>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9450744"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1776115" y="4002926"/>
            <a:ext cx="9464539"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LIMA AL PASO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Y  CUSCO 7 COLORES</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05530" y="5018758"/>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0" y="646331"/>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211668"/>
            <a:ext cx="8804548" cy="6463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101918" y="1399702"/>
            <a:ext cx="891277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101917" y="1416047"/>
            <a:ext cx="8515609" cy="4151393"/>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de alojamiento con desayuno en el hotel elegido en Lima.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por Lima</a:t>
            </a: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4 noches de alojamiento con desayuno en el hotel elegido en 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Cusco &amp; Parque Sacsayhuamán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Montaña de 7 Colores con desayuno y almuerzo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Maras y Moray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Machu Picchu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hotel/estación de tren/hotel</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Ticket de tren ida/retorno en tren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Expedition</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entrada a Machu Picchu con visita guiada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almuerzo en restaurante local en Aguas Calientes (no incluye bebidas)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8" y="6262202"/>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037" r="27037"/>
          <a:stretch/>
        </p:blipFill>
        <p:spPr>
          <a:xfrm>
            <a:off x="8804547" y="0"/>
            <a:ext cx="338745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0" y="0"/>
            <a:ext cx="10130897" cy="646331"/>
          </a:xfrm>
          <a:prstGeom prst="rect">
            <a:avLst/>
          </a:prstGeom>
          <a:noFill/>
        </p:spPr>
        <p:txBody>
          <a:bodyPr wrap="square" rtlCol="0">
            <a:spAutoFit/>
          </a:bodyPr>
          <a:lstStyle/>
          <a:p>
            <a:r>
              <a:rPr lang="es-CO" sz="3600" b="1" noProof="0" dirty="0">
                <a:latin typeface="Montserrat" panose="02000505000000020004" pitchFamily="2" charset="0"/>
              </a:rPr>
              <a:t>LIMA AL PASO </a:t>
            </a:r>
            <a:r>
              <a:rPr lang="es-CO" sz="3600" b="1" noProof="0" dirty="0">
                <a:solidFill>
                  <a:srgbClr val="FF6600"/>
                </a:solidFill>
                <a:latin typeface="Montserrat" panose="02000505000000020004" pitchFamily="2" charset="0"/>
              </a:rPr>
              <a:t>Y CUSCO 7 COLORES</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552967" y="1288899"/>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a:t>
            </a: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LIM/</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352" r="25352"/>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438874" y="207893"/>
            <a:ext cx="7055002" cy="1200329"/>
          </a:xfrm>
          <a:prstGeom prst="rect">
            <a:avLst/>
          </a:prstGeom>
          <a:noFill/>
        </p:spPr>
        <p:txBody>
          <a:bodyPr wrap="square" rtlCol="0">
            <a:spAutoFit/>
          </a:bodyPr>
          <a:lstStyle/>
          <a:p>
            <a:r>
              <a:rPr lang="es-CO" sz="3600" b="1" noProof="0" dirty="0">
                <a:latin typeface="Montserrat" panose="02000505000000020004" pitchFamily="2" charset="0"/>
              </a:rPr>
              <a:t>LIMA AL PASO </a:t>
            </a:r>
            <a:r>
              <a:rPr lang="es-CO" sz="3600" b="1" noProof="0" dirty="0">
                <a:solidFill>
                  <a:srgbClr val="FF6600"/>
                </a:solidFill>
                <a:latin typeface="Montserrat" panose="02000505000000020004" pitchFamily="2" charset="0"/>
              </a:rPr>
              <a:t>Y CUSCO 7 COLORES</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568" y="12021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429568" y="5167244"/>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29568" y="704992"/>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2297861079"/>
              </p:ext>
            </p:extLst>
          </p:nvPr>
        </p:nvGraphicFramePr>
        <p:xfrm>
          <a:off x="429567" y="1373270"/>
          <a:ext cx="6222353" cy="3710471"/>
        </p:xfrm>
        <a:graphic>
          <a:graphicData uri="http://schemas.openxmlformats.org/drawingml/2006/table">
            <a:tbl>
              <a:tblPr firstRow="1" firstCol="1">
                <a:tableStyleId>{21E4AEA4-8DFA-4A89-87EB-49C32662AFE0}</a:tableStyleId>
              </a:tblPr>
              <a:tblGrid>
                <a:gridCol w="974492">
                  <a:extLst>
                    <a:ext uri="{9D8B030D-6E8A-4147-A177-3AD203B41FA5}">
                      <a16:colId xmlns:a16="http://schemas.microsoft.com/office/drawing/2014/main" val="2099016920"/>
                    </a:ext>
                  </a:extLst>
                </a:gridCol>
                <a:gridCol w="761700">
                  <a:extLst>
                    <a:ext uri="{9D8B030D-6E8A-4147-A177-3AD203B41FA5}">
                      <a16:colId xmlns:a16="http://schemas.microsoft.com/office/drawing/2014/main" val="1536149785"/>
                    </a:ext>
                  </a:extLst>
                </a:gridCol>
                <a:gridCol w="1630385">
                  <a:extLst>
                    <a:ext uri="{9D8B030D-6E8A-4147-A177-3AD203B41FA5}">
                      <a16:colId xmlns:a16="http://schemas.microsoft.com/office/drawing/2014/main" val="3394940879"/>
                    </a:ext>
                  </a:extLst>
                </a:gridCol>
                <a:gridCol w="489528">
                  <a:extLst>
                    <a:ext uri="{9D8B030D-6E8A-4147-A177-3AD203B41FA5}">
                      <a16:colId xmlns:a16="http://schemas.microsoft.com/office/drawing/2014/main" val="3143310801"/>
                    </a:ext>
                  </a:extLst>
                </a:gridCol>
                <a:gridCol w="526472">
                  <a:extLst>
                    <a:ext uri="{9D8B030D-6E8A-4147-A177-3AD203B41FA5}">
                      <a16:colId xmlns:a16="http://schemas.microsoft.com/office/drawing/2014/main" val="3142961787"/>
                    </a:ext>
                  </a:extLst>
                </a:gridCol>
                <a:gridCol w="517237">
                  <a:extLst>
                    <a:ext uri="{9D8B030D-6E8A-4147-A177-3AD203B41FA5}">
                      <a16:colId xmlns:a16="http://schemas.microsoft.com/office/drawing/2014/main" val="3286471328"/>
                    </a:ext>
                  </a:extLst>
                </a:gridCol>
                <a:gridCol w="581891">
                  <a:extLst>
                    <a:ext uri="{9D8B030D-6E8A-4147-A177-3AD203B41FA5}">
                      <a16:colId xmlns:a16="http://schemas.microsoft.com/office/drawing/2014/main" val="174185944"/>
                    </a:ext>
                  </a:extLst>
                </a:gridCol>
                <a:gridCol w="740648">
                  <a:extLst>
                    <a:ext uri="{9D8B030D-6E8A-4147-A177-3AD203B41FA5}">
                      <a16:colId xmlns:a16="http://schemas.microsoft.com/office/drawing/2014/main" val="189194209"/>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392773">
                <a:tc>
                  <a:txBody>
                    <a:bodyPr/>
                    <a:lstStyle/>
                    <a:p>
                      <a:pPr algn="ctr"/>
                      <a:r>
                        <a:rPr lang="es-MX" sz="1200" dirty="0">
                          <a:solidFill>
                            <a:schemeClr val="bg1"/>
                          </a:solidFill>
                          <a:effectLst/>
                          <a:latin typeface="+mn-lt"/>
                          <a:ea typeface="Times New Roman" panose="02020603050405020304" pitchFamily="18" charset="0"/>
                          <a:cs typeface="Times New Roman" panose="02020603050405020304" pitchFamily="18" charset="0"/>
                        </a:rPr>
                        <a:t>CONFORT</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kumimoji="0" lang="es-US" sz="1200" b="0" i="0" u="none" strike="noStrike" kern="1200" cap="none" spc="0" normalizeH="0" baseline="0" noProof="0" dirty="0">
                          <a:ln>
                            <a:noFill/>
                          </a:ln>
                          <a:solidFill>
                            <a:srgbClr val="000000"/>
                          </a:solidFill>
                          <a:effectLst/>
                          <a:uLnTx/>
                          <a:uFillTx/>
                          <a:latin typeface="+mn-lt"/>
                          <a:ea typeface="+mn-ea"/>
                          <a:cs typeface="+mn-cs"/>
                        </a:rPr>
                        <a:t>Lima</a:t>
                      </a:r>
                    </a:p>
                    <a:p>
                      <a:pPr algn="ctr"/>
                      <a:r>
                        <a:rPr kumimoji="0" lang="es-US" sz="1200" b="0" i="0" u="none" strike="noStrike" kern="1200" cap="none" spc="0" normalizeH="0" baseline="0" noProof="0" dirty="0">
                          <a:ln>
                            <a:noFill/>
                          </a:ln>
                          <a:solidFill>
                            <a:srgbClr val="000000"/>
                          </a:solidFill>
                          <a:effectLst/>
                          <a:uLnTx/>
                          <a:uFillTx/>
                          <a:latin typeface="+mn-lt"/>
                          <a:ea typeface="+mn-ea"/>
                          <a:cs typeface="+mn-cs"/>
                        </a:rPr>
                        <a:t>Cusco</a:t>
                      </a:r>
                    </a:p>
                  </a:txBody>
                  <a:tcPr marL="23244" marR="23244" marT="15496" marB="15496" anchor="ctr">
                    <a:solidFill>
                      <a:schemeClr val="tx2">
                        <a:lumMod val="40000"/>
                        <a:lumOff val="60000"/>
                      </a:schemeClr>
                    </a:solidFill>
                  </a:tcPr>
                </a:tc>
                <a:tc>
                  <a:txBody>
                    <a:bodyPr/>
                    <a:lstStyle/>
                    <a:p>
                      <a:pPr algn="ctr">
                        <a:lnSpc>
                          <a:spcPct val="115000"/>
                        </a:lnSpc>
                      </a:pPr>
                      <a:r>
                        <a:rPr lang="es-CO" sz="1200" kern="1800" dirty="0">
                          <a:effectLst/>
                          <a:latin typeface="+mn-lt"/>
                          <a:ea typeface="Batang" panose="02030600000101010101" pitchFamily="18" charset="-127"/>
                          <a:cs typeface="Times New Roman" panose="02020603050405020304" pitchFamily="18" charset="0"/>
                        </a:rPr>
                        <a:t>El Tambo I</a:t>
                      </a:r>
                    </a:p>
                    <a:p>
                      <a:pPr algn="ctr">
                        <a:lnSpc>
                          <a:spcPct val="115000"/>
                        </a:lnSpc>
                      </a:pPr>
                      <a:r>
                        <a:rPr lang="es-CO" sz="1200" kern="1800" dirty="0" err="1">
                          <a:effectLst/>
                          <a:latin typeface="+mn-lt"/>
                          <a:ea typeface="Batang" panose="02030600000101010101" pitchFamily="18" charset="-127"/>
                          <a:cs typeface="Times New Roman" panose="02020603050405020304" pitchFamily="18" charset="0"/>
                        </a:rPr>
                        <a:t>Mabey</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931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771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764</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589</a:t>
                      </a:r>
                    </a:p>
                  </a:txBody>
                  <a:tcPr marL="9525" marR="9525" marT="9525" marB="0" anchor="ctr">
                    <a:solidFill>
                      <a:schemeClr val="tx2">
                        <a:lumMod val="40000"/>
                        <a:lumOff val="60000"/>
                      </a:schemeClr>
                    </a:solidFill>
                  </a:tcPr>
                </a:tc>
                <a:tc rowSpan="6">
                  <a:txBody>
                    <a:bodyPr/>
                    <a:lstStyle/>
                    <a:p>
                      <a:pPr algn="ctr">
                        <a:spcAft>
                          <a:spcPts val="0"/>
                        </a:spcAft>
                      </a:pPr>
                      <a:r>
                        <a:rPr lang="es-US" sz="1200" dirty="0">
                          <a:solidFill>
                            <a:schemeClr val="tx1"/>
                          </a:solidFill>
                          <a:effectLst/>
                          <a:latin typeface="+mn-lt"/>
                          <a:cs typeface="Times New Roman" panose="02020603050405020304" pitchFamily="18" charset="0"/>
                        </a:rPr>
                        <a:t>444</a:t>
                      </a:r>
                      <a:endParaRPr lang="es-CO" sz="1200" dirty="0">
                        <a:solidFill>
                          <a:schemeClr val="tx1"/>
                        </a:solidFill>
                        <a:effectLst/>
                        <a:latin typeface="+mn-lt"/>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2817742589"/>
                  </a:ext>
                </a:extLst>
              </a:tr>
              <a:tr h="350155">
                <a:tc>
                  <a:txBody>
                    <a:bodyPr/>
                    <a:lstStyle/>
                    <a:p>
                      <a:pPr algn="ctr"/>
                      <a:r>
                        <a:rPr lang="es-US" sz="1200" dirty="0">
                          <a:effectLst/>
                          <a:latin typeface="+mn-lt"/>
                        </a:rPr>
                        <a:t>TURISTA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Cusco</a:t>
                      </a:r>
                      <a:endParaRPr kumimoji="0" lang="es-US" sz="1200" b="0" i="0" u="none" strike="noStrike" kern="1200" cap="none" spc="0" normalizeH="0" baseline="0" noProof="0" dirty="0">
                        <a:ln>
                          <a:noFill/>
                        </a:ln>
                        <a:solidFill>
                          <a:srgbClr val="000000"/>
                        </a:solidFill>
                        <a:effectLst/>
                        <a:uLnTx/>
                        <a:uFillTx/>
                        <a:latin typeface="Open Sans"/>
                        <a:ea typeface="+mn-ea"/>
                        <a:cs typeface="+mn-cs"/>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Habitat</a:t>
                      </a:r>
                    </a:p>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San Francisco Plaza</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962</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800</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779</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604</a:t>
                      </a:r>
                    </a:p>
                  </a:txBody>
                  <a:tcPr marL="9525" marR="9525" marT="9525" marB="0" anchor="ctr">
                    <a:solidFill>
                      <a:schemeClr val="tx2">
                        <a:lumMod val="40000"/>
                        <a:lumOff val="60000"/>
                      </a:schemeClr>
                    </a:solidFill>
                  </a:tcPr>
                </a:tc>
                <a:tc vMerge="1">
                  <a:txBody>
                    <a:bodyPr/>
                    <a:lstStyle/>
                    <a:p>
                      <a:pPr algn="ctr">
                        <a:spcAft>
                          <a:spcPts val="0"/>
                        </a:spcAft>
                      </a:pPr>
                      <a:r>
                        <a:rPr lang="es-US" sz="1200" dirty="0">
                          <a:effectLst/>
                          <a:latin typeface="+mn-lt"/>
                        </a:rPr>
                        <a:t>358</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535964">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Cusco</a:t>
                      </a:r>
                      <a:endParaRPr kumimoji="0" lang="es-US" sz="1200" b="0" i="0" u="none" strike="noStrike" kern="1200" cap="none" spc="0" normalizeH="0" baseline="0" noProof="0" dirty="0">
                        <a:ln>
                          <a:noFill/>
                        </a:ln>
                        <a:solidFill>
                          <a:srgbClr val="000000"/>
                        </a:solidFill>
                        <a:effectLst/>
                        <a:uLnTx/>
                        <a:uFillTx/>
                        <a:latin typeface="Open Sans"/>
                        <a:ea typeface="+mn-ea"/>
                        <a:cs typeface="+mn-cs"/>
                      </a:endParaRPr>
                    </a:p>
                  </a:txBody>
                  <a:tcPr marL="23244" marR="23244" marT="15496" marB="15496" anchor="ctr">
                    <a:solidFill>
                      <a:schemeClr val="tx2">
                        <a:lumMod val="40000"/>
                        <a:lumOff val="60000"/>
                      </a:schemeClr>
                    </a:solidFill>
                  </a:tcPr>
                </a:tc>
                <a:tc>
                  <a:txBody>
                    <a:bodyPr/>
                    <a:lstStyle/>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Libre Hotel Signature Collection</a:t>
                      </a:r>
                    </a:p>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Terra Andina </a:t>
                      </a:r>
                      <a:r>
                        <a:rPr lang="en-US" sz="1200" kern="1800" dirty="0" err="1">
                          <a:solidFill>
                            <a:srgbClr val="000000"/>
                          </a:solidFill>
                          <a:effectLst/>
                          <a:latin typeface="+mn-lt"/>
                          <a:ea typeface="Batang" panose="02030600000101010101" pitchFamily="18" charset="-127"/>
                          <a:cs typeface="Times New Roman" panose="02020603050405020304" pitchFamily="18" charset="0"/>
                        </a:rPr>
                        <a:t>Mansión</a:t>
                      </a:r>
                      <a:r>
                        <a:rPr lang="en-US" sz="1200" kern="1800" dirty="0">
                          <a:solidFill>
                            <a:srgbClr val="000000"/>
                          </a:solidFill>
                          <a:effectLst/>
                          <a:latin typeface="+mn-lt"/>
                          <a:ea typeface="Batang" panose="02030600000101010101" pitchFamily="18" charset="-127"/>
                          <a:cs typeface="Times New Roman" panose="02020603050405020304" pitchFamily="18" charset="0"/>
                        </a:rPr>
                        <a:t> Colonial</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1043</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827</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813</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638</a:t>
                      </a:r>
                    </a:p>
                  </a:txBody>
                  <a:tcPr marL="9525" marR="9525" marT="9525" marB="0" anchor="ctr">
                    <a:solidFill>
                      <a:schemeClr val="tx2">
                        <a:lumMod val="40000"/>
                        <a:lumOff val="60000"/>
                      </a:schemeClr>
                    </a:solidFill>
                  </a:tcPr>
                </a:tc>
                <a:tc vMerge="1">
                  <a:txBody>
                    <a:bodyPr/>
                    <a:lstStyle/>
                    <a:p>
                      <a:endParaRPr lang="es-CO" dirty="0"/>
                    </a:p>
                  </a:txBody>
                  <a:tcPr/>
                </a:tc>
                <a:extLst>
                  <a:ext uri="{0D108BD9-81ED-4DB2-BD59-A6C34878D82A}">
                    <a16:rowId xmlns:a16="http://schemas.microsoft.com/office/drawing/2014/main" val="611833169"/>
                  </a:ext>
                </a:extLst>
              </a:tr>
              <a:tr h="4495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Cusco</a:t>
                      </a:r>
                      <a:endParaRPr kumimoji="0" lang="es-US" sz="1200" b="0" i="0" u="none" strike="noStrike" kern="1200" cap="none" spc="0" normalizeH="0" baseline="0" noProof="0" dirty="0">
                        <a:ln>
                          <a:noFill/>
                        </a:ln>
                        <a:solidFill>
                          <a:srgbClr val="000000"/>
                        </a:solidFill>
                        <a:effectLst/>
                        <a:uLnTx/>
                        <a:uFillTx/>
                        <a:latin typeface="Open Sans"/>
                        <a:ea typeface="+mn-ea"/>
                        <a:cs typeface="+mn-cs"/>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Estelar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Miraflores</a:t>
                      </a:r>
                      <a:endParaRPr lang="pt-BR" sz="1200" kern="1800" dirty="0">
                        <a:solidFill>
                          <a:srgbClr val="000000"/>
                        </a:solidFill>
                        <a:effectLst/>
                        <a:latin typeface="+mn-lt"/>
                        <a:ea typeface="Batang" panose="02030600000101010101" pitchFamily="18" charset="-127"/>
                        <a:cs typeface="Times New Roman" panose="02020603050405020304" pitchFamily="18" charset="0"/>
                      </a:endParaRPr>
                    </a:p>
                    <a:p>
                      <a:pPr algn="ctr">
                        <a:lnSpc>
                          <a:spcPct val="115000"/>
                        </a:lnSpc>
                      </a:pPr>
                      <a:r>
                        <a:rPr lang="pt-BR" sz="1200" kern="1800" dirty="0" err="1">
                          <a:solidFill>
                            <a:srgbClr val="000000"/>
                          </a:solidFill>
                          <a:effectLst/>
                          <a:latin typeface="+mn-lt"/>
                          <a:ea typeface="Batang" panose="02030600000101010101" pitchFamily="18" charset="-127"/>
                          <a:cs typeface="Times New Roman" panose="02020603050405020304" pitchFamily="18" charset="0"/>
                        </a:rPr>
                        <a:t>Xima</a:t>
                      </a:r>
                      <a:r>
                        <a:rPr lang="pt-BR" sz="1200" kern="1800" dirty="0">
                          <a:solidFill>
                            <a:srgbClr val="000000"/>
                          </a:solidFill>
                          <a:effectLst/>
                          <a:latin typeface="+mn-lt"/>
                          <a:ea typeface="Batang" panose="02030600000101010101" pitchFamily="18" charset="-127"/>
                          <a:cs typeface="Times New Roman" panose="02020603050405020304" pitchFamily="18" charset="0"/>
                        </a:rPr>
                        <a:t> Hotel Cusco</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1111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861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858</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683</a:t>
                      </a:r>
                    </a:p>
                  </a:txBody>
                  <a:tcPr marL="9525" marR="9525" marT="9525" marB="0" anchor="ctr">
                    <a:solidFill>
                      <a:schemeClr val="tx2">
                        <a:lumMod val="40000"/>
                        <a:lumOff val="60000"/>
                      </a:schemeClr>
                    </a:solidFill>
                  </a:tcPr>
                </a:tc>
                <a:tc vMerge="1">
                  <a:txBody>
                    <a:bodyPr/>
                    <a:lstStyle/>
                    <a:p>
                      <a:endParaRPr lang="es-CO" dirty="0"/>
                    </a:p>
                  </a:txBody>
                  <a:tcPr/>
                </a:tc>
                <a:extLst>
                  <a:ext uri="{0D108BD9-81ED-4DB2-BD59-A6C34878D82A}">
                    <a16:rowId xmlns:a16="http://schemas.microsoft.com/office/drawing/2014/main" val="3505806391"/>
                  </a:ext>
                </a:extLst>
              </a:tr>
              <a:tr h="522022">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Cusco</a:t>
                      </a:r>
                      <a:endParaRPr kumimoji="0" lang="es-US" sz="1200" b="0" i="0" u="none" strike="noStrike" kern="1200" cap="none" spc="0" normalizeH="0" baseline="0" noProof="0" dirty="0">
                        <a:ln>
                          <a:noFill/>
                        </a:ln>
                        <a:solidFill>
                          <a:srgbClr val="000000"/>
                        </a:solidFill>
                        <a:effectLst/>
                        <a:uLnTx/>
                        <a:uFillTx/>
                        <a:latin typeface="Open Sans"/>
                        <a:ea typeface="+mn-ea"/>
                        <a:cs typeface="+mn-cs"/>
                      </a:endParaRPr>
                    </a:p>
                  </a:txBody>
                  <a:tcPr marL="23244" marR="23244" marT="15496" marB="15496" anchor="ctr">
                    <a:solidFill>
                      <a:schemeClr val="tx2">
                        <a:lumMod val="40000"/>
                        <a:lumOff val="60000"/>
                      </a:schemeClr>
                    </a:solidFill>
                  </a:tcPr>
                </a:tc>
                <a:tc>
                  <a:txBody>
                    <a:bodyPr/>
                    <a:lstStyle/>
                    <a:p>
                      <a:pPr algn="ctr">
                        <a:lnSpc>
                          <a:spcPct val="115000"/>
                        </a:lnSpc>
                      </a:pPr>
                      <a:r>
                        <a:rPr lang="en-US" sz="1200" kern="1800" dirty="0" err="1">
                          <a:solidFill>
                            <a:srgbClr val="000000"/>
                          </a:solidFill>
                          <a:effectLst/>
                          <a:latin typeface="+mn-lt"/>
                          <a:ea typeface="Batang" panose="02030600000101010101" pitchFamily="18" charset="-127"/>
                          <a:cs typeface="Times New Roman" panose="02020603050405020304" pitchFamily="18" charset="0"/>
                        </a:rPr>
                        <a:t>Innside</a:t>
                      </a:r>
                      <a:r>
                        <a:rPr lang="en-US" sz="1200" kern="1800" dirty="0">
                          <a:solidFill>
                            <a:srgbClr val="000000"/>
                          </a:solidFill>
                          <a:effectLst/>
                          <a:latin typeface="+mn-lt"/>
                          <a:ea typeface="Batang" panose="02030600000101010101" pitchFamily="18" charset="-127"/>
                          <a:cs typeface="Times New Roman" panose="02020603050405020304" pitchFamily="18" charset="0"/>
                        </a:rPr>
                        <a:t> by Melia</a:t>
                      </a:r>
                    </a:p>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Hilton Garden Inn Cusco</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1300</a:t>
                      </a:r>
                    </a:p>
                  </a:txBody>
                  <a:tcPr marL="9525" marR="9525" marT="9525" marB="0" anchor="ctr">
                    <a:solidFill>
                      <a:schemeClr val="tx2">
                        <a:lumMod val="40000"/>
                        <a:lumOff val="60000"/>
                      </a:schemeClr>
                    </a:solidFill>
                  </a:tcPr>
                </a:tc>
                <a:tc>
                  <a:txBody>
                    <a:bodyPr/>
                    <a:lstStyle/>
                    <a:p>
                      <a:pPr algn="ctr" fontAlgn="b"/>
                      <a:r>
                        <a:rPr lang="es-CO" sz="1200" b="0" i="0" u="none" strike="noStrike" dirty="0">
                          <a:solidFill>
                            <a:schemeClr val="tx1"/>
                          </a:solidFill>
                          <a:effectLst/>
                          <a:latin typeface="+mn-lt"/>
                        </a:rPr>
                        <a:t>955</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950</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775</a:t>
                      </a:r>
                    </a:p>
                  </a:txBody>
                  <a:tcPr marL="9525" marR="9525" marT="9525" marB="0" anchor="ctr">
                    <a:solidFill>
                      <a:schemeClr val="tx2">
                        <a:lumMod val="40000"/>
                        <a:lumOff val="60000"/>
                      </a:schemeClr>
                    </a:solidFill>
                  </a:tcPr>
                </a:tc>
                <a:tc vMerge="1">
                  <a:txBody>
                    <a:bodyPr/>
                    <a:lstStyle/>
                    <a:p>
                      <a:endParaRPr lang="es-CO" dirty="0"/>
                    </a:p>
                  </a:txBody>
                  <a:tcPr/>
                </a:tc>
                <a:extLst>
                  <a:ext uri="{0D108BD9-81ED-4DB2-BD59-A6C34878D82A}">
                    <a16:rowId xmlns:a16="http://schemas.microsoft.com/office/drawing/2014/main" val="4265476117"/>
                  </a:ext>
                </a:extLst>
              </a:tr>
              <a:tr h="420658">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srgbClr val="000000"/>
                          </a:solidFill>
                          <a:effectLst/>
                          <a:uLnTx/>
                          <a:uFillTx/>
                          <a:latin typeface="Open Sans"/>
                          <a:ea typeface="+mn-ea"/>
                          <a:cs typeface="+mn-cs"/>
                        </a:rPr>
                        <a:t>Cusco</a:t>
                      </a:r>
                    </a:p>
                  </a:txBody>
                  <a:tcPr marL="23244" marR="23244" marT="15496" marB="15496" anchor="ctr">
                    <a:solidFill>
                      <a:schemeClr val="tx2">
                        <a:lumMod val="40000"/>
                        <a:lumOff val="60000"/>
                      </a:schemeClr>
                    </a:solidFill>
                  </a:tcPr>
                </a:tc>
                <a:tc>
                  <a:txBody>
                    <a:bodyPr/>
                    <a:lstStyle/>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Pullman Miraflores</a:t>
                      </a:r>
                    </a:p>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Aranwa Cusco</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1725</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1168</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mn-lt"/>
                        </a:rPr>
                        <a:t>1088</a:t>
                      </a:r>
                    </a:p>
                  </a:txBody>
                  <a:tcPr marL="9525" marR="9525" marT="9525" marB="0" anchor="ctr">
                    <a:solidFill>
                      <a:schemeClr val="tx2">
                        <a:lumMod val="40000"/>
                        <a:lumOff val="60000"/>
                      </a:schemeClr>
                    </a:solidFill>
                  </a:tcPr>
                </a:tc>
                <a:tc>
                  <a:txBody>
                    <a:bodyPr/>
                    <a:lstStyle/>
                    <a:p>
                      <a:pPr algn="ctr" fontAlgn="b"/>
                      <a:r>
                        <a:rPr lang="es-CO" sz="1200" b="0" i="0" u="none" strike="noStrike" dirty="0">
                          <a:solidFill>
                            <a:schemeClr val="tx1"/>
                          </a:solidFill>
                          <a:effectLst/>
                          <a:latin typeface="+mn-lt"/>
                        </a:rPr>
                        <a:t>913</a:t>
                      </a:r>
                    </a:p>
                  </a:txBody>
                  <a:tcPr marL="9525" marR="9525" marT="9525" marB="0" anchor="ctr">
                    <a:solidFill>
                      <a:schemeClr val="tx2">
                        <a:lumMod val="40000"/>
                        <a:lumOff val="60000"/>
                      </a:schemeClr>
                    </a:solidFill>
                  </a:tcPr>
                </a:tc>
                <a:tc vMerge="1">
                  <a:txBody>
                    <a:bodyPr/>
                    <a:lstStyle/>
                    <a:p>
                      <a:endParaRPr lang="es-CO" dirty="0"/>
                    </a:p>
                  </a:txBody>
                  <a:tcPr/>
                </a:tc>
                <a:extLst>
                  <a:ext uri="{0D108BD9-81ED-4DB2-BD59-A6C34878D82A}">
                    <a16:rowId xmlns:a16="http://schemas.microsoft.com/office/drawing/2014/main" val="519857195"/>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2637539405"/>
              </p:ext>
            </p:extLst>
          </p:nvPr>
        </p:nvGraphicFramePr>
        <p:xfrm>
          <a:off x="6972043" y="412604"/>
          <a:ext cx="5005135" cy="2171239"/>
        </p:xfrm>
        <a:graphic>
          <a:graphicData uri="http://schemas.openxmlformats.org/drawingml/2006/table">
            <a:tbl>
              <a:tblPr firstRow="1" firstCol="1" bandRow="1">
                <a:tableStyleId>{5C22544A-7EE6-4342-B048-85BDC9FD1C3A}</a:tableStyleId>
              </a:tblPr>
              <a:tblGrid>
                <a:gridCol w="1263840">
                  <a:extLst>
                    <a:ext uri="{9D8B030D-6E8A-4147-A177-3AD203B41FA5}">
                      <a16:colId xmlns:a16="http://schemas.microsoft.com/office/drawing/2014/main" val="1619126981"/>
                    </a:ext>
                  </a:extLst>
                </a:gridCol>
                <a:gridCol w="1404112">
                  <a:extLst>
                    <a:ext uri="{9D8B030D-6E8A-4147-A177-3AD203B41FA5}">
                      <a16:colId xmlns:a16="http://schemas.microsoft.com/office/drawing/2014/main" val="2642539311"/>
                    </a:ext>
                  </a:extLst>
                </a:gridCol>
                <a:gridCol w="2337183">
                  <a:extLst>
                    <a:ext uri="{9D8B030D-6E8A-4147-A177-3AD203B41FA5}">
                      <a16:colId xmlns:a16="http://schemas.microsoft.com/office/drawing/2014/main" val="1804015007"/>
                    </a:ext>
                  </a:extLst>
                </a:gridCol>
              </a:tblGrid>
              <a:tr h="243575">
                <a:tc gridSpan="3">
                  <a:txBody>
                    <a:bodyPr/>
                    <a:lstStyle/>
                    <a:p>
                      <a:pPr algn="ctr"/>
                      <a:r>
                        <a:rPr lang="es-MX" sz="10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000" kern="1800" dirty="0">
                          <a:effectLst/>
                        </a:rPr>
                        <a:t>FESTIVIDAD / EVENTO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CIUDAD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000" kern="1800" dirty="0">
                          <a:effectLst/>
                        </a:rPr>
                        <a:t>FECHA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218937">
                <a:tc>
                  <a:txBody>
                    <a:bodyPr/>
                    <a:lstStyle/>
                    <a:p>
                      <a:pPr algn="ctr"/>
                      <a:r>
                        <a:rPr lang="es-ES_tradnl" sz="1000" kern="1800" dirty="0">
                          <a:effectLst/>
                        </a:rPr>
                        <a:t>SEMANA SANTA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 ,Cusco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Del 17 al 20 Abril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0">
                <a:tc>
                  <a:txBody>
                    <a:bodyPr/>
                    <a:lstStyle/>
                    <a:p>
                      <a:pPr algn="ctr"/>
                      <a:r>
                        <a:rPr lang="es-ES_tradnl" sz="1000" kern="1800" dirty="0">
                          <a:effectLst/>
                        </a:rPr>
                        <a:t> </a:t>
                      </a:r>
                      <a:endParaRPr lang="es-CO" sz="1000" kern="1800" dirty="0">
                        <a:effectLst/>
                      </a:endParaRPr>
                    </a:p>
                    <a:p>
                      <a:pPr algn="ctr"/>
                      <a:r>
                        <a:rPr lang="es-ES_tradnl" sz="1000" kern="1800" dirty="0">
                          <a:effectLst/>
                        </a:rPr>
                        <a:t>INTI RAYMI</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Cusco</a:t>
                      </a:r>
                      <a:endParaRPr lang="es-CO" sz="1000" kern="1800" dirty="0">
                        <a:effectLst/>
                      </a:endParaRPr>
                    </a:p>
                  </a:txBody>
                  <a:tcPr marL="0" marR="0" marT="0" marB="0" anchor="ctr"/>
                </a:tc>
                <a:tc>
                  <a:txBody>
                    <a:bodyPr/>
                    <a:lstStyle/>
                    <a:p>
                      <a:pPr algn="ctr"/>
                      <a:r>
                        <a:rPr lang="es-ES_tradnl" sz="1000" kern="1800" dirty="0">
                          <a:effectLst/>
                        </a:rPr>
                        <a:t> </a:t>
                      </a:r>
                      <a:endParaRPr lang="es-CO" sz="1000" kern="1800" dirty="0">
                        <a:effectLst/>
                      </a:endParaRPr>
                    </a:p>
                    <a:p>
                      <a:pPr algn="ctr"/>
                      <a:r>
                        <a:rPr lang="es-ES_tradnl" sz="1000" kern="1800" dirty="0">
                          <a:effectLst/>
                        </a:rPr>
                        <a:t>Del 22 al 26 de Junio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862569484"/>
                  </a:ext>
                </a:extLst>
              </a:tr>
              <a:tr h="337127">
                <a:tc>
                  <a:txBody>
                    <a:bodyPr/>
                    <a:lstStyle/>
                    <a:p>
                      <a:pPr algn="ctr"/>
                      <a:r>
                        <a:rPr lang="es-ES_tradnl" sz="1000" kern="1800" dirty="0">
                          <a:effectLst/>
                        </a:rPr>
                        <a:t> </a:t>
                      </a:r>
                      <a:endParaRPr lang="es-CO" sz="1000" kern="1800" dirty="0">
                        <a:effectLst/>
                      </a:endParaRPr>
                    </a:p>
                    <a:p>
                      <a:pPr algn="ctr"/>
                      <a:r>
                        <a:rPr lang="es-ES_tradnl" sz="1000" kern="1800" dirty="0">
                          <a:effectLst/>
                        </a:rPr>
                        <a:t>FIESTAS PATRIAS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Cusco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000" kern="1800">
                          <a:effectLst/>
                        </a:rPr>
                        <a:t>27 al 31 Julio</a:t>
                      </a:r>
                      <a:endParaRPr lang="es-CO" sz="1000" kern="1800">
                        <a:effectLst/>
                      </a:endParaRPr>
                    </a:p>
                    <a:p>
                      <a:pPr algn="ctr"/>
                      <a:r>
                        <a:rPr lang="es-ES_tradnl" sz="1000" kern="1800">
                          <a:effectLst/>
                        </a:rPr>
                        <a:t>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000" kern="1800" dirty="0">
                          <a:effectLst/>
                        </a:rPr>
                        <a:t>Navidad y Año Nuevo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Cusco</a:t>
                      </a:r>
                      <a:endParaRPr lang="es-CO" sz="1000" kern="1800" dirty="0">
                        <a:effectLst/>
                      </a:endParaRPr>
                    </a:p>
                    <a:p>
                      <a:pPr algn="ctr"/>
                      <a:br>
                        <a:rPr lang="es-ES_tradnl" sz="1000" kern="1800" dirty="0">
                          <a:effectLst/>
                        </a:rPr>
                      </a:b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24 al 31 de Diciembre / 01 Enero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216" r="19216"/>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869146"/>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530592"/>
            <a:ext cx="4372158" cy="338554"/>
          </a:xfrm>
          <a:prstGeom prst="rect">
            <a:avLst/>
          </a:prstGeom>
          <a:noFill/>
        </p:spPr>
        <p:txBody>
          <a:bodyPr wrap="square" rtlCol="0">
            <a:spAutoFit/>
          </a:bodyPr>
          <a:lstStyle/>
          <a:p>
            <a:r>
              <a:rPr lang="es-CO" sz="1600" b="1" noProof="0" dirty="0">
                <a:solidFill>
                  <a:srgbClr val="0070C0"/>
                </a:solidFill>
              </a:rPr>
              <a:t>LIMA AL PASO Y CUSCO 7 COLORES</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367947"/>
            <a:ext cx="6088675"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a:t>
            </a:r>
          </a:p>
          <a:p>
            <a:pPr algn="just">
              <a:lnSpc>
                <a:spcPct val="150000"/>
              </a:lnSpc>
            </a:pPr>
            <a:r>
              <a:rPr lang="es-MX" sz="1200" b="0" i="0" noProof="0" dirty="0">
                <a:solidFill>
                  <a:srgbClr val="000000"/>
                </a:solidFill>
                <a:effectLst/>
              </a:rPr>
              <a:t>Llegada a Lima, Bienvenida y asistencia en su traslado al hotel.  Alojamiento en Lima. Por la tarde visita de la ciudad de los reyes.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470" r="4470"/>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216" r="19216"/>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896654" y="1273197"/>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896654" y="934643"/>
            <a:ext cx="4372158" cy="338554"/>
          </a:xfrm>
          <a:prstGeom prst="rect">
            <a:avLst/>
          </a:prstGeom>
          <a:noFill/>
        </p:spPr>
        <p:txBody>
          <a:bodyPr wrap="square" rtlCol="0">
            <a:spAutoFit/>
          </a:bodyPr>
          <a:lstStyle/>
          <a:p>
            <a:r>
              <a:rPr lang="es-CO" sz="1600" b="1" noProof="0" dirty="0">
                <a:solidFill>
                  <a:srgbClr val="0070C0"/>
                </a:solidFill>
              </a:rPr>
              <a:t>LIMA AL PASO Y CUSCO 7 COLORES</a:t>
            </a:r>
          </a:p>
        </p:txBody>
      </p:sp>
      <p:sp>
        <p:nvSpPr>
          <p:cNvPr id="7" name="TextBox 6">
            <a:extLst>
              <a:ext uri="{FF2B5EF4-FFF2-40B4-BE49-F238E27FC236}">
                <a16:creationId xmlns:a16="http://schemas.microsoft.com/office/drawing/2014/main" id="{C3CCB71B-3651-51FB-4608-7E422260DEA8}"/>
              </a:ext>
            </a:extLst>
          </p:cNvPr>
          <p:cNvSpPr txBox="1"/>
          <p:nvPr/>
        </p:nvSpPr>
        <p:spPr>
          <a:xfrm>
            <a:off x="5957455" y="1725609"/>
            <a:ext cx="5920509"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LIMA / CUSCO</a:t>
            </a:r>
          </a:p>
          <a:p>
            <a:pPr algn="just">
              <a:lnSpc>
                <a:spcPct val="150000"/>
              </a:lnSpc>
            </a:pPr>
            <a:r>
              <a:rPr lang="es-CO" sz="1200" b="1" i="0" noProof="0" dirty="0">
                <a:solidFill>
                  <a:srgbClr val="000000"/>
                </a:solidFill>
                <a:effectLst/>
              </a:rPr>
              <a:t> </a:t>
            </a:r>
            <a:r>
              <a:rPr lang="es-MX" sz="1200" b="0" i="0" noProof="0" dirty="0">
                <a:solidFill>
                  <a:srgbClr val="000000"/>
                </a:solidFill>
                <a:effectLst/>
              </a:rPr>
              <a:t>Traslado al aeropuerto para nuestra salida a Cusco. A la llegada, asistencia y traslado al hotel. Resto de la mañana libre para descanso y aclimatación de la altura.  En la tarde ascenderemos al Parque Arqueológico de </a:t>
            </a:r>
            <a:r>
              <a:rPr lang="es-MX" sz="1200" b="0" i="0" noProof="0" dirty="0" err="1">
                <a:solidFill>
                  <a:srgbClr val="000000"/>
                </a:solidFill>
                <a:effectLst/>
              </a:rPr>
              <a:t>Sacsayhuaman</a:t>
            </a:r>
            <a:r>
              <a:rPr lang="es-MX" sz="1200" b="0" i="0" noProof="0" dirty="0">
                <a:solidFill>
                  <a:srgbClr val="000000"/>
                </a:solidFill>
                <a:effectLst/>
              </a:rPr>
              <a:t>, e iniciaremos la excursión visitando la fortaleza del mismo nombre, hermoso lugar que irradia paz y tranquilidad, admiraremos las enormes rocas de hasta 4 metros de altura, que fueron utilizadas en su construcción. Seguiremos con </a:t>
            </a:r>
            <a:r>
              <a:rPr lang="es-MX" sz="1200" b="0" i="0" noProof="0" dirty="0" err="1">
                <a:solidFill>
                  <a:srgbClr val="000000"/>
                </a:solidFill>
                <a:effectLst/>
              </a:rPr>
              <a:t>Q'enqo</a:t>
            </a:r>
            <a:r>
              <a:rPr lang="es-MX" sz="1200" b="0" i="0" noProof="0" dirty="0">
                <a:solidFill>
                  <a:srgbClr val="000000"/>
                </a:solidFill>
                <a:effectLst/>
              </a:rPr>
              <a:t>, antiguo templo del Puma donde se puede apreciar un altar para sacrificios en la parte interna de una enorme roca y luego con Tambomachay, fuentes sagradas de vida y salud. En el camino, tendremos una vista panorámica de </a:t>
            </a:r>
            <a:r>
              <a:rPr lang="es-MX" sz="1200" b="0" i="0" noProof="0" dirty="0" err="1">
                <a:solidFill>
                  <a:srgbClr val="000000"/>
                </a:solidFill>
                <a:effectLst/>
              </a:rPr>
              <a:t>Puca</a:t>
            </a:r>
            <a:r>
              <a:rPr lang="es-MX" sz="1200" b="0" i="0" noProof="0" dirty="0">
                <a:solidFill>
                  <a:srgbClr val="000000"/>
                </a:solidFill>
                <a:effectLst/>
              </a:rPr>
              <a:t> Pucará, atalaya que cuidaba el ingreso a la ciudad. Después, nos dirigiremos al Templo del Sol </a:t>
            </a:r>
            <a:r>
              <a:rPr lang="es-MX" sz="1200" b="0" i="0" noProof="0" dirty="0" err="1">
                <a:solidFill>
                  <a:srgbClr val="000000"/>
                </a:solidFill>
                <a:effectLst/>
              </a:rPr>
              <a:t>Qorikancha</a:t>
            </a:r>
            <a:r>
              <a:rPr lang="es-MX" sz="1200" b="0" i="0" noProof="0" dirty="0">
                <a:solidFill>
                  <a:srgbClr val="000000"/>
                </a:solidFill>
                <a:effectLst/>
              </a:rPr>
              <a:t>, sobre el cual se construyó el Convento de Santo Domingo, cuenta la leyenda que este templo estuvo totalmente recubierto de láminas de oro, que maravillaron a los conquistadores a su llegada. Para finalizar conoceremos la Plaza de Armas e ingresaremos a la Catedral, que atesora obras y pinturas coloniales invaluables, como la Cruz que llegó con los primeros conquistadores.  Alojamiento en Cusco.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470" r="4470"/>
          <a:stretch/>
        </p:blipFill>
        <p:spPr>
          <a:xfrm>
            <a:off x="2327566" y="3903499"/>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216" r="19216"/>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LIMA AL PASO Y CUSCO 7 COLORES</a:t>
            </a:r>
          </a:p>
        </p:txBody>
      </p:sp>
      <p:sp>
        <p:nvSpPr>
          <p:cNvPr id="7" name="TextBox 6">
            <a:extLst>
              <a:ext uri="{FF2B5EF4-FFF2-40B4-BE49-F238E27FC236}">
                <a16:creationId xmlns:a16="http://schemas.microsoft.com/office/drawing/2014/main" id="{6362B6FA-2AB6-67D4-4FA8-7F0C6F9EDA5E}"/>
              </a:ext>
            </a:extLst>
          </p:cNvPr>
          <p:cNvSpPr txBox="1"/>
          <p:nvPr/>
        </p:nvSpPr>
        <p:spPr>
          <a:xfrm>
            <a:off x="6291876" y="1450164"/>
            <a:ext cx="5364096" cy="3940822"/>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3. : CUSCO / MONTAÑA DE 7 COLORES  / CUSCO</a:t>
            </a:r>
          </a:p>
          <a:p>
            <a:pPr algn="just">
              <a:lnSpc>
                <a:spcPct val="150000"/>
              </a:lnSpc>
            </a:pPr>
            <a:r>
              <a:rPr lang="es-MX" sz="1200" b="0" i="0" noProof="0" dirty="0">
                <a:solidFill>
                  <a:srgbClr val="000000"/>
                </a:solidFill>
                <a:effectLst/>
              </a:rPr>
              <a:t>Emprenderemos una gran aventura hacia Montaña del Arco Iris, </a:t>
            </a:r>
            <a:r>
              <a:rPr lang="es-MX" sz="1200" b="0" i="0" noProof="0" dirty="0" err="1">
                <a:solidFill>
                  <a:srgbClr val="000000"/>
                </a:solidFill>
                <a:effectLst/>
              </a:rPr>
              <a:t>Vinicunca</a:t>
            </a:r>
            <a:r>
              <a:rPr lang="es-MX" sz="1200" b="0" i="0" noProof="0" dirty="0">
                <a:solidFill>
                  <a:srgbClr val="000000"/>
                </a:solidFill>
                <a:effectLst/>
              </a:rPr>
              <a:t>. Muy temprano por la mañana, salida en van a lo largo del Valle Sur hasta llegar a la localidad de </a:t>
            </a:r>
            <a:r>
              <a:rPr lang="es-MX" sz="1200" b="0" i="0" noProof="0" dirty="0" err="1">
                <a:solidFill>
                  <a:srgbClr val="000000"/>
                </a:solidFill>
                <a:effectLst/>
              </a:rPr>
              <a:t>Cusipata</a:t>
            </a:r>
            <a:r>
              <a:rPr lang="es-MX" sz="1200" b="0" i="0" noProof="0" dirty="0">
                <a:solidFill>
                  <a:srgbClr val="000000"/>
                </a:solidFill>
                <a:effectLst/>
              </a:rPr>
              <a:t>. Desayuno. Luego iniciaremos el ascenso por un camino de tierra comunal hasta llegar a los 4,800 </a:t>
            </a:r>
            <a:r>
              <a:rPr lang="es-MX" sz="1200" b="0" i="0" noProof="0" dirty="0" err="1">
                <a:solidFill>
                  <a:srgbClr val="000000"/>
                </a:solidFill>
                <a:effectLst/>
              </a:rPr>
              <a:t>mts</a:t>
            </a:r>
            <a:r>
              <a:rPr lang="es-MX" sz="1200" b="0" i="0" noProof="0" dirty="0">
                <a:solidFill>
                  <a:srgbClr val="000000"/>
                </a:solidFill>
                <a:effectLst/>
              </a:rPr>
              <a:t> de altitud. Iniciaremos una caminata a través de un sendero de 4 km. </a:t>
            </a:r>
            <a:r>
              <a:rPr lang="es-MX" sz="1200" b="0" i="0" noProof="0" dirty="0" err="1">
                <a:solidFill>
                  <a:srgbClr val="000000"/>
                </a:solidFill>
                <a:effectLst/>
              </a:rPr>
              <a:t>observadno</a:t>
            </a:r>
            <a:r>
              <a:rPr lang="es-MX" sz="1200" b="0" i="0" noProof="0" dirty="0">
                <a:solidFill>
                  <a:srgbClr val="000000"/>
                </a:solidFill>
                <a:effectLst/>
              </a:rPr>
              <a:t> a lo lejos la cordillera nevada del Ausangate. Nuestro guía lo acompañará y enseñará como caminar en altura. La red de montaña de colores comenzará a aparecer poco a poco, hasta llegar al mirador a 5,000 msnm. Sus formaciones geológicas nos revelarán todo su gran esplendor. </a:t>
            </a:r>
            <a:r>
              <a:rPr lang="es-MX" sz="1200" b="0" i="0" noProof="0" dirty="0" err="1">
                <a:solidFill>
                  <a:srgbClr val="000000"/>
                </a:solidFill>
                <a:effectLst/>
              </a:rPr>
              <a:t>Vinicunca</a:t>
            </a:r>
            <a:r>
              <a:rPr lang="es-MX" sz="1200" b="0" i="0" noProof="0" dirty="0">
                <a:solidFill>
                  <a:srgbClr val="000000"/>
                </a:solidFill>
                <a:effectLst/>
              </a:rPr>
              <a:t> es uno de los grandes atractivos que no debe dejar de visitar en su viaje a Perú. Tiempo libre para fotos. Luego descenderemos por el mismo sendero, para abordar nuestro vehículo y descender a </a:t>
            </a:r>
            <a:r>
              <a:rPr lang="es-MX" sz="1200" b="0" i="0" noProof="0" dirty="0" err="1">
                <a:solidFill>
                  <a:srgbClr val="000000"/>
                </a:solidFill>
                <a:effectLst/>
              </a:rPr>
              <a:t>Cusipata</a:t>
            </a:r>
            <a:r>
              <a:rPr lang="es-MX" sz="1200" b="0" i="0" noProof="0" dirty="0">
                <a:solidFill>
                  <a:srgbClr val="000000"/>
                </a:solidFill>
                <a:effectLst/>
              </a:rPr>
              <a:t>. Almuerzo. Retorno a Cusco.</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216" r="19216"/>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1226773"/>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888219"/>
            <a:ext cx="4372158" cy="338554"/>
          </a:xfrm>
          <a:prstGeom prst="rect">
            <a:avLst/>
          </a:prstGeom>
          <a:noFill/>
        </p:spPr>
        <p:txBody>
          <a:bodyPr wrap="square" rtlCol="0">
            <a:spAutoFit/>
          </a:bodyPr>
          <a:lstStyle/>
          <a:p>
            <a:r>
              <a:rPr lang="es-CO" sz="1600" b="1" noProof="0" dirty="0">
                <a:solidFill>
                  <a:srgbClr val="0070C0"/>
                </a:solidFill>
              </a:rPr>
              <a:t>LIMA AL PASO Y CUSCO 7 COLORES</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791909"/>
            <a:ext cx="5364096" cy="255582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4. C</a:t>
            </a:r>
            <a:r>
              <a:rPr lang="es-MX" sz="1200" b="1" i="0" noProof="0" dirty="0">
                <a:solidFill>
                  <a:srgbClr val="000000"/>
                </a:solidFill>
                <a:effectLst/>
              </a:rPr>
              <a:t>USCO/MARAS Y MORAY / CUSCO</a:t>
            </a:r>
          </a:p>
          <a:p>
            <a:pPr algn="just">
              <a:lnSpc>
                <a:spcPct val="150000"/>
              </a:lnSpc>
            </a:pPr>
            <a:r>
              <a:rPr lang="es-MX" sz="1200" b="0" i="0" noProof="0" dirty="0">
                <a:solidFill>
                  <a:srgbClr val="000000"/>
                </a:solidFill>
                <a:effectLst/>
              </a:rPr>
              <a:t>Iniciaremos nuestro recorrido en Moray, donde la vista es impresionante gracias a colosales terrazas concéntricas simulando un gran anfiteatro. Su utilidad: recrear 20 diferentes tipos de microclimas, medición que aseguraba la producción agrícola del imperio. Seguiremos hasta Maras, las famosas y milenarias minas de sal de la época colonial. El contraste de sus pozos blancos con el verde valle es imponente e imperdible para una postal espectacular del Valle Sagrado de los Incas.  Retorno a Cusco. Tarde Libre. Alojamiento.</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66308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216" r="19216"/>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LIMA AL PASO Y CUSCO 7 COLORES</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544956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5. CUSCO/MACHU PICCHU/CUSCO </a:t>
            </a:r>
          </a:p>
          <a:p>
            <a:pPr algn="just">
              <a:lnSpc>
                <a:spcPct val="150000"/>
              </a:lnSpc>
            </a:pPr>
            <a:r>
              <a:rPr lang="es-MX" sz="1200" b="0" i="0" noProof="0" dirty="0">
                <a:solidFill>
                  <a:srgbClr val="000000"/>
                </a:solidFill>
                <a:effectLst/>
              </a:rPr>
              <a:t>Nos dirigiremos hacia la estación de tren de </a:t>
            </a:r>
            <a:r>
              <a:rPr lang="es-MX" sz="1200" b="0" i="0" noProof="0" dirty="0" err="1">
                <a:solidFill>
                  <a:srgbClr val="000000"/>
                </a:solidFill>
                <a:effectLst/>
              </a:rPr>
              <a:t>Poroy</a:t>
            </a:r>
            <a:r>
              <a:rPr lang="es-MX" sz="1200" b="0" i="0" noProof="0" dirty="0">
                <a:solidFill>
                  <a:srgbClr val="000000"/>
                </a:solidFill>
                <a:effectLst/>
              </a:rPr>
              <a:t> u Ollantaytambo de acuerdo a la temporada, donde partiremos en tren para conocer una de las 7 Maravillas del Mundo. Arribaremos a la estación de Aguas Calientes, donde nuestro personal nos asistirá para abordar el transporte que ascenderá por un camino intrincado obsequiándonos una espectacular vista del río Urubamba que da forma al famoso cañón. La Ciudad Perdida de los Incas, Machu Picchu, nos recibirá con sus increíbles terrazas, escalinatas, recintos ceremoniales y áreas urbanas. La energía emana de todo el lugar. Luego de una visita guiada, almorzaremos en uno de los restaurantes de la zona. A la hora coordinada, retornaremos en tren y seremos trasladados al hotel en Cusco. Alojamiento en Cusco.</a:t>
            </a: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6</a:t>
            </a:r>
            <a:r>
              <a:rPr lang="es-CO" sz="1200" b="1" dirty="0">
                <a:solidFill>
                  <a:srgbClr val="000000"/>
                </a:solidFill>
              </a:rPr>
              <a:t>.</a:t>
            </a:r>
            <a:r>
              <a:rPr lang="es-CO" sz="1200" b="1" i="0" noProof="0" dirty="0">
                <a:solidFill>
                  <a:srgbClr val="000000"/>
                </a:solidFill>
                <a:effectLst/>
              </a:rPr>
              <a:t> CUSCO - BOGOTA</a:t>
            </a:r>
          </a:p>
          <a:p>
            <a:pPr algn="just">
              <a:lnSpc>
                <a:spcPct val="150000"/>
              </a:lnSpc>
            </a:pPr>
            <a:r>
              <a:rPr lang="es-MX" sz="1200" b="0" i="0" noProof="0" dirty="0">
                <a:solidFill>
                  <a:srgbClr val="000000"/>
                </a:solidFill>
                <a:effectLst/>
              </a:rPr>
              <a:t>A la hora coordinada, traslado al aeropuerto para abordar nuestro vuelo de salida.</a:t>
            </a:r>
          </a:p>
          <a:p>
            <a:pPr algn="just">
              <a:lnSpc>
                <a:spcPct val="150000"/>
              </a:lnSpc>
            </a:pPr>
            <a:endParaRPr lang="es-MX" sz="1200" dirty="0">
              <a:solidFill>
                <a:srgbClr val="000000"/>
              </a:solidFill>
            </a:endParaRP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25402083"/>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5076</TotalTime>
  <Words>1564</Words>
  <Application>Microsoft Office PowerPoint</Application>
  <PresentationFormat>Panorámica</PresentationFormat>
  <Paragraphs>160</Paragraphs>
  <Slides>10</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10</vt:i4>
      </vt:variant>
    </vt:vector>
  </HeadingPairs>
  <TitlesOfParts>
    <vt:vector size="19" baseType="lpstr">
      <vt:lpstr>Aptos</vt:lpstr>
      <vt:lpstr>Arial</vt:lpstr>
      <vt:lpstr>Cinzel</vt:lpstr>
      <vt:lpstr>Helvetica</vt:lpstr>
      <vt:lpstr>Montserrat</vt:lpstr>
      <vt:lpstr>Open Sans</vt:lpstr>
      <vt:lpstr>Symbol</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28</cp:revision>
  <dcterms:created xsi:type="dcterms:W3CDTF">2024-08-19T01:20:52Z</dcterms:created>
  <dcterms:modified xsi:type="dcterms:W3CDTF">2025-05-07T15:22:59Z</dcterms:modified>
</cp:coreProperties>
</file>