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87" r:id="rId2"/>
    <p:sldId id="441" r:id="rId3"/>
    <p:sldId id="540" r:id="rId4"/>
    <p:sldId id="535" r:id="rId5"/>
    <p:sldId id="530" r:id="rId6"/>
    <p:sldId id="379" r:id="rId7"/>
    <p:sldId id="537" r:id="rId8"/>
    <p:sldId id="539" r:id="rId9"/>
    <p:sldId id="541" r:id="rId10"/>
    <p:sldId id="542" r:id="rId11"/>
    <p:sldId id="543" r:id="rId12"/>
    <p:sldId id="53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28" autoAdjust="0"/>
    <p:restoredTop sz="91370"/>
  </p:normalViewPr>
  <p:slideViewPr>
    <p:cSldViewPr snapToGrid="0" showGuides="1">
      <p:cViewPr varScale="1">
        <p:scale>
          <a:sx n="104" d="100"/>
          <a:sy n="104" d="100"/>
        </p:scale>
        <p:origin x="1116" y="10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F6BA92-BD11-9545-9693-D7AB48155007}" type="datetimeFigureOut">
              <a:rPr lang="en-US" smtClean="0"/>
              <a:t>5/7/2025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758E72-A792-A64A-B3AE-3E1E1E81336B}" type="slidenum">
              <a:rPr lang="en-US" smtClean="0"/>
              <a:t>‹Nº›</a:t>
            </a:fld>
            <a:endParaRPr lang="en-US"/>
          </a:p>
        </p:txBody>
      </p:sp>
    </p:spTree>
    <p:extLst>
      <p:ext uri="{BB962C8B-B14F-4D97-AF65-F5344CB8AC3E}">
        <p14:creationId xmlns:p14="http://schemas.microsoft.com/office/powerpoint/2010/main" val="4275086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758E72-A792-A64A-B3AE-3E1E1E81336B}" type="slidenum">
              <a:rPr lang="en-US" smtClean="0"/>
              <a:t>5</a:t>
            </a:fld>
            <a:endParaRPr lang="en-US"/>
          </a:p>
        </p:txBody>
      </p:sp>
    </p:spTree>
    <p:extLst>
      <p:ext uri="{BB962C8B-B14F-4D97-AF65-F5344CB8AC3E}">
        <p14:creationId xmlns:p14="http://schemas.microsoft.com/office/powerpoint/2010/main" val="1087606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Place hold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0A52A340-CF95-307F-F925-C14357FD71FE}"/>
              </a:ext>
            </a:extLst>
          </p:cNvPr>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4331317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Place hol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7EFE088-0B78-7CDF-D099-3B1F5138B473}"/>
              </a:ext>
            </a:extLst>
          </p:cNvPr>
          <p:cNvSpPr>
            <a:spLocks noGrp="1"/>
          </p:cNvSpPr>
          <p:nvPr>
            <p:ph type="pic" sz="quarter" idx="10"/>
          </p:nvPr>
        </p:nvSpPr>
        <p:spPr>
          <a:xfrm>
            <a:off x="4977312" y="808077"/>
            <a:ext cx="6408738" cy="2498649"/>
          </a:xfrm>
          <a:custGeom>
            <a:avLst/>
            <a:gdLst>
              <a:gd name="connsiteX0" fmla="*/ 0 w 6408738"/>
              <a:gd name="connsiteY0" fmla="*/ 0 h 2498649"/>
              <a:gd name="connsiteX1" fmla="*/ 6408738 w 6408738"/>
              <a:gd name="connsiteY1" fmla="*/ 0 h 2498649"/>
              <a:gd name="connsiteX2" fmla="*/ 6408738 w 6408738"/>
              <a:gd name="connsiteY2" fmla="*/ 2498649 h 2498649"/>
              <a:gd name="connsiteX3" fmla="*/ 0 w 6408738"/>
              <a:gd name="connsiteY3" fmla="*/ 2498649 h 2498649"/>
            </a:gdLst>
            <a:ahLst/>
            <a:cxnLst>
              <a:cxn ang="0">
                <a:pos x="connsiteX0" y="connsiteY0"/>
              </a:cxn>
              <a:cxn ang="0">
                <a:pos x="connsiteX1" y="connsiteY1"/>
              </a:cxn>
              <a:cxn ang="0">
                <a:pos x="connsiteX2" y="connsiteY2"/>
              </a:cxn>
              <a:cxn ang="0">
                <a:pos x="connsiteX3" y="connsiteY3"/>
              </a:cxn>
            </a:cxnLst>
            <a:rect l="l" t="t" r="r" b="b"/>
            <a:pathLst>
              <a:path w="6408738" h="2498649">
                <a:moveTo>
                  <a:pt x="0" y="0"/>
                </a:moveTo>
                <a:lnTo>
                  <a:pt x="6408738" y="0"/>
                </a:lnTo>
                <a:lnTo>
                  <a:pt x="6408738" y="2498649"/>
                </a:lnTo>
                <a:lnTo>
                  <a:pt x="0" y="2498649"/>
                </a:lnTo>
                <a:close/>
              </a:path>
            </a:pathLst>
          </a:custGeom>
          <a:solidFill>
            <a:schemeClr val="bg2"/>
          </a:solidFill>
        </p:spPr>
        <p:txBody>
          <a:bodyPr wrap="square">
            <a:noAutofit/>
          </a:bodyPr>
          <a:lstStyle/>
          <a:p>
            <a:endParaRPr lang="en-US" dirty="0"/>
          </a:p>
        </p:txBody>
      </p:sp>
      <p:sp>
        <p:nvSpPr>
          <p:cNvPr id="9" name="Picture Placeholder 8">
            <a:extLst>
              <a:ext uri="{FF2B5EF4-FFF2-40B4-BE49-F238E27FC236}">
                <a16:creationId xmlns:a16="http://schemas.microsoft.com/office/drawing/2014/main" id="{7A35471A-E8F3-55FF-5725-BEC70F209EEC}"/>
              </a:ext>
            </a:extLst>
          </p:cNvPr>
          <p:cNvSpPr>
            <a:spLocks noGrp="1"/>
          </p:cNvSpPr>
          <p:nvPr>
            <p:ph type="pic" sz="quarter" idx="11"/>
          </p:nvPr>
        </p:nvSpPr>
        <p:spPr>
          <a:xfrm>
            <a:off x="5951538" y="3710763"/>
            <a:ext cx="4573587" cy="2288789"/>
          </a:xfrm>
          <a:custGeom>
            <a:avLst/>
            <a:gdLst>
              <a:gd name="connsiteX0" fmla="*/ 0 w 4573587"/>
              <a:gd name="connsiteY0" fmla="*/ 0 h 2288789"/>
              <a:gd name="connsiteX1" fmla="*/ 4573587 w 4573587"/>
              <a:gd name="connsiteY1" fmla="*/ 0 h 2288789"/>
              <a:gd name="connsiteX2" fmla="*/ 4573587 w 4573587"/>
              <a:gd name="connsiteY2" fmla="*/ 2288789 h 2288789"/>
              <a:gd name="connsiteX3" fmla="*/ 0 w 4573587"/>
              <a:gd name="connsiteY3" fmla="*/ 2288789 h 2288789"/>
            </a:gdLst>
            <a:ahLst/>
            <a:cxnLst>
              <a:cxn ang="0">
                <a:pos x="connsiteX0" y="connsiteY0"/>
              </a:cxn>
              <a:cxn ang="0">
                <a:pos x="connsiteX1" y="connsiteY1"/>
              </a:cxn>
              <a:cxn ang="0">
                <a:pos x="connsiteX2" y="connsiteY2"/>
              </a:cxn>
              <a:cxn ang="0">
                <a:pos x="connsiteX3" y="connsiteY3"/>
              </a:cxn>
            </a:cxnLst>
            <a:rect l="l" t="t" r="r" b="b"/>
            <a:pathLst>
              <a:path w="4573587" h="2288789">
                <a:moveTo>
                  <a:pt x="0" y="0"/>
                </a:moveTo>
                <a:lnTo>
                  <a:pt x="4573587" y="0"/>
                </a:lnTo>
                <a:lnTo>
                  <a:pt x="4573587" y="2288789"/>
                </a:lnTo>
                <a:lnTo>
                  <a:pt x="0" y="2288789"/>
                </a:lnTo>
                <a:close/>
              </a:path>
            </a:pathLst>
          </a:custGeom>
          <a:solidFill>
            <a:schemeClr val="bg2"/>
          </a:solidFill>
        </p:spPr>
        <p:txBody>
          <a:bodyPr wrap="square">
            <a:noAutofit/>
          </a:bodyPr>
          <a:lstStyle/>
          <a:p>
            <a:endParaRPr lang="en-US" dirty="0"/>
          </a:p>
        </p:txBody>
      </p:sp>
    </p:spTree>
    <p:extLst>
      <p:ext uri="{BB962C8B-B14F-4D97-AF65-F5344CB8AC3E}">
        <p14:creationId xmlns:p14="http://schemas.microsoft.com/office/powerpoint/2010/main" val="13637543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67662CA-8C8D-5F03-8ABB-BA90E946E6A7}"/>
              </a:ext>
            </a:extLst>
          </p:cNvPr>
          <p:cNvSpPr>
            <a:spLocks noGrp="1"/>
          </p:cNvSpPr>
          <p:nvPr>
            <p:ph type="pic" sz="quarter" idx="10"/>
          </p:nvPr>
        </p:nvSpPr>
        <p:spPr>
          <a:xfrm>
            <a:off x="1" y="-1"/>
            <a:ext cx="5016499" cy="5092483"/>
          </a:xfrm>
          <a:custGeom>
            <a:avLst/>
            <a:gdLst>
              <a:gd name="connsiteX0" fmla="*/ 0 w 5016499"/>
              <a:gd name="connsiteY0" fmla="*/ 0 h 5092483"/>
              <a:gd name="connsiteX1" fmla="*/ 5016499 w 5016499"/>
              <a:gd name="connsiteY1" fmla="*/ 0 h 5092483"/>
              <a:gd name="connsiteX2" fmla="*/ 5016499 w 5016499"/>
              <a:gd name="connsiteY2" fmla="*/ 5092483 h 5092483"/>
              <a:gd name="connsiteX3" fmla="*/ 0 w 5016499"/>
              <a:gd name="connsiteY3" fmla="*/ 5092483 h 5092483"/>
            </a:gdLst>
            <a:ahLst/>
            <a:cxnLst>
              <a:cxn ang="0">
                <a:pos x="connsiteX0" y="connsiteY0"/>
              </a:cxn>
              <a:cxn ang="0">
                <a:pos x="connsiteX1" y="connsiteY1"/>
              </a:cxn>
              <a:cxn ang="0">
                <a:pos x="connsiteX2" y="connsiteY2"/>
              </a:cxn>
              <a:cxn ang="0">
                <a:pos x="connsiteX3" y="connsiteY3"/>
              </a:cxn>
            </a:cxnLst>
            <a:rect l="l" t="t" r="r" b="b"/>
            <a:pathLst>
              <a:path w="5016499" h="5092483">
                <a:moveTo>
                  <a:pt x="0" y="0"/>
                </a:moveTo>
                <a:lnTo>
                  <a:pt x="5016499" y="0"/>
                </a:lnTo>
                <a:lnTo>
                  <a:pt x="5016499" y="5092483"/>
                </a:lnTo>
                <a:lnTo>
                  <a:pt x="0" y="5092483"/>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7778323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0D036B2-611A-7CBC-FB54-B55FCB3FA0F8}"/>
              </a:ext>
            </a:extLst>
          </p:cNvPr>
          <p:cNvSpPr>
            <a:spLocks noGrp="1"/>
          </p:cNvSpPr>
          <p:nvPr>
            <p:ph type="pic" sz="quarter" idx="10"/>
          </p:nvPr>
        </p:nvSpPr>
        <p:spPr>
          <a:xfrm>
            <a:off x="5016500" y="3429000"/>
            <a:ext cx="6423178" cy="2952750"/>
          </a:xfrm>
          <a:custGeom>
            <a:avLst/>
            <a:gdLst>
              <a:gd name="connsiteX0" fmla="*/ 0 w 6423178"/>
              <a:gd name="connsiteY0" fmla="*/ 0 h 2952750"/>
              <a:gd name="connsiteX1" fmla="*/ 6423178 w 6423178"/>
              <a:gd name="connsiteY1" fmla="*/ 0 h 2952750"/>
              <a:gd name="connsiteX2" fmla="*/ 6423178 w 6423178"/>
              <a:gd name="connsiteY2" fmla="*/ 2952750 h 2952750"/>
              <a:gd name="connsiteX3" fmla="*/ 0 w 6423178"/>
              <a:gd name="connsiteY3" fmla="*/ 2952750 h 2952750"/>
            </a:gdLst>
            <a:ahLst/>
            <a:cxnLst>
              <a:cxn ang="0">
                <a:pos x="connsiteX0" y="connsiteY0"/>
              </a:cxn>
              <a:cxn ang="0">
                <a:pos x="connsiteX1" y="connsiteY1"/>
              </a:cxn>
              <a:cxn ang="0">
                <a:pos x="connsiteX2" y="connsiteY2"/>
              </a:cxn>
              <a:cxn ang="0">
                <a:pos x="connsiteX3" y="connsiteY3"/>
              </a:cxn>
            </a:cxnLst>
            <a:rect l="l" t="t" r="r" b="b"/>
            <a:pathLst>
              <a:path w="6423178" h="2952750">
                <a:moveTo>
                  <a:pt x="0" y="0"/>
                </a:moveTo>
                <a:lnTo>
                  <a:pt x="6423178" y="0"/>
                </a:lnTo>
                <a:lnTo>
                  <a:pt x="6423178" y="2952750"/>
                </a:lnTo>
                <a:lnTo>
                  <a:pt x="0" y="2952750"/>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26703276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5524981-F97A-05AE-62EF-F861C0F104AD}"/>
              </a:ext>
            </a:extLst>
          </p:cNvPr>
          <p:cNvSpPr>
            <a:spLocks noGrp="1"/>
          </p:cNvSpPr>
          <p:nvPr>
            <p:ph type="pic" sz="quarter" idx="10"/>
          </p:nvPr>
        </p:nvSpPr>
        <p:spPr>
          <a:xfrm>
            <a:off x="0" y="0"/>
            <a:ext cx="12192000" cy="3815644"/>
          </a:xfrm>
          <a:custGeom>
            <a:avLst/>
            <a:gdLst>
              <a:gd name="connsiteX0" fmla="*/ 0 w 12192000"/>
              <a:gd name="connsiteY0" fmla="*/ 0 h 3815644"/>
              <a:gd name="connsiteX1" fmla="*/ 12192000 w 12192000"/>
              <a:gd name="connsiteY1" fmla="*/ 0 h 3815644"/>
              <a:gd name="connsiteX2" fmla="*/ 12192000 w 12192000"/>
              <a:gd name="connsiteY2" fmla="*/ 3815644 h 3815644"/>
              <a:gd name="connsiteX3" fmla="*/ 0 w 12192000"/>
              <a:gd name="connsiteY3" fmla="*/ 3815644 h 3815644"/>
            </a:gdLst>
            <a:ahLst/>
            <a:cxnLst>
              <a:cxn ang="0">
                <a:pos x="connsiteX0" y="connsiteY0"/>
              </a:cxn>
              <a:cxn ang="0">
                <a:pos x="connsiteX1" y="connsiteY1"/>
              </a:cxn>
              <a:cxn ang="0">
                <a:pos x="connsiteX2" y="connsiteY2"/>
              </a:cxn>
              <a:cxn ang="0">
                <a:pos x="connsiteX3" y="connsiteY3"/>
              </a:cxn>
            </a:cxnLst>
            <a:rect l="l" t="t" r="r" b="b"/>
            <a:pathLst>
              <a:path w="12192000" h="3815644">
                <a:moveTo>
                  <a:pt x="0" y="0"/>
                </a:moveTo>
                <a:lnTo>
                  <a:pt x="12192000" y="0"/>
                </a:lnTo>
                <a:lnTo>
                  <a:pt x="12192000" y="3815644"/>
                </a:lnTo>
                <a:lnTo>
                  <a:pt x="0" y="3815644"/>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5342800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Place holder">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64C42E41-9C15-C10F-18FA-10525B39A654}"/>
              </a:ext>
            </a:extLst>
          </p:cNvPr>
          <p:cNvSpPr>
            <a:spLocks noGrp="1"/>
          </p:cNvSpPr>
          <p:nvPr>
            <p:ph type="pic" sz="quarter" idx="10"/>
          </p:nvPr>
        </p:nvSpPr>
        <p:spPr>
          <a:xfrm>
            <a:off x="0" y="1"/>
            <a:ext cx="5340350" cy="3429000"/>
          </a:xfrm>
          <a:custGeom>
            <a:avLst/>
            <a:gdLst>
              <a:gd name="connsiteX0" fmla="*/ 0 w 5340350"/>
              <a:gd name="connsiteY0" fmla="*/ 0 h 3429000"/>
              <a:gd name="connsiteX1" fmla="*/ 5340350 w 5340350"/>
              <a:gd name="connsiteY1" fmla="*/ 0 h 3429000"/>
              <a:gd name="connsiteX2" fmla="*/ 5340350 w 5340350"/>
              <a:gd name="connsiteY2" fmla="*/ 3429000 h 3429000"/>
              <a:gd name="connsiteX3" fmla="*/ 0 w 534035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5340350" h="3429000">
                <a:moveTo>
                  <a:pt x="0" y="0"/>
                </a:moveTo>
                <a:lnTo>
                  <a:pt x="5340350" y="0"/>
                </a:lnTo>
                <a:lnTo>
                  <a:pt x="5340350" y="3429000"/>
                </a:lnTo>
                <a:lnTo>
                  <a:pt x="0" y="3429000"/>
                </a:lnTo>
                <a:close/>
              </a:path>
            </a:pathLst>
          </a:custGeom>
          <a:solidFill>
            <a:schemeClr val="bg1">
              <a:lumMod val="85000"/>
            </a:schemeClr>
          </a:solidFill>
        </p:spPr>
        <p:txBody>
          <a:bodyPr wrap="square">
            <a:noAutofit/>
          </a:bodyPr>
          <a:lstStyle/>
          <a:p>
            <a:endParaRPr lang="en-US"/>
          </a:p>
        </p:txBody>
      </p:sp>
      <p:sp>
        <p:nvSpPr>
          <p:cNvPr id="16" name="Picture Placeholder 15">
            <a:extLst>
              <a:ext uri="{FF2B5EF4-FFF2-40B4-BE49-F238E27FC236}">
                <a16:creationId xmlns:a16="http://schemas.microsoft.com/office/drawing/2014/main" id="{7B9CE210-C84D-7925-782F-D81C20E1AD66}"/>
              </a:ext>
            </a:extLst>
          </p:cNvPr>
          <p:cNvSpPr>
            <a:spLocks noGrp="1"/>
          </p:cNvSpPr>
          <p:nvPr>
            <p:ph type="pic" sz="quarter" idx="11"/>
          </p:nvPr>
        </p:nvSpPr>
        <p:spPr>
          <a:xfrm>
            <a:off x="5979619"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
        <p:nvSpPr>
          <p:cNvPr id="15" name="Picture Placeholder 14">
            <a:extLst>
              <a:ext uri="{FF2B5EF4-FFF2-40B4-BE49-F238E27FC236}">
                <a16:creationId xmlns:a16="http://schemas.microsoft.com/office/drawing/2014/main" id="{A0521219-839F-EA43-3CD6-F106991D7EBF}"/>
              </a:ext>
            </a:extLst>
          </p:cNvPr>
          <p:cNvSpPr>
            <a:spLocks noGrp="1"/>
          </p:cNvSpPr>
          <p:nvPr>
            <p:ph type="pic" sz="quarter" idx="12"/>
          </p:nvPr>
        </p:nvSpPr>
        <p:spPr>
          <a:xfrm>
            <a:off x="7838428"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
        <p:nvSpPr>
          <p:cNvPr id="14" name="Picture Placeholder 13">
            <a:extLst>
              <a:ext uri="{FF2B5EF4-FFF2-40B4-BE49-F238E27FC236}">
                <a16:creationId xmlns:a16="http://schemas.microsoft.com/office/drawing/2014/main" id="{9DB71C57-2192-6D9D-DA82-48536C5F2148}"/>
              </a:ext>
            </a:extLst>
          </p:cNvPr>
          <p:cNvSpPr>
            <a:spLocks noGrp="1"/>
          </p:cNvSpPr>
          <p:nvPr>
            <p:ph type="pic" sz="quarter" idx="13"/>
          </p:nvPr>
        </p:nvSpPr>
        <p:spPr>
          <a:xfrm>
            <a:off x="9697237"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35614818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FC31C26-3F72-FD01-A68B-322A569C7631}"/>
              </a:ext>
            </a:extLst>
          </p:cNvPr>
          <p:cNvSpPr>
            <a:spLocks noGrp="1"/>
          </p:cNvSpPr>
          <p:nvPr>
            <p:ph type="pic" sz="quarter" idx="10"/>
          </p:nvPr>
        </p:nvSpPr>
        <p:spPr>
          <a:xfrm>
            <a:off x="0" y="0"/>
            <a:ext cx="5340349" cy="6857999"/>
          </a:xfrm>
          <a:custGeom>
            <a:avLst/>
            <a:gdLst>
              <a:gd name="connsiteX0" fmla="*/ 0 w 5340349"/>
              <a:gd name="connsiteY0" fmla="*/ 0 h 6857999"/>
              <a:gd name="connsiteX1" fmla="*/ 5340349 w 5340349"/>
              <a:gd name="connsiteY1" fmla="*/ 0 h 6857999"/>
              <a:gd name="connsiteX2" fmla="*/ 5340349 w 5340349"/>
              <a:gd name="connsiteY2" fmla="*/ 6857999 h 6857999"/>
              <a:gd name="connsiteX3" fmla="*/ 0 w 5340349"/>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340349" h="6857999">
                <a:moveTo>
                  <a:pt x="0" y="0"/>
                </a:moveTo>
                <a:lnTo>
                  <a:pt x="5340349" y="0"/>
                </a:lnTo>
                <a:lnTo>
                  <a:pt x="5340349" y="6857999"/>
                </a:lnTo>
                <a:lnTo>
                  <a:pt x="0" y="6857999"/>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35669346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0A1D5-1EAD-526D-D712-456FE7105165}"/>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435F064D-4878-66CF-3A85-0A835E7BA0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6227E745-70FB-CA29-A5D0-7A6969447C3E}"/>
              </a:ext>
            </a:extLst>
          </p:cNvPr>
          <p:cNvSpPr>
            <a:spLocks noGrp="1"/>
          </p:cNvSpPr>
          <p:nvPr>
            <p:ph type="dt" sz="half" idx="10"/>
          </p:nvPr>
        </p:nvSpPr>
        <p:spPr/>
        <p:txBody>
          <a:bodyPr/>
          <a:lstStyle/>
          <a:p>
            <a:fld id="{7736419E-E1DD-4A86-9AE7-F7D90D3360C4}" type="datetimeFigureOut">
              <a:rPr lang="en-ID" smtClean="0"/>
              <a:t>07/05/2025</a:t>
            </a:fld>
            <a:endParaRPr lang="en-ID"/>
          </a:p>
        </p:txBody>
      </p:sp>
      <p:sp>
        <p:nvSpPr>
          <p:cNvPr id="5" name="Footer Placeholder 4">
            <a:extLst>
              <a:ext uri="{FF2B5EF4-FFF2-40B4-BE49-F238E27FC236}">
                <a16:creationId xmlns:a16="http://schemas.microsoft.com/office/drawing/2014/main" id="{9D417528-EADA-C39F-21F8-00C860661487}"/>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11AC4D12-D479-82E7-FF11-8F95F266B971}"/>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1364544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A20B1-19B3-DE1F-3985-F9D09DBB00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805022C9-BAF4-1262-3785-71AFA363AA7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D94180-58C3-484A-5B50-1F255FDE3E13}"/>
              </a:ext>
            </a:extLst>
          </p:cNvPr>
          <p:cNvSpPr>
            <a:spLocks noGrp="1"/>
          </p:cNvSpPr>
          <p:nvPr>
            <p:ph type="dt" sz="half" idx="10"/>
          </p:nvPr>
        </p:nvSpPr>
        <p:spPr/>
        <p:txBody>
          <a:bodyPr/>
          <a:lstStyle/>
          <a:p>
            <a:fld id="{7736419E-E1DD-4A86-9AE7-F7D90D3360C4}" type="datetimeFigureOut">
              <a:rPr lang="en-ID" smtClean="0"/>
              <a:t>07/05/2025</a:t>
            </a:fld>
            <a:endParaRPr lang="en-ID"/>
          </a:p>
        </p:txBody>
      </p:sp>
      <p:sp>
        <p:nvSpPr>
          <p:cNvPr id="5" name="Footer Placeholder 4">
            <a:extLst>
              <a:ext uri="{FF2B5EF4-FFF2-40B4-BE49-F238E27FC236}">
                <a16:creationId xmlns:a16="http://schemas.microsoft.com/office/drawing/2014/main" id="{7E023A9F-56E1-7415-9EE3-965A4FBCAAB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002D14BD-8281-D84F-5770-A77B2802A273}"/>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726356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A0701-A177-3781-BE7B-BEFA9343AA9F}"/>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2646C391-7490-2B5D-CF20-F4EE0BF5F834}"/>
              </a:ext>
            </a:extLst>
          </p:cNvPr>
          <p:cNvSpPr>
            <a:spLocks noGrp="1"/>
          </p:cNvSpPr>
          <p:nvPr>
            <p:ph type="dt" sz="half" idx="10"/>
          </p:nvPr>
        </p:nvSpPr>
        <p:spPr/>
        <p:txBody>
          <a:bodyPr/>
          <a:lstStyle/>
          <a:p>
            <a:fld id="{7736419E-E1DD-4A86-9AE7-F7D90D3360C4}" type="datetimeFigureOut">
              <a:rPr lang="en-ID" smtClean="0"/>
              <a:t>07/05/2025</a:t>
            </a:fld>
            <a:endParaRPr lang="en-ID"/>
          </a:p>
        </p:txBody>
      </p:sp>
      <p:sp>
        <p:nvSpPr>
          <p:cNvPr id="4" name="Footer Placeholder 3">
            <a:extLst>
              <a:ext uri="{FF2B5EF4-FFF2-40B4-BE49-F238E27FC236}">
                <a16:creationId xmlns:a16="http://schemas.microsoft.com/office/drawing/2014/main" id="{03C53291-5830-65B4-DD3C-2314B871CB91}"/>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B475CC59-D5C1-9E66-1C57-6D7059118B40}"/>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9283167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97DE4A-665E-8A92-70A6-D582909FA507}"/>
              </a:ext>
            </a:extLst>
          </p:cNvPr>
          <p:cNvSpPr>
            <a:spLocks noGrp="1"/>
          </p:cNvSpPr>
          <p:nvPr>
            <p:ph type="dt" sz="half" idx="10"/>
          </p:nvPr>
        </p:nvSpPr>
        <p:spPr/>
        <p:txBody>
          <a:bodyPr/>
          <a:lstStyle/>
          <a:p>
            <a:fld id="{7736419E-E1DD-4A86-9AE7-F7D90D3360C4}" type="datetimeFigureOut">
              <a:rPr lang="en-ID" smtClean="0"/>
              <a:t>07/05/2025</a:t>
            </a:fld>
            <a:endParaRPr lang="en-ID"/>
          </a:p>
        </p:txBody>
      </p:sp>
      <p:sp>
        <p:nvSpPr>
          <p:cNvPr id="3" name="Footer Placeholder 2">
            <a:extLst>
              <a:ext uri="{FF2B5EF4-FFF2-40B4-BE49-F238E27FC236}">
                <a16:creationId xmlns:a16="http://schemas.microsoft.com/office/drawing/2014/main" id="{9E30F473-3BE3-2F17-E498-7C8BDFD517A2}"/>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7C4ADFEB-4870-FC88-E213-5FFA83006585}"/>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886585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DBEF852-81CD-239F-9D5A-E013312A5DD8}"/>
              </a:ext>
            </a:extLst>
          </p:cNvPr>
          <p:cNvSpPr>
            <a:spLocks noGrp="1"/>
          </p:cNvSpPr>
          <p:nvPr>
            <p:ph type="pic" sz="quarter" idx="10"/>
          </p:nvPr>
        </p:nvSpPr>
        <p:spPr>
          <a:xfrm>
            <a:off x="6851650" y="476250"/>
            <a:ext cx="4573588" cy="5905500"/>
          </a:xfrm>
          <a:custGeom>
            <a:avLst/>
            <a:gdLst>
              <a:gd name="connsiteX0" fmla="*/ 0 w 4573588"/>
              <a:gd name="connsiteY0" fmla="*/ 0 h 5905500"/>
              <a:gd name="connsiteX1" fmla="*/ 4573588 w 4573588"/>
              <a:gd name="connsiteY1" fmla="*/ 0 h 5905500"/>
              <a:gd name="connsiteX2" fmla="*/ 4573588 w 4573588"/>
              <a:gd name="connsiteY2" fmla="*/ 5905500 h 5905500"/>
              <a:gd name="connsiteX3" fmla="*/ 0 w 4573588"/>
              <a:gd name="connsiteY3" fmla="*/ 5905500 h 5905500"/>
            </a:gdLst>
            <a:ahLst/>
            <a:cxnLst>
              <a:cxn ang="0">
                <a:pos x="connsiteX0" y="connsiteY0"/>
              </a:cxn>
              <a:cxn ang="0">
                <a:pos x="connsiteX1" y="connsiteY1"/>
              </a:cxn>
              <a:cxn ang="0">
                <a:pos x="connsiteX2" y="connsiteY2"/>
              </a:cxn>
              <a:cxn ang="0">
                <a:pos x="connsiteX3" y="connsiteY3"/>
              </a:cxn>
            </a:cxnLst>
            <a:rect l="l" t="t" r="r" b="b"/>
            <a:pathLst>
              <a:path w="4573588" h="5905500">
                <a:moveTo>
                  <a:pt x="0" y="0"/>
                </a:moveTo>
                <a:lnTo>
                  <a:pt x="4573588" y="0"/>
                </a:lnTo>
                <a:lnTo>
                  <a:pt x="4573588" y="5905500"/>
                </a:lnTo>
                <a:lnTo>
                  <a:pt x="0" y="5905500"/>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9295554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C13766-CC51-075D-615C-9EF59BC2C1AA}"/>
              </a:ext>
            </a:extLst>
          </p:cNvPr>
          <p:cNvSpPr>
            <a:spLocks noGrp="1"/>
          </p:cNvSpPr>
          <p:nvPr>
            <p:ph type="pic" sz="quarter" idx="10"/>
          </p:nvPr>
        </p:nvSpPr>
        <p:spPr>
          <a:xfrm>
            <a:off x="6851650" y="1378706"/>
            <a:ext cx="4573588" cy="3658945"/>
          </a:xfrm>
          <a:custGeom>
            <a:avLst/>
            <a:gdLst>
              <a:gd name="connsiteX0" fmla="*/ 0 w 4573588"/>
              <a:gd name="connsiteY0" fmla="*/ 0 h 3658945"/>
              <a:gd name="connsiteX1" fmla="*/ 4573588 w 4573588"/>
              <a:gd name="connsiteY1" fmla="*/ 0 h 3658945"/>
              <a:gd name="connsiteX2" fmla="*/ 4573588 w 4573588"/>
              <a:gd name="connsiteY2" fmla="*/ 3658945 h 3658945"/>
              <a:gd name="connsiteX3" fmla="*/ 0 w 4573588"/>
              <a:gd name="connsiteY3" fmla="*/ 3658945 h 3658945"/>
            </a:gdLst>
            <a:ahLst/>
            <a:cxnLst>
              <a:cxn ang="0">
                <a:pos x="connsiteX0" y="connsiteY0"/>
              </a:cxn>
              <a:cxn ang="0">
                <a:pos x="connsiteX1" y="connsiteY1"/>
              </a:cxn>
              <a:cxn ang="0">
                <a:pos x="connsiteX2" y="connsiteY2"/>
              </a:cxn>
              <a:cxn ang="0">
                <a:pos x="connsiteX3" y="connsiteY3"/>
              </a:cxn>
            </a:cxnLst>
            <a:rect l="l" t="t" r="r" b="b"/>
            <a:pathLst>
              <a:path w="4573588" h="3658945">
                <a:moveTo>
                  <a:pt x="0" y="0"/>
                </a:moveTo>
                <a:lnTo>
                  <a:pt x="4573588" y="0"/>
                </a:lnTo>
                <a:lnTo>
                  <a:pt x="4573588" y="3658945"/>
                </a:lnTo>
                <a:lnTo>
                  <a:pt x="0" y="3658945"/>
                </a:lnTo>
                <a:close/>
              </a:path>
            </a:pathLst>
          </a:custGeom>
          <a:solidFill>
            <a:schemeClr val="bg2"/>
          </a:solidFill>
        </p:spPr>
        <p:txBody>
          <a:bodyPr wrap="square">
            <a:noAutofit/>
          </a:bodyPr>
          <a:lstStyle/>
          <a:p>
            <a:endParaRPr lang="en-US"/>
          </a:p>
        </p:txBody>
      </p:sp>
      <p:sp>
        <p:nvSpPr>
          <p:cNvPr id="10" name="Picture Placeholder 9">
            <a:extLst>
              <a:ext uri="{FF2B5EF4-FFF2-40B4-BE49-F238E27FC236}">
                <a16:creationId xmlns:a16="http://schemas.microsoft.com/office/drawing/2014/main" id="{EC258C81-F93B-E540-F41E-446CB1268629}"/>
              </a:ext>
            </a:extLst>
          </p:cNvPr>
          <p:cNvSpPr>
            <a:spLocks noGrp="1"/>
          </p:cNvSpPr>
          <p:nvPr>
            <p:ph type="pic" sz="quarter" idx="11"/>
          </p:nvPr>
        </p:nvSpPr>
        <p:spPr>
          <a:xfrm>
            <a:off x="1" y="0"/>
            <a:ext cx="3503613" cy="6858002"/>
          </a:xfrm>
          <a:custGeom>
            <a:avLst/>
            <a:gdLst>
              <a:gd name="connsiteX0" fmla="*/ 0 w 3503613"/>
              <a:gd name="connsiteY0" fmla="*/ 0 h 6858002"/>
              <a:gd name="connsiteX1" fmla="*/ 3503613 w 3503613"/>
              <a:gd name="connsiteY1" fmla="*/ 0 h 6858002"/>
              <a:gd name="connsiteX2" fmla="*/ 3503613 w 3503613"/>
              <a:gd name="connsiteY2" fmla="*/ 6858002 h 6858002"/>
              <a:gd name="connsiteX3" fmla="*/ 0 w 3503613"/>
              <a:gd name="connsiteY3" fmla="*/ 6858002 h 6858002"/>
            </a:gdLst>
            <a:ahLst/>
            <a:cxnLst>
              <a:cxn ang="0">
                <a:pos x="connsiteX0" y="connsiteY0"/>
              </a:cxn>
              <a:cxn ang="0">
                <a:pos x="connsiteX1" y="connsiteY1"/>
              </a:cxn>
              <a:cxn ang="0">
                <a:pos x="connsiteX2" y="connsiteY2"/>
              </a:cxn>
              <a:cxn ang="0">
                <a:pos x="connsiteX3" y="connsiteY3"/>
              </a:cxn>
            </a:cxnLst>
            <a:rect l="l" t="t" r="r" b="b"/>
            <a:pathLst>
              <a:path w="3503613" h="6858002">
                <a:moveTo>
                  <a:pt x="0" y="0"/>
                </a:moveTo>
                <a:lnTo>
                  <a:pt x="3503613" y="0"/>
                </a:lnTo>
                <a:lnTo>
                  <a:pt x="3503613" y="6858002"/>
                </a:lnTo>
                <a:lnTo>
                  <a:pt x="0" y="6858002"/>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19277344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0A63A0F-9948-B4D7-8CCF-5376235D1CE6}"/>
              </a:ext>
            </a:extLst>
          </p:cNvPr>
          <p:cNvSpPr>
            <a:spLocks noGrp="1"/>
          </p:cNvSpPr>
          <p:nvPr>
            <p:ph type="pic" sz="quarter" idx="10"/>
          </p:nvPr>
        </p:nvSpPr>
        <p:spPr>
          <a:xfrm>
            <a:off x="4116389" y="0"/>
            <a:ext cx="3635374" cy="6858000"/>
          </a:xfrm>
          <a:custGeom>
            <a:avLst/>
            <a:gdLst>
              <a:gd name="connsiteX0" fmla="*/ 0 w 3635374"/>
              <a:gd name="connsiteY0" fmla="*/ 0 h 6858000"/>
              <a:gd name="connsiteX1" fmla="*/ 3635374 w 3635374"/>
              <a:gd name="connsiteY1" fmla="*/ 0 h 6858000"/>
              <a:gd name="connsiteX2" fmla="*/ 3635374 w 3635374"/>
              <a:gd name="connsiteY2" fmla="*/ 6858000 h 6858000"/>
              <a:gd name="connsiteX3" fmla="*/ 0 w 363537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635374" h="6858000">
                <a:moveTo>
                  <a:pt x="0" y="0"/>
                </a:moveTo>
                <a:lnTo>
                  <a:pt x="3635374" y="0"/>
                </a:lnTo>
                <a:lnTo>
                  <a:pt x="3635374" y="6858000"/>
                </a:lnTo>
                <a:lnTo>
                  <a:pt x="0" y="685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689067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Place holder">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1E36541D-C672-7F66-BE89-1CFD3B7F532B}"/>
              </a:ext>
            </a:extLst>
          </p:cNvPr>
          <p:cNvSpPr>
            <a:spLocks noGrp="1"/>
          </p:cNvSpPr>
          <p:nvPr>
            <p:ph type="pic" sz="quarter" idx="10"/>
          </p:nvPr>
        </p:nvSpPr>
        <p:spPr>
          <a:xfrm>
            <a:off x="4116388" y="0"/>
            <a:ext cx="4343401" cy="6858000"/>
          </a:xfrm>
          <a:custGeom>
            <a:avLst/>
            <a:gdLst>
              <a:gd name="connsiteX0" fmla="*/ 0 w 4343401"/>
              <a:gd name="connsiteY0" fmla="*/ 0 h 6858000"/>
              <a:gd name="connsiteX1" fmla="*/ 4343401 w 4343401"/>
              <a:gd name="connsiteY1" fmla="*/ 0 h 6858000"/>
              <a:gd name="connsiteX2" fmla="*/ 4343401 w 4343401"/>
              <a:gd name="connsiteY2" fmla="*/ 6858000 h 6858000"/>
              <a:gd name="connsiteX3" fmla="*/ 0 w 43434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43401" h="6858000">
                <a:moveTo>
                  <a:pt x="0" y="0"/>
                </a:moveTo>
                <a:lnTo>
                  <a:pt x="4343401" y="0"/>
                </a:lnTo>
                <a:lnTo>
                  <a:pt x="4343401" y="6858000"/>
                </a:lnTo>
                <a:lnTo>
                  <a:pt x="0" y="6858000"/>
                </a:lnTo>
                <a:close/>
              </a:path>
            </a:pathLst>
          </a:custGeom>
          <a:solidFill>
            <a:schemeClr val="bg1">
              <a:lumMod val="75000"/>
            </a:schemeClr>
          </a:solidFill>
        </p:spPr>
        <p:txBody>
          <a:bodyPr wrap="square">
            <a:noAutofit/>
          </a:bodyPr>
          <a:lstStyle/>
          <a:p>
            <a:endParaRPr lang="en-US"/>
          </a:p>
        </p:txBody>
      </p:sp>
      <p:sp>
        <p:nvSpPr>
          <p:cNvPr id="16" name="Picture Placeholder 15">
            <a:extLst>
              <a:ext uri="{FF2B5EF4-FFF2-40B4-BE49-F238E27FC236}">
                <a16:creationId xmlns:a16="http://schemas.microsoft.com/office/drawing/2014/main" id="{EF44F0C3-181E-5621-D7A9-9EA60C214566}"/>
              </a:ext>
            </a:extLst>
          </p:cNvPr>
          <p:cNvSpPr>
            <a:spLocks noGrp="1"/>
          </p:cNvSpPr>
          <p:nvPr>
            <p:ph type="pic" sz="quarter" idx="11"/>
          </p:nvPr>
        </p:nvSpPr>
        <p:spPr>
          <a:xfrm>
            <a:off x="7506385" y="500207"/>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
        <p:nvSpPr>
          <p:cNvPr id="17" name="Picture Placeholder 16">
            <a:extLst>
              <a:ext uri="{FF2B5EF4-FFF2-40B4-BE49-F238E27FC236}">
                <a16:creationId xmlns:a16="http://schemas.microsoft.com/office/drawing/2014/main" id="{AB01F8A0-50DF-37DA-853F-EE8E8336246E}"/>
              </a:ext>
            </a:extLst>
          </p:cNvPr>
          <p:cNvSpPr>
            <a:spLocks noGrp="1"/>
          </p:cNvSpPr>
          <p:nvPr>
            <p:ph type="pic" sz="quarter" idx="12"/>
          </p:nvPr>
        </p:nvSpPr>
        <p:spPr>
          <a:xfrm>
            <a:off x="7506385" y="2501670"/>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
        <p:nvSpPr>
          <p:cNvPr id="18" name="Picture Placeholder 17">
            <a:extLst>
              <a:ext uri="{FF2B5EF4-FFF2-40B4-BE49-F238E27FC236}">
                <a16:creationId xmlns:a16="http://schemas.microsoft.com/office/drawing/2014/main" id="{FF9F8F80-99E5-1D2A-2459-BE8A9D56F615}"/>
              </a:ext>
            </a:extLst>
          </p:cNvPr>
          <p:cNvSpPr>
            <a:spLocks noGrp="1"/>
          </p:cNvSpPr>
          <p:nvPr>
            <p:ph type="pic" sz="quarter" idx="13"/>
          </p:nvPr>
        </p:nvSpPr>
        <p:spPr>
          <a:xfrm>
            <a:off x="7506385" y="4503133"/>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36535462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Place holder">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A114AE69-AC7E-47FA-3C5B-A3E92C92C62A}"/>
              </a:ext>
            </a:extLst>
          </p:cNvPr>
          <p:cNvSpPr>
            <a:spLocks noGrp="1"/>
          </p:cNvSpPr>
          <p:nvPr>
            <p:ph type="pic" sz="quarter" idx="10"/>
          </p:nvPr>
        </p:nvSpPr>
        <p:spPr>
          <a:xfrm>
            <a:off x="766763" y="476250"/>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5" name="Picture Placeholder 14">
            <a:extLst>
              <a:ext uri="{FF2B5EF4-FFF2-40B4-BE49-F238E27FC236}">
                <a16:creationId xmlns:a16="http://schemas.microsoft.com/office/drawing/2014/main" id="{57D39418-74EC-F179-EF14-AA05CC94E83B}"/>
              </a:ext>
            </a:extLst>
          </p:cNvPr>
          <p:cNvSpPr>
            <a:spLocks noGrp="1"/>
          </p:cNvSpPr>
          <p:nvPr>
            <p:ph type="pic" sz="quarter" idx="11"/>
          </p:nvPr>
        </p:nvSpPr>
        <p:spPr>
          <a:xfrm>
            <a:off x="3846161" y="3470983"/>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3" name="Picture Placeholder 12">
            <a:extLst>
              <a:ext uri="{FF2B5EF4-FFF2-40B4-BE49-F238E27FC236}">
                <a16:creationId xmlns:a16="http://schemas.microsoft.com/office/drawing/2014/main" id="{DA8CFE84-1047-14AC-714F-D20B901B1021}"/>
              </a:ext>
            </a:extLst>
          </p:cNvPr>
          <p:cNvSpPr>
            <a:spLocks noGrp="1"/>
          </p:cNvSpPr>
          <p:nvPr>
            <p:ph type="pic" sz="quarter" idx="12"/>
          </p:nvPr>
        </p:nvSpPr>
        <p:spPr>
          <a:xfrm>
            <a:off x="6925559" y="476250"/>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2" name="Picture Placeholder 11">
            <a:extLst>
              <a:ext uri="{FF2B5EF4-FFF2-40B4-BE49-F238E27FC236}">
                <a16:creationId xmlns:a16="http://schemas.microsoft.com/office/drawing/2014/main" id="{E8AD2FD2-D960-3E00-2BBD-C6757BDD45FD}"/>
              </a:ext>
            </a:extLst>
          </p:cNvPr>
          <p:cNvSpPr>
            <a:spLocks noGrp="1"/>
          </p:cNvSpPr>
          <p:nvPr>
            <p:ph type="pic" sz="quarter" idx="13"/>
          </p:nvPr>
        </p:nvSpPr>
        <p:spPr>
          <a:xfrm>
            <a:off x="9999991" y="476249"/>
            <a:ext cx="2192009" cy="5905501"/>
          </a:xfrm>
          <a:custGeom>
            <a:avLst/>
            <a:gdLst>
              <a:gd name="connsiteX0" fmla="*/ 0 w 2192009"/>
              <a:gd name="connsiteY0" fmla="*/ 0 h 5905501"/>
              <a:gd name="connsiteX1" fmla="*/ 2192009 w 2192009"/>
              <a:gd name="connsiteY1" fmla="*/ 0 h 5905501"/>
              <a:gd name="connsiteX2" fmla="*/ 2192009 w 2192009"/>
              <a:gd name="connsiteY2" fmla="*/ 5905501 h 5905501"/>
              <a:gd name="connsiteX3" fmla="*/ 0 w 2192009"/>
              <a:gd name="connsiteY3" fmla="*/ 5905501 h 5905501"/>
            </a:gdLst>
            <a:ahLst/>
            <a:cxnLst>
              <a:cxn ang="0">
                <a:pos x="connsiteX0" y="connsiteY0"/>
              </a:cxn>
              <a:cxn ang="0">
                <a:pos x="connsiteX1" y="connsiteY1"/>
              </a:cxn>
              <a:cxn ang="0">
                <a:pos x="connsiteX2" y="connsiteY2"/>
              </a:cxn>
              <a:cxn ang="0">
                <a:pos x="connsiteX3" y="connsiteY3"/>
              </a:cxn>
            </a:cxnLst>
            <a:rect l="l" t="t" r="r" b="b"/>
            <a:pathLst>
              <a:path w="2192009" h="5905501">
                <a:moveTo>
                  <a:pt x="0" y="0"/>
                </a:moveTo>
                <a:lnTo>
                  <a:pt x="2192009" y="0"/>
                </a:lnTo>
                <a:lnTo>
                  <a:pt x="2192009" y="5905501"/>
                </a:lnTo>
                <a:lnTo>
                  <a:pt x="0" y="5905501"/>
                </a:lnTo>
                <a:close/>
              </a:path>
            </a:pathLst>
          </a:custGeom>
          <a:solidFill>
            <a:schemeClr val="bg1">
              <a:lumMod val="85000"/>
            </a:schemeClr>
          </a:solidFill>
        </p:spPr>
        <p:txBody>
          <a:bodyPr wrap="square">
            <a:noAutofit/>
          </a:bodyPr>
          <a:lstStyle/>
          <a:p>
            <a:endParaRPr lang="en-US" dirty="0"/>
          </a:p>
        </p:txBody>
      </p:sp>
    </p:spTree>
    <p:extLst>
      <p:ext uri="{BB962C8B-B14F-4D97-AF65-F5344CB8AC3E}">
        <p14:creationId xmlns:p14="http://schemas.microsoft.com/office/powerpoint/2010/main" val="24798732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BF1A453-F6DC-A9A1-0257-C4AE6B00A103}"/>
              </a:ext>
            </a:extLst>
          </p:cNvPr>
          <p:cNvSpPr>
            <a:spLocks noGrp="1"/>
          </p:cNvSpPr>
          <p:nvPr>
            <p:ph type="pic" sz="quarter" idx="10"/>
          </p:nvPr>
        </p:nvSpPr>
        <p:spPr>
          <a:xfrm>
            <a:off x="7751763" y="0"/>
            <a:ext cx="4440238" cy="6858000"/>
          </a:xfrm>
          <a:custGeom>
            <a:avLst/>
            <a:gdLst>
              <a:gd name="connsiteX0" fmla="*/ 0 w 4440238"/>
              <a:gd name="connsiteY0" fmla="*/ 0 h 6858000"/>
              <a:gd name="connsiteX1" fmla="*/ 4440238 w 4440238"/>
              <a:gd name="connsiteY1" fmla="*/ 0 h 6858000"/>
              <a:gd name="connsiteX2" fmla="*/ 4440238 w 4440238"/>
              <a:gd name="connsiteY2" fmla="*/ 6858000 h 6858000"/>
              <a:gd name="connsiteX3" fmla="*/ 0 w 444023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40238" h="6858000">
                <a:moveTo>
                  <a:pt x="0" y="0"/>
                </a:moveTo>
                <a:lnTo>
                  <a:pt x="4440238" y="0"/>
                </a:lnTo>
                <a:lnTo>
                  <a:pt x="4440238" y="6858000"/>
                </a:lnTo>
                <a:lnTo>
                  <a:pt x="0" y="685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1665782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B1373A8-9EAF-2A62-D37F-0EE1AAD9F17E}"/>
              </a:ext>
            </a:extLst>
          </p:cNvPr>
          <p:cNvSpPr>
            <a:spLocks noGrp="1"/>
          </p:cNvSpPr>
          <p:nvPr>
            <p:ph type="pic" sz="quarter" idx="10"/>
          </p:nvPr>
        </p:nvSpPr>
        <p:spPr>
          <a:xfrm>
            <a:off x="1" y="0"/>
            <a:ext cx="5016499" cy="3904113"/>
          </a:xfrm>
          <a:custGeom>
            <a:avLst/>
            <a:gdLst>
              <a:gd name="connsiteX0" fmla="*/ 0 w 5016499"/>
              <a:gd name="connsiteY0" fmla="*/ 0 h 3904113"/>
              <a:gd name="connsiteX1" fmla="*/ 5016499 w 5016499"/>
              <a:gd name="connsiteY1" fmla="*/ 0 h 3904113"/>
              <a:gd name="connsiteX2" fmla="*/ 5016499 w 5016499"/>
              <a:gd name="connsiteY2" fmla="*/ 3904113 h 3904113"/>
              <a:gd name="connsiteX3" fmla="*/ 0 w 5016499"/>
              <a:gd name="connsiteY3" fmla="*/ 3904113 h 3904113"/>
            </a:gdLst>
            <a:ahLst/>
            <a:cxnLst>
              <a:cxn ang="0">
                <a:pos x="connsiteX0" y="connsiteY0"/>
              </a:cxn>
              <a:cxn ang="0">
                <a:pos x="connsiteX1" y="connsiteY1"/>
              </a:cxn>
              <a:cxn ang="0">
                <a:pos x="connsiteX2" y="connsiteY2"/>
              </a:cxn>
              <a:cxn ang="0">
                <a:pos x="connsiteX3" y="connsiteY3"/>
              </a:cxn>
            </a:cxnLst>
            <a:rect l="l" t="t" r="r" b="b"/>
            <a:pathLst>
              <a:path w="5016499" h="3904113">
                <a:moveTo>
                  <a:pt x="0" y="0"/>
                </a:moveTo>
                <a:lnTo>
                  <a:pt x="5016499" y="0"/>
                </a:lnTo>
                <a:lnTo>
                  <a:pt x="5016499" y="3904113"/>
                </a:lnTo>
                <a:lnTo>
                  <a:pt x="0" y="3904113"/>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35727704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A0BD262-A755-474C-87D0-38836C6C480B}"/>
              </a:ext>
            </a:extLst>
          </p:cNvPr>
          <p:cNvSpPr>
            <a:spLocks noGrp="1"/>
          </p:cNvSpPr>
          <p:nvPr>
            <p:ph type="pic" sz="quarter" idx="10"/>
          </p:nvPr>
        </p:nvSpPr>
        <p:spPr>
          <a:xfrm>
            <a:off x="766760" y="476250"/>
            <a:ext cx="9214367" cy="4116770"/>
          </a:xfrm>
          <a:custGeom>
            <a:avLst/>
            <a:gdLst>
              <a:gd name="connsiteX0" fmla="*/ 0 w 9214367"/>
              <a:gd name="connsiteY0" fmla="*/ 0 h 4116770"/>
              <a:gd name="connsiteX1" fmla="*/ 9214367 w 9214367"/>
              <a:gd name="connsiteY1" fmla="*/ 0 h 4116770"/>
              <a:gd name="connsiteX2" fmla="*/ 9214367 w 9214367"/>
              <a:gd name="connsiteY2" fmla="*/ 4116770 h 4116770"/>
              <a:gd name="connsiteX3" fmla="*/ 0 w 9214367"/>
              <a:gd name="connsiteY3" fmla="*/ 4116770 h 4116770"/>
            </a:gdLst>
            <a:ahLst/>
            <a:cxnLst>
              <a:cxn ang="0">
                <a:pos x="connsiteX0" y="connsiteY0"/>
              </a:cxn>
              <a:cxn ang="0">
                <a:pos x="connsiteX1" y="connsiteY1"/>
              </a:cxn>
              <a:cxn ang="0">
                <a:pos x="connsiteX2" y="connsiteY2"/>
              </a:cxn>
              <a:cxn ang="0">
                <a:pos x="connsiteX3" y="connsiteY3"/>
              </a:cxn>
            </a:cxnLst>
            <a:rect l="l" t="t" r="r" b="b"/>
            <a:pathLst>
              <a:path w="9214367" h="4116770">
                <a:moveTo>
                  <a:pt x="0" y="0"/>
                </a:moveTo>
                <a:lnTo>
                  <a:pt x="9214367" y="0"/>
                </a:lnTo>
                <a:lnTo>
                  <a:pt x="9214367" y="4116770"/>
                </a:lnTo>
                <a:lnTo>
                  <a:pt x="0" y="411677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9722972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2EA71F-8D7A-B182-1F2E-AF1C179ACB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5A9DC379-E389-612B-3E63-4BFF1821B2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23F46FF4-5B0A-49F2-AD92-483112C2B1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736419E-E1DD-4A86-9AE7-F7D90D3360C4}" type="datetimeFigureOut">
              <a:rPr lang="en-ID" smtClean="0"/>
              <a:t>07/05/2025</a:t>
            </a:fld>
            <a:endParaRPr lang="en-ID"/>
          </a:p>
        </p:txBody>
      </p:sp>
      <p:sp>
        <p:nvSpPr>
          <p:cNvPr id="5" name="Footer Placeholder 4">
            <a:extLst>
              <a:ext uri="{FF2B5EF4-FFF2-40B4-BE49-F238E27FC236}">
                <a16:creationId xmlns:a16="http://schemas.microsoft.com/office/drawing/2014/main" id="{2D3595A0-E860-E6CC-C804-64F37D0542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D"/>
          </a:p>
        </p:txBody>
      </p:sp>
      <p:sp>
        <p:nvSpPr>
          <p:cNvPr id="6" name="Slide Number Placeholder 5">
            <a:extLst>
              <a:ext uri="{FF2B5EF4-FFF2-40B4-BE49-F238E27FC236}">
                <a16:creationId xmlns:a16="http://schemas.microsoft.com/office/drawing/2014/main" id="{C9DFBE6B-D681-621F-648C-27491EBB5B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F2E4D08-64A8-493B-867B-922DAB2C3914}" type="slidenum">
              <a:rPr lang="en-ID" smtClean="0"/>
              <a:t>‹Nº›</a:t>
            </a:fld>
            <a:endParaRPr lang="en-ID"/>
          </a:p>
        </p:txBody>
      </p:sp>
    </p:spTree>
    <p:extLst>
      <p:ext uri="{BB962C8B-B14F-4D97-AF65-F5344CB8AC3E}">
        <p14:creationId xmlns:p14="http://schemas.microsoft.com/office/powerpoint/2010/main" val="2210695982"/>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50" r:id="rId16"/>
    <p:sldLayoutId id="2147483651" r:id="rId17"/>
    <p:sldLayoutId id="2147483654" r:id="rId18"/>
    <p:sldLayoutId id="214748365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83" userDrawn="1">
          <p15:clr>
            <a:srgbClr val="F26B43"/>
          </p15:clr>
        </p15:guide>
        <p15:guide id="4" pos="869" userDrawn="1">
          <p15:clr>
            <a:srgbClr val="F26B43"/>
          </p15:clr>
        </p15:guide>
        <p15:guide id="5" pos="1050" userDrawn="1">
          <p15:clr>
            <a:srgbClr val="F26B43"/>
          </p15:clr>
        </p15:guide>
        <p15:guide id="6" pos="1436" userDrawn="1">
          <p15:clr>
            <a:srgbClr val="F26B43"/>
          </p15:clr>
        </p15:guide>
        <p15:guide id="7" pos="1640" userDrawn="1">
          <p15:clr>
            <a:srgbClr val="F26B43"/>
          </p15:clr>
        </p15:guide>
        <p15:guide id="8" pos="2003" userDrawn="1">
          <p15:clr>
            <a:srgbClr val="F26B43"/>
          </p15:clr>
        </p15:guide>
        <p15:guide id="9" pos="2207" userDrawn="1">
          <p15:clr>
            <a:srgbClr val="F26B43"/>
          </p15:clr>
        </p15:guide>
        <p15:guide id="10" pos="2593" userDrawn="1">
          <p15:clr>
            <a:srgbClr val="F26B43"/>
          </p15:clr>
        </p15:guide>
        <p15:guide id="11" pos="2797" userDrawn="1">
          <p15:clr>
            <a:srgbClr val="F26B43"/>
          </p15:clr>
        </p15:guide>
        <p15:guide id="12" pos="3160" userDrawn="1">
          <p15:clr>
            <a:srgbClr val="F26B43"/>
          </p15:clr>
        </p15:guide>
        <p15:guide id="13" pos="3364" userDrawn="1">
          <p15:clr>
            <a:srgbClr val="F26B43"/>
          </p15:clr>
        </p15:guide>
        <p15:guide id="14" pos="3749" userDrawn="1">
          <p15:clr>
            <a:srgbClr val="F26B43"/>
          </p15:clr>
        </p15:guide>
        <p15:guide id="15" pos="3931" userDrawn="1">
          <p15:clr>
            <a:srgbClr val="F26B43"/>
          </p15:clr>
        </p15:guide>
        <p15:guide id="16" pos="4316" userDrawn="1">
          <p15:clr>
            <a:srgbClr val="F26B43"/>
          </p15:clr>
        </p15:guide>
        <p15:guide id="17" pos="4520" userDrawn="1">
          <p15:clr>
            <a:srgbClr val="F26B43"/>
          </p15:clr>
        </p15:guide>
        <p15:guide id="18" pos="4883" userDrawn="1">
          <p15:clr>
            <a:srgbClr val="F26B43"/>
          </p15:clr>
        </p15:guide>
        <p15:guide id="19" pos="5087" userDrawn="1">
          <p15:clr>
            <a:srgbClr val="F26B43"/>
          </p15:clr>
        </p15:guide>
        <p15:guide id="20" pos="5473" userDrawn="1">
          <p15:clr>
            <a:srgbClr val="F26B43"/>
          </p15:clr>
        </p15:guide>
        <p15:guide id="21" pos="5654" userDrawn="1">
          <p15:clr>
            <a:srgbClr val="F26B43"/>
          </p15:clr>
        </p15:guide>
        <p15:guide id="22" pos="6040" userDrawn="1">
          <p15:clr>
            <a:srgbClr val="F26B43"/>
          </p15:clr>
        </p15:guide>
        <p15:guide id="23" pos="6244" userDrawn="1">
          <p15:clr>
            <a:srgbClr val="F26B43"/>
          </p15:clr>
        </p15:guide>
        <p15:guide id="24" pos="6630" userDrawn="1">
          <p15:clr>
            <a:srgbClr val="F26B43"/>
          </p15:clr>
        </p15:guide>
        <p15:guide id="25" pos="6811" userDrawn="1">
          <p15:clr>
            <a:srgbClr val="F26B43"/>
          </p15:clr>
        </p15:guide>
        <p15:guide id="26" pos="7197" userDrawn="1">
          <p15:clr>
            <a:srgbClr val="F26B43"/>
          </p15:clr>
        </p15:guide>
        <p15:guide id="27" orient="horz" pos="300" userDrawn="1">
          <p15:clr>
            <a:srgbClr val="F26B43"/>
          </p15:clr>
        </p15:guide>
        <p15:guide id="28" orient="horz" pos="402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Marcador de posición de imagen 14">
            <a:extLst>
              <a:ext uri="{FF2B5EF4-FFF2-40B4-BE49-F238E27FC236}">
                <a16:creationId xmlns:a16="http://schemas.microsoft.com/office/drawing/2014/main" id="{294DFB81-92C0-F038-3AAB-E8381511902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0" y="0"/>
            <a:ext cx="12192000" cy="6858000"/>
          </a:xfrm>
        </p:spPr>
      </p:pic>
      <p:sp>
        <p:nvSpPr>
          <p:cNvPr id="5" name="Rectangle 4">
            <a:extLst>
              <a:ext uri="{FF2B5EF4-FFF2-40B4-BE49-F238E27FC236}">
                <a16:creationId xmlns:a16="http://schemas.microsoft.com/office/drawing/2014/main" id="{DBE21F5B-85BE-9BDD-3116-B98BD49C92F7}"/>
              </a:ext>
            </a:extLst>
          </p:cNvPr>
          <p:cNvSpPr/>
          <p:nvPr/>
        </p:nvSpPr>
        <p:spPr>
          <a:xfrm>
            <a:off x="1551710" y="4676673"/>
            <a:ext cx="9411854" cy="11094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6" name="TextBox 5">
            <a:extLst>
              <a:ext uri="{FF2B5EF4-FFF2-40B4-BE49-F238E27FC236}">
                <a16:creationId xmlns:a16="http://schemas.microsoft.com/office/drawing/2014/main" id="{9B0CE2D9-D0B7-EB11-E56D-B23979EE4B64}"/>
              </a:ext>
            </a:extLst>
          </p:cNvPr>
          <p:cNvSpPr txBox="1"/>
          <p:nvPr/>
        </p:nvSpPr>
        <p:spPr>
          <a:xfrm>
            <a:off x="2326225" y="4861109"/>
            <a:ext cx="1821999" cy="338554"/>
          </a:xfrm>
          <a:prstGeom prst="rect">
            <a:avLst/>
          </a:prstGeom>
          <a:noFill/>
        </p:spPr>
        <p:txBody>
          <a:bodyPr wrap="square" rtlCol="0">
            <a:spAutoFit/>
          </a:bodyPr>
          <a:lstStyle/>
          <a:p>
            <a:r>
              <a:rPr lang="es-CO" sz="1600" b="1" noProof="0" dirty="0">
                <a:solidFill>
                  <a:schemeClr val="bg1"/>
                </a:solidFill>
                <a:latin typeface="+mj-lt"/>
              </a:rPr>
              <a:t>Duración</a:t>
            </a:r>
          </a:p>
        </p:txBody>
      </p:sp>
      <p:sp>
        <p:nvSpPr>
          <p:cNvPr id="7" name="TextBox 6">
            <a:extLst>
              <a:ext uri="{FF2B5EF4-FFF2-40B4-BE49-F238E27FC236}">
                <a16:creationId xmlns:a16="http://schemas.microsoft.com/office/drawing/2014/main" id="{892FF93E-E698-6B63-448F-72103E95E9F7}"/>
              </a:ext>
            </a:extLst>
          </p:cNvPr>
          <p:cNvSpPr txBox="1"/>
          <p:nvPr/>
        </p:nvSpPr>
        <p:spPr>
          <a:xfrm>
            <a:off x="2038621" y="5087944"/>
            <a:ext cx="4422404" cy="422360"/>
          </a:xfrm>
          <a:prstGeom prst="rect">
            <a:avLst/>
          </a:prstGeom>
          <a:noFill/>
        </p:spPr>
        <p:txBody>
          <a:bodyPr wrap="square" rtlCol="0">
            <a:spAutoFit/>
          </a:bodyPr>
          <a:lstStyle/>
          <a:p>
            <a:pPr>
              <a:lnSpc>
                <a:spcPct val="150000"/>
              </a:lnSpc>
            </a:pPr>
            <a:r>
              <a:rPr lang="es-CO" sz="1600" i="1" dirty="0">
                <a:solidFill>
                  <a:schemeClr val="bg1"/>
                </a:solidFill>
              </a:rPr>
              <a:t>8</a:t>
            </a:r>
            <a:r>
              <a:rPr lang="es-CO" sz="1600" b="0" i="1" noProof="0" dirty="0">
                <a:solidFill>
                  <a:schemeClr val="bg1"/>
                </a:solidFill>
                <a:effectLst/>
              </a:rPr>
              <a:t> Días / 7 Noches. </a:t>
            </a:r>
          </a:p>
        </p:txBody>
      </p:sp>
      <p:sp>
        <p:nvSpPr>
          <p:cNvPr id="12" name="Rectangle: Rounded Corners 11">
            <a:extLst>
              <a:ext uri="{FF2B5EF4-FFF2-40B4-BE49-F238E27FC236}">
                <a16:creationId xmlns:a16="http://schemas.microsoft.com/office/drawing/2014/main" id="{5CC85105-3ADB-8627-4E73-59CFB8DCED45}"/>
              </a:ext>
            </a:extLst>
          </p:cNvPr>
          <p:cNvSpPr/>
          <p:nvPr/>
        </p:nvSpPr>
        <p:spPr>
          <a:xfrm>
            <a:off x="9844790" y="4901998"/>
            <a:ext cx="658800" cy="6588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3" name="TextBox 12">
            <a:extLst>
              <a:ext uri="{FF2B5EF4-FFF2-40B4-BE49-F238E27FC236}">
                <a16:creationId xmlns:a16="http://schemas.microsoft.com/office/drawing/2014/main" id="{84332A05-C689-3937-D6E6-2185BE83382B}"/>
              </a:ext>
            </a:extLst>
          </p:cNvPr>
          <p:cNvSpPr txBox="1"/>
          <p:nvPr/>
        </p:nvSpPr>
        <p:spPr>
          <a:xfrm>
            <a:off x="599056" y="3932803"/>
            <a:ext cx="11249890" cy="646331"/>
          </a:xfrm>
          <a:prstGeom prst="rect">
            <a:avLst/>
          </a:prstGeom>
          <a:noFill/>
        </p:spPr>
        <p:txBody>
          <a:bodyPr wrap="square" rtlCol="0">
            <a:spAutoFit/>
          </a:bodyPr>
          <a:lstStyle/>
          <a:p>
            <a:pPr algn="ctr"/>
            <a:r>
              <a:rPr lang="es-CO" sz="3600" b="1" dirty="0">
                <a:solidFill>
                  <a:schemeClr val="bg1"/>
                </a:solidFill>
                <a:effectLst>
                  <a:glow rad="139700">
                    <a:schemeClr val="accent1">
                      <a:satMod val="175000"/>
                      <a:alpha val="40000"/>
                    </a:schemeClr>
                  </a:glow>
                </a:effectLst>
                <a:latin typeface="Montserrat" panose="02000505000000020004" pitchFamily="2" charset="0"/>
              </a:rPr>
              <a:t>LIMA CUSCO </a:t>
            </a:r>
            <a:r>
              <a:rPr lang="es-CO" sz="3600" b="1" noProof="0" dirty="0">
                <a:solidFill>
                  <a:schemeClr val="bg1"/>
                </a:solidFill>
                <a:effectLst>
                  <a:glow rad="139700">
                    <a:schemeClr val="accent1">
                      <a:satMod val="175000"/>
                      <a:alpha val="40000"/>
                    </a:schemeClr>
                  </a:glow>
                </a:effectLst>
                <a:latin typeface="Montserrat" panose="02000505000000020004" pitchFamily="2" charset="0"/>
              </a:rPr>
              <a:t> </a:t>
            </a:r>
            <a:r>
              <a:rPr lang="es-CO" sz="3600" b="1" dirty="0">
                <a:solidFill>
                  <a:srgbClr val="FF6600"/>
                </a:solidFill>
                <a:effectLst>
                  <a:glow rad="139700">
                    <a:schemeClr val="accent1">
                      <a:satMod val="175000"/>
                      <a:alpha val="40000"/>
                    </a:schemeClr>
                  </a:glow>
                </a:effectLst>
                <a:latin typeface="Montserrat" panose="02000505000000020004" pitchFamily="2" charset="0"/>
              </a:rPr>
              <a:t>Y PUNO ARQUEOLOGICO</a:t>
            </a:r>
            <a:endParaRPr lang="es-CO" sz="3600" b="1" noProof="0" dirty="0">
              <a:solidFill>
                <a:srgbClr val="FF6600"/>
              </a:solidFill>
              <a:effectLst>
                <a:glow rad="139700">
                  <a:schemeClr val="accent1">
                    <a:satMod val="175000"/>
                    <a:alpha val="40000"/>
                  </a:schemeClr>
                </a:glow>
              </a:effectLst>
              <a:latin typeface="Montserrat" panose="02000505000000020004" pitchFamily="2" charset="0"/>
            </a:endParaRPr>
          </a:p>
        </p:txBody>
      </p:sp>
      <p:pic>
        <p:nvPicPr>
          <p:cNvPr id="35" name="Gráfico 34">
            <a:extLst>
              <a:ext uri="{FF2B5EF4-FFF2-40B4-BE49-F238E27FC236}">
                <a16:creationId xmlns:a16="http://schemas.microsoft.com/office/drawing/2014/main" id="{80A6A59B-0059-F0BB-230B-C5FD41A7C8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99576" y="4991429"/>
            <a:ext cx="549228" cy="347676"/>
          </a:xfrm>
          <a:prstGeom prst="rect">
            <a:avLst/>
          </a:prstGeom>
        </p:spPr>
      </p:pic>
    </p:spTree>
    <p:extLst>
      <p:ext uri="{BB962C8B-B14F-4D97-AF65-F5344CB8AC3E}">
        <p14:creationId xmlns:p14="http://schemas.microsoft.com/office/powerpoint/2010/main" val="2530194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33515" r="923"/>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900125" y="629244"/>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900125" y="364578"/>
            <a:ext cx="5848530" cy="338554"/>
          </a:xfrm>
          <a:prstGeom prst="rect">
            <a:avLst/>
          </a:prstGeom>
          <a:noFill/>
        </p:spPr>
        <p:txBody>
          <a:bodyPr wrap="square" rtlCol="0">
            <a:spAutoFit/>
          </a:bodyPr>
          <a:lstStyle/>
          <a:p>
            <a:r>
              <a:rPr lang="es-CO" sz="1600" b="1" noProof="0" dirty="0">
                <a:solidFill>
                  <a:srgbClr val="0070C0"/>
                </a:solidFill>
              </a:rPr>
              <a:t>LIMA CUSCO Y PUNO  ARQUELOGICO</a:t>
            </a:r>
          </a:p>
        </p:txBody>
      </p:sp>
      <p:sp>
        <p:nvSpPr>
          <p:cNvPr id="7" name="TextBox 6">
            <a:extLst>
              <a:ext uri="{FF2B5EF4-FFF2-40B4-BE49-F238E27FC236}">
                <a16:creationId xmlns:a16="http://schemas.microsoft.com/office/drawing/2014/main" id="{C3CCB71B-3651-51FB-4608-7E422260DEA8}"/>
              </a:ext>
            </a:extLst>
          </p:cNvPr>
          <p:cNvSpPr txBox="1"/>
          <p:nvPr/>
        </p:nvSpPr>
        <p:spPr>
          <a:xfrm>
            <a:off x="5900125" y="1170267"/>
            <a:ext cx="6088675" cy="4217821"/>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6. CUSCO/PUNO</a:t>
            </a:r>
          </a:p>
          <a:p>
            <a:pPr algn="just">
              <a:lnSpc>
                <a:spcPct val="150000"/>
              </a:lnSpc>
            </a:pPr>
            <a:r>
              <a:rPr lang="es-CO" sz="1200" b="1" i="0" noProof="0" dirty="0">
                <a:solidFill>
                  <a:srgbClr val="000000"/>
                </a:solidFill>
                <a:effectLst/>
              </a:rPr>
              <a:t> </a:t>
            </a:r>
            <a:r>
              <a:rPr lang="es-MX" sz="1200" b="0" i="0" noProof="0" dirty="0">
                <a:solidFill>
                  <a:srgbClr val="000000"/>
                </a:solidFill>
                <a:effectLst/>
              </a:rPr>
              <a:t>Partiremos en un bus turístico a la ciudad de Puno, una ruta paisajística acompañados del río Vilcanota para luego ingresar a la meseta del Collao, el altiplano andino. Nuestra primera parada será en la Iglesia de San Pedro Apóstol en Andahuaylillas conocida como “La Sixtina de América”. Los muros y techos colmados de pinturas murales del siglo XVII. Continuaremos hacia </a:t>
            </a:r>
            <a:r>
              <a:rPr lang="es-MX" sz="1200" b="0" i="0" noProof="0" dirty="0" err="1">
                <a:solidFill>
                  <a:srgbClr val="000000"/>
                </a:solidFill>
                <a:effectLst/>
              </a:rPr>
              <a:t>Racchi</a:t>
            </a:r>
            <a:r>
              <a:rPr lang="es-MX" sz="1200" b="0" i="0" noProof="0" dirty="0">
                <a:solidFill>
                  <a:srgbClr val="000000"/>
                </a:solidFill>
                <a:effectLst/>
              </a:rPr>
              <a:t>, Templo del Dios </a:t>
            </a:r>
            <a:r>
              <a:rPr lang="es-MX" sz="1200" b="0" i="0" noProof="0" dirty="0" err="1">
                <a:solidFill>
                  <a:srgbClr val="000000"/>
                </a:solidFill>
                <a:effectLst/>
              </a:rPr>
              <a:t>Wiracocha</a:t>
            </a:r>
            <a:r>
              <a:rPr lang="es-MX" sz="1200" b="0" i="0" noProof="0" dirty="0">
                <a:solidFill>
                  <a:srgbClr val="000000"/>
                </a:solidFill>
                <a:effectLst/>
              </a:rPr>
              <a:t>, en el cual destacan los restos de las columnas y muros que nos dan una idea del tamaño monumental de esta construcción en épocas incas. Nuestro camino alcanzará el punto más alto en La Raya a 4,800 m.s.n.m., lugar donde se da la división de las aguas de la cuenca del Titicaca y los ríos que irán al Amazonas. Almuerzo. Visita del Museo de Sitio de Pucará. Esta localidad es cuna de los famosos toritos de Pucará. Arribaremos a Puno y traslado al hotel.  Alojamiento en Puno.</a:t>
            </a:r>
            <a:endParaRPr lang="es-MX" sz="1200" dirty="0">
              <a:solidFill>
                <a:srgbClr val="000000"/>
              </a:solidFill>
            </a:endParaRPr>
          </a:p>
          <a:p>
            <a:pPr algn="just">
              <a:lnSpc>
                <a:spcPct val="150000"/>
              </a:lnSpc>
            </a:pPr>
            <a:endParaRPr lang="es-MX" sz="1200" dirty="0">
              <a:solidFill>
                <a:srgbClr val="000000"/>
              </a:solidFill>
            </a:endParaRPr>
          </a:p>
          <a:p>
            <a:pPr algn="just">
              <a:lnSpc>
                <a:spcPct val="150000"/>
              </a:lnSpc>
            </a:pPr>
            <a:endParaRPr lang="es-MX" sz="1200" b="0" i="0" noProof="0" dirty="0">
              <a:solidFill>
                <a:srgbClr val="000000"/>
              </a:solidFill>
              <a:effectLst/>
            </a:endParaRP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a:blip r:embed="rId3">
            <a:extLst>
              <a:ext uri="{28A0092B-C50C-407E-A947-70E740481C1C}">
                <a14:useLocalDpi xmlns:a14="http://schemas.microsoft.com/office/drawing/2010/main" val="0"/>
              </a:ext>
            </a:extLst>
          </a:blip>
          <a:srcRect l="3746" r="3746"/>
          <a:stretch/>
        </p:blipFill>
        <p:spPr>
          <a:xfrm>
            <a:off x="2235200" y="3892356"/>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53954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33515" r="923"/>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900125" y="629244"/>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900125" y="364578"/>
            <a:ext cx="5848530" cy="338554"/>
          </a:xfrm>
          <a:prstGeom prst="rect">
            <a:avLst/>
          </a:prstGeom>
          <a:noFill/>
        </p:spPr>
        <p:txBody>
          <a:bodyPr wrap="square" rtlCol="0">
            <a:spAutoFit/>
          </a:bodyPr>
          <a:lstStyle/>
          <a:p>
            <a:r>
              <a:rPr lang="es-CO" sz="1600" b="1" noProof="0" dirty="0">
                <a:solidFill>
                  <a:srgbClr val="0070C0"/>
                </a:solidFill>
              </a:rPr>
              <a:t>LIMA CUSCO Y PUNO  ARQUELOGICO</a:t>
            </a:r>
          </a:p>
        </p:txBody>
      </p:sp>
      <p:sp>
        <p:nvSpPr>
          <p:cNvPr id="7" name="TextBox 6">
            <a:extLst>
              <a:ext uri="{FF2B5EF4-FFF2-40B4-BE49-F238E27FC236}">
                <a16:creationId xmlns:a16="http://schemas.microsoft.com/office/drawing/2014/main" id="{C3CCB71B-3651-51FB-4608-7E422260DEA8}"/>
              </a:ext>
            </a:extLst>
          </p:cNvPr>
          <p:cNvSpPr txBox="1"/>
          <p:nvPr/>
        </p:nvSpPr>
        <p:spPr>
          <a:xfrm>
            <a:off x="5900125" y="1170267"/>
            <a:ext cx="6088675" cy="5418150"/>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7. LAGO TITICACA </a:t>
            </a:r>
          </a:p>
          <a:p>
            <a:pPr algn="just">
              <a:lnSpc>
                <a:spcPct val="150000"/>
              </a:lnSpc>
            </a:pPr>
            <a:r>
              <a:rPr lang="es-MX" sz="1200" i="0" noProof="0" dirty="0">
                <a:solidFill>
                  <a:srgbClr val="000000"/>
                </a:solidFill>
                <a:effectLst/>
              </a:rPr>
              <a:t>Por la mañana, embarcaremos en una lancha para visitar un pueblo que huyendo de las diferentes culturas que llegaron a dominarlos se refugiaron dentro del lago Titicaca, los Uros. Esta comunidad sigue construyendo sus islas siguiendo las técnicas ancestrales, y nos reciben para transmitirnos sus conocimientos. Un pueblo que vive de sus visitantes. Continuaremos navegando hacia la Isla de Taquile. La comunidad de la isla ha mantenido vivas sus tradiciones, vestimentas y forma de vida. Es una de las pocas comunidades quechua en una región esencialmente </a:t>
            </a:r>
            <a:r>
              <a:rPr lang="es-MX" sz="1200" i="0" noProof="0" dirty="0" err="1">
                <a:solidFill>
                  <a:srgbClr val="000000"/>
                </a:solidFill>
                <a:effectLst/>
              </a:rPr>
              <a:t>aymara</a:t>
            </a:r>
            <a:r>
              <a:rPr lang="es-MX" sz="1200" i="0" noProof="0" dirty="0">
                <a:solidFill>
                  <a:srgbClr val="000000"/>
                </a:solidFill>
                <a:effectLst/>
              </a:rPr>
              <a:t>, y se han mantenido cerrados a que la modernidad cambie sus vidas. Nos recibirán con su música y danzas. Almuerzo en restaurante comunal, una comida simple pero rica en nutrientes. A continuación, realizaremos una caminata por los alrededores para apreciar los bellos paisajes del lago Titicaca. Regreso al puerto de Puno. Traslado al hotel.  Alojamiento en Puno.</a:t>
            </a:r>
          </a:p>
          <a:p>
            <a:pPr algn="just">
              <a:lnSpc>
                <a:spcPct val="150000"/>
              </a:lnSpc>
            </a:pPr>
            <a:endParaRPr lang="es-MX" sz="1200" dirty="0">
              <a:solidFill>
                <a:srgbClr val="000000"/>
              </a:solidFill>
            </a:endParaRPr>
          </a:p>
          <a:p>
            <a:pPr algn="just">
              <a:lnSpc>
                <a:spcPct val="150000"/>
              </a:lnSpc>
            </a:pPr>
            <a:r>
              <a:rPr lang="es-CO" sz="1200" b="1" i="0" noProof="0" dirty="0">
                <a:solidFill>
                  <a:srgbClr val="000000"/>
                </a:solidFill>
                <a:effectLst/>
              </a:rPr>
              <a:t>Día 8. </a:t>
            </a:r>
            <a:r>
              <a:rPr lang="es-CO" sz="1200" b="1" dirty="0">
                <a:solidFill>
                  <a:srgbClr val="000000"/>
                </a:solidFill>
              </a:rPr>
              <a:t>PUNO</a:t>
            </a:r>
            <a:r>
              <a:rPr lang="es-CO" sz="1200" b="1" i="0" noProof="0" dirty="0">
                <a:solidFill>
                  <a:srgbClr val="000000"/>
                </a:solidFill>
                <a:effectLst/>
              </a:rPr>
              <a:t>/LIMA/BOGOTA</a:t>
            </a:r>
          </a:p>
          <a:p>
            <a:pPr algn="just">
              <a:lnSpc>
                <a:spcPct val="150000"/>
              </a:lnSpc>
            </a:pPr>
            <a:r>
              <a:rPr lang="es-MX" sz="1200" b="0" i="0" noProof="0" dirty="0">
                <a:solidFill>
                  <a:srgbClr val="000000"/>
                </a:solidFill>
                <a:effectLst/>
              </a:rPr>
              <a:t>A la hora coordinada, traslado al aeropuerto para abordar nuestro vuelo de salida.</a:t>
            </a:r>
            <a:endParaRPr lang="es-MX" sz="1200" dirty="0">
              <a:solidFill>
                <a:srgbClr val="000000"/>
              </a:solidFill>
            </a:endParaRPr>
          </a:p>
          <a:p>
            <a:pPr algn="just">
              <a:lnSpc>
                <a:spcPct val="150000"/>
              </a:lnSpc>
            </a:pPr>
            <a:endParaRPr lang="es-MX" sz="1200" dirty="0">
              <a:solidFill>
                <a:srgbClr val="000000"/>
              </a:solidFill>
            </a:endParaRPr>
          </a:p>
          <a:p>
            <a:pPr algn="ctr">
              <a:lnSpc>
                <a:spcPct val="150000"/>
              </a:lnSpc>
            </a:pPr>
            <a:r>
              <a:rPr lang="es-CO" sz="1600" b="1" i="0" noProof="0" dirty="0">
                <a:effectLst/>
              </a:rPr>
              <a:t>FIN DE NUESTROS SERVICIOS.</a:t>
            </a:r>
          </a:p>
          <a:p>
            <a:pPr algn="just">
              <a:lnSpc>
                <a:spcPct val="150000"/>
              </a:lnSpc>
            </a:pPr>
            <a:endParaRPr lang="es-MX" sz="1200" b="0" i="0" noProof="0" dirty="0">
              <a:solidFill>
                <a:srgbClr val="000000"/>
              </a:solidFill>
              <a:effectLst/>
            </a:endParaRP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a:blip r:embed="rId3">
            <a:extLst>
              <a:ext uri="{28A0092B-C50C-407E-A947-70E740481C1C}">
                <a14:useLocalDpi xmlns:a14="http://schemas.microsoft.com/office/drawing/2010/main" val="0"/>
              </a:ext>
            </a:extLst>
          </a:blip>
          <a:srcRect l="3746" r="3746"/>
          <a:stretch/>
        </p:blipFill>
        <p:spPr>
          <a:xfrm>
            <a:off x="2235200" y="3892356"/>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887655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Marcador de posición de imagen 15">
            <a:extLst>
              <a:ext uri="{FF2B5EF4-FFF2-40B4-BE49-F238E27FC236}">
                <a16:creationId xmlns:a16="http://schemas.microsoft.com/office/drawing/2014/main" id="{91B5B120-8E75-D49B-4D65-679E796CBB1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0" y="0"/>
            <a:ext cx="12192000" cy="6858000"/>
          </a:xfrm>
        </p:spPr>
      </p:pic>
      <p:sp>
        <p:nvSpPr>
          <p:cNvPr id="17" name="Rectangle 4">
            <a:extLst>
              <a:ext uri="{FF2B5EF4-FFF2-40B4-BE49-F238E27FC236}">
                <a16:creationId xmlns:a16="http://schemas.microsoft.com/office/drawing/2014/main" id="{A921897E-F60D-004A-9928-89158E537DF4}"/>
              </a:ext>
            </a:extLst>
          </p:cNvPr>
          <p:cNvSpPr/>
          <p:nvPr/>
        </p:nvSpPr>
        <p:spPr>
          <a:xfrm>
            <a:off x="1357744" y="4676673"/>
            <a:ext cx="9319491" cy="11094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8" name="TextBox 5">
            <a:extLst>
              <a:ext uri="{FF2B5EF4-FFF2-40B4-BE49-F238E27FC236}">
                <a16:creationId xmlns:a16="http://schemas.microsoft.com/office/drawing/2014/main" id="{87BF47F9-9952-667A-5C14-6107235059C6}"/>
              </a:ext>
            </a:extLst>
          </p:cNvPr>
          <p:cNvSpPr txBox="1"/>
          <p:nvPr/>
        </p:nvSpPr>
        <p:spPr>
          <a:xfrm>
            <a:off x="1969950" y="4892844"/>
            <a:ext cx="1821999" cy="338554"/>
          </a:xfrm>
          <a:prstGeom prst="rect">
            <a:avLst/>
          </a:prstGeom>
          <a:noFill/>
        </p:spPr>
        <p:txBody>
          <a:bodyPr wrap="square" rtlCol="0">
            <a:spAutoFit/>
          </a:bodyPr>
          <a:lstStyle/>
          <a:p>
            <a:r>
              <a:rPr lang="es-CO" sz="1600" b="1" noProof="0" dirty="0">
                <a:solidFill>
                  <a:schemeClr val="bg1"/>
                </a:solidFill>
                <a:latin typeface="+mj-lt"/>
              </a:rPr>
              <a:t>Duración</a:t>
            </a:r>
          </a:p>
        </p:txBody>
      </p:sp>
      <p:sp>
        <p:nvSpPr>
          <p:cNvPr id="19" name="TextBox 6">
            <a:extLst>
              <a:ext uri="{FF2B5EF4-FFF2-40B4-BE49-F238E27FC236}">
                <a16:creationId xmlns:a16="http://schemas.microsoft.com/office/drawing/2014/main" id="{4DAC0FC3-19F5-7F48-E6A3-DABDE2F6126A}"/>
              </a:ext>
            </a:extLst>
          </p:cNvPr>
          <p:cNvSpPr txBox="1"/>
          <p:nvPr/>
        </p:nvSpPr>
        <p:spPr>
          <a:xfrm>
            <a:off x="1664164" y="5100266"/>
            <a:ext cx="4422404" cy="422360"/>
          </a:xfrm>
          <a:prstGeom prst="rect">
            <a:avLst/>
          </a:prstGeom>
          <a:noFill/>
        </p:spPr>
        <p:txBody>
          <a:bodyPr wrap="square" rtlCol="0">
            <a:spAutoFit/>
          </a:bodyPr>
          <a:lstStyle/>
          <a:p>
            <a:pPr>
              <a:lnSpc>
                <a:spcPct val="150000"/>
              </a:lnSpc>
            </a:pPr>
            <a:r>
              <a:rPr lang="es-CO" sz="1600" i="1" dirty="0">
                <a:solidFill>
                  <a:schemeClr val="bg1"/>
                </a:solidFill>
              </a:rPr>
              <a:t>8</a:t>
            </a:r>
            <a:r>
              <a:rPr lang="es-CO" sz="1600" b="0" i="1" noProof="0" dirty="0">
                <a:solidFill>
                  <a:schemeClr val="bg1"/>
                </a:solidFill>
                <a:effectLst/>
              </a:rPr>
              <a:t> Días / 7 Noches. </a:t>
            </a:r>
          </a:p>
        </p:txBody>
      </p:sp>
      <p:sp>
        <p:nvSpPr>
          <p:cNvPr id="20" name="Rectangle: Rounded Corners 11">
            <a:extLst>
              <a:ext uri="{FF2B5EF4-FFF2-40B4-BE49-F238E27FC236}">
                <a16:creationId xmlns:a16="http://schemas.microsoft.com/office/drawing/2014/main" id="{8406E8EC-B43C-AEDB-55E0-9FE4CBC80A98}"/>
              </a:ext>
            </a:extLst>
          </p:cNvPr>
          <p:cNvSpPr/>
          <p:nvPr/>
        </p:nvSpPr>
        <p:spPr>
          <a:xfrm>
            <a:off x="9602328" y="4856406"/>
            <a:ext cx="658800" cy="6588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1" name="TextBox 12">
            <a:extLst>
              <a:ext uri="{FF2B5EF4-FFF2-40B4-BE49-F238E27FC236}">
                <a16:creationId xmlns:a16="http://schemas.microsoft.com/office/drawing/2014/main" id="{CAD921F7-13B5-A0E5-C628-930959EE7FB1}"/>
              </a:ext>
            </a:extLst>
          </p:cNvPr>
          <p:cNvSpPr txBox="1"/>
          <p:nvPr/>
        </p:nvSpPr>
        <p:spPr>
          <a:xfrm>
            <a:off x="1062182" y="4003537"/>
            <a:ext cx="9836727" cy="646331"/>
          </a:xfrm>
          <a:prstGeom prst="rect">
            <a:avLst/>
          </a:prstGeom>
          <a:noFill/>
        </p:spPr>
        <p:txBody>
          <a:bodyPr wrap="square" rtlCol="0">
            <a:spAutoFit/>
          </a:bodyPr>
          <a:lstStyle/>
          <a:p>
            <a:pPr algn="ctr"/>
            <a:r>
              <a:rPr lang="es-CO" sz="3600" b="1" dirty="0">
                <a:solidFill>
                  <a:schemeClr val="bg1"/>
                </a:solidFill>
                <a:effectLst>
                  <a:glow rad="139700">
                    <a:schemeClr val="accent1">
                      <a:satMod val="175000"/>
                      <a:alpha val="40000"/>
                    </a:schemeClr>
                  </a:glow>
                </a:effectLst>
                <a:latin typeface="Montserrat" panose="02000505000000020004" pitchFamily="2" charset="0"/>
              </a:rPr>
              <a:t>LIMA CUSCO </a:t>
            </a:r>
            <a:r>
              <a:rPr lang="es-CO" sz="3600" b="1" noProof="0" dirty="0">
                <a:solidFill>
                  <a:schemeClr val="bg1"/>
                </a:solidFill>
                <a:effectLst>
                  <a:glow rad="139700">
                    <a:schemeClr val="accent1">
                      <a:satMod val="175000"/>
                      <a:alpha val="40000"/>
                    </a:schemeClr>
                  </a:glow>
                </a:effectLst>
                <a:latin typeface="Montserrat" panose="02000505000000020004" pitchFamily="2" charset="0"/>
              </a:rPr>
              <a:t> </a:t>
            </a:r>
            <a:r>
              <a:rPr lang="es-CO" sz="3600" b="1" dirty="0">
                <a:solidFill>
                  <a:srgbClr val="FF6600"/>
                </a:solidFill>
                <a:effectLst>
                  <a:glow rad="139700">
                    <a:schemeClr val="accent1">
                      <a:satMod val="175000"/>
                      <a:alpha val="40000"/>
                    </a:schemeClr>
                  </a:glow>
                </a:effectLst>
                <a:latin typeface="Montserrat" panose="02000505000000020004" pitchFamily="2" charset="0"/>
              </a:rPr>
              <a:t>Y PUNO ARQUEOLOGICO</a:t>
            </a:r>
            <a:endParaRPr lang="es-CO" sz="3600" b="1" noProof="0" dirty="0">
              <a:solidFill>
                <a:srgbClr val="FF6600"/>
              </a:solidFill>
              <a:effectLst>
                <a:glow rad="139700">
                  <a:schemeClr val="accent1">
                    <a:satMod val="175000"/>
                    <a:alpha val="40000"/>
                  </a:schemeClr>
                </a:glow>
              </a:effectLst>
              <a:latin typeface="Montserrat" panose="02000505000000020004" pitchFamily="2" charset="0"/>
            </a:endParaRPr>
          </a:p>
        </p:txBody>
      </p:sp>
      <p:pic>
        <p:nvPicPr>
          <p:cNvPr id="24" name="Gráfico 23">
            <a:extLst>
              <a:ext uri="{FF2B5EF4-FFF2-40B4-BE49-F238E27FC236}">
                <a16:creationId xmlns:a16="http://schemas.microsoft.com/office/drawing/2014/main" id="{EE98AA19-90DB-C43C-D17D-2A9B1AEF98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45340" y="4986449"/>
            <a:ext cx="549228" cy="347676"/>
          </a:xfrm>
          <a:prstGeom prst="rect">
            <a:avLst/>
          </a:prstGeom>
        </p:spPr>
      </p:pic>
    </p:spTree>
    <p:extLst>
      <p:ext uri="{BB962C8B-B14F-4D97-AF65-F5344CB8AC3E}">
        <p14:creationId xmlns:p14="http://schemas.microsoft.com/office/powerpoint/2010/main" val="3941064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1D0E7D1-6903-AE92-2FD5-E26D16A8A414}"/>
              </a:ext>
            </a:extLst>
          </p:cNvPr>
          <p:cNvSpPr txBox="1"/>
          <p:nvPr/>
        </p:nvSpPr>
        <p:spPr>
          <a:xfrm>
            <a:off x="348393" y="1189426"/>
            <a:ext cx="3785671" cy="646331"/>
          </a:xfrm>
          <a:prstGeom prst="rect">
            <a:avLst/>
          </a:prstGeom>
          <a:noFill/>
        </p:spPr>
        <p:txBody>
          <a:bodyPr wrap="square" rtlCol="0">
            <a:spAutoFit/>
          </a:bodyPr>
          <a:lstStyle/>
          <a:p>
            <a:r>
              <a:rPr lang="es-CO" sz="3600" b="1" noProof="0" dirty="0">
                <a:latin typeface="+mj-lt"/>
              </a:rPr>
              <a:t>El Precio Incluye</a:t>
            </a:r>
          </a:p>
        </p:txBody>
      </p:sp>
      <p:sp>
        <p:nvSpPr>
          <p:cNvPr id="5" name="Rectangle 4">
            <a:extLst>
              <a:ext uri="{FF2B5EF4-FFF2-40B4-BE49-F238E27FC236}">
                <a16:creationId xmlns:a16="http://schemas.microsoft.com/office/drawing/2014/main" id="{22686F0C-E634-D931-460B-B8F94FCEDE92}"/>
              </a:ext>
            </a:extLst>
          </p:cNvPr>
          <p:cNvSpPr/>
          <p:nvPr/>
        </p:nvSpPr>
        <p:spPr>
          <a:xfrm>
            <a:off x="-1" y="6031346"/>
            <a:ext cx="8057938" cy="82665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760B1B11-4BDA-BF93-B87C-1708C39BFB0A}"/>
              </a:ext>
            </a:extLst>
          </p:cNvPr>
          <p:cNvCxnSpPr>
            <a:cxnSpLocks/>
          </p:cNvCxnSpPr>
          <p:nvPr/>
        </p:nvCxnSpPr>
        <p:spPr>
          <a:xfrm>
            <a:off x="296768" y="1809681"/>
            <a:ext cx="792162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3CBC2B72-431B-3DA3-6AF7-F63AE49F955B}"/>
              </a:ext>
            </a:extLst>
          </p:cNvPr>
          <p:cNvSpPr txBox="1"/>
          <p:nvPr/>
        </p:nvSpPr>
        <p:spPr>
          <a:xfrm>
            <a:off x="309918" y="1797056"/>
            <a:ext cx="7648292" cy="4391459"/>
          </a:xfrm>
          <a:prstGeom prst="rect">
            <a:avLst/>
          </a:prstGeom>
          <a:noFill/>
        </p:spPr>
        <p:txBody>
          <a:bodyPr wrap="square" rtlCol="0">
            <a:spAutoFit/>
          </a:bodyPr>
          <a:lstStyle/>
          <a:p>
            <a:pPr lvl="0">
              <a:lnSpc>
                <a:spcPct val="120000"/>
              </a:lnSpc>
              <a:buSzPts val="1000"/>
              <a:tabLst>
                <a:tab pos="457200" algn="l"/>
              </a:tabLst>
            </a:pPr>
            <a:r>
              <a:rPr lang="es-MX" sz="1300" b="1"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LIMA</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Traslados aeropuerto /hotel / aeropuerto en Lima</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1 noche de alojamiento en el hotel elegido en Lima</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a la ciudad de Lima en servicio compartido en idioma español con entradas incluidas. </a:t>
            </a:r>
          </a:p>
          <a:p>
            <a:pPr lvl="0">
              <a:lnSpc>
                <a:spcPct val="120000"/>
              </a:lnSpc>
              <a:buSzPts val="1000"/>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 </a:t>
            </a:r>
          </a:p>
          <a:p>
            <a:pPr lvl="0">
              <a:lnSpc>
                <a:spcPct val="120000"/>
              </a:lnSpc>
              <a:buSzPts val="1000"/>
              <a:tabLst>
                <a:tab pos="457200" algn="l"/>
              </a:tabLst>
            </a:pPr>
            <a:r>
              <a:rPr lang="es-MX" sz="1300" b="1"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CUSCO</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3 noches de alojamiento en el hotel elegido en Cusco</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Traslado aeropuerto / hotel / aeropuerto</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a la ciudad de Cusco &amp; Parque Sacsayhuamán</a:t>
            </a:r>
          </a:p>
          <a:p>
            <a:pPr marL="28575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1 noches de alojamiento en el hotel elegido en el Valle Sagrado</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al Valle Sagrado</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a Machu Picchu</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Ticket de tren ida/retorno en tren </a:t>
            </a:r>
            <a:r>
              <a:rPr lang="es-MX" sz="1300" noProof="0" dirty="0" err="1">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Expedition</a:t>
            </a: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a:t>
            </a:r>
            <a:r>
              <a:rPr lang="es-MX" sz="1300" noProof="0" dirty="0" err="1">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The</a:t>
            </a: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 Voyager </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Entrada a Machu Picchu con visita guiada </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01 almuerzo en restaurante local en Aguas Calientes (no incluye bebidas) </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Salida Cusco/Puno en bus turístico</a:t>
            </a:r>
          </a:p>
          <a:p>
            <a:pPr lvl="0">
              <a:lnSpc>
                <a:spcPct val="120000"/>
              </a:lnSpc>
              <a:buSzPts val="1000"/>
              <a:tabLst>
                <a:tab pos="457200" algn="l"/>
              </a:tabLst>
            </a:pPr>
            <a:endParaRPr lang="es-MX" sz="1300" b="1"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endParaRPr>
          </a:p>
          <a:p>
            <a:pPr marL="342900" lvl="0" indent="-342900">
              <a:lnSpc>
                <a:spcPct val="120000"/>
              </a:lnSpc>
              <a:buSzPts val="1000"/>
              <a:buFont typeface="Symbol" panose="05050102010706020507" pitchFamily="18" charset="2"/>
              <a:buChar char=""/>
              <a:tabLst>
                <a:tab pos="457200" algn="l"/>
              </a:tabLst>
            </a:pPr>
            <a:endParaRPr lang="es-CO" sz="1300" noProof="0" dirty="0">
              <a:solidFill>
                <a:srgbClr val="464646"/>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ABF9C33E-AC03-CBDB-C89C-020E41C3D54B}"/>
              </a:ext>
            </a:extLst>
          </p:cNvPr>
          <p:cNvSpPr txBox="1"/>
          <p:nvPr/>
        </p:nvSpPr>
        <p:spPr>
          <a:xfrm>
            <a:off x="853757" y="6164156"/>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pic>
        <p:nvPicPr>
          <p:cNvPr id="14" name="Marcador de posición de imagen 13">
            <a:extLst>
              <a:ext uri="{FF2B5EF4-FFF2-40B4-BE49-F238E27FC236}">
                <a16:creationId xmlns:a16="http://schemas.microsoft.com/office/drawing/2014/main" id="{EFDD7C23-295F-1DEF-734F-5865C3F49E49}"/>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47873" t="2474" r="17681" b="-2474"/>
          <a:stretch/>
        </p:blipFill>
        <p:spPr>
          <a:xfrm>
            <a:off x="8057937" y="0"/>
            <a:ext cx="4134064" cy="6858000"/>
          </a:xfrm>
        </p:spPr>
      </p:pic>
      <p:sp>
        <p:nvSpPr>
          <p:cNvPr id="15" name="TextBox 12">
            <a:extLst>
              <a:ext uri="{FF2B5EF4-FFF2-40B4-BE49-F238E27FC236}">
                <a16:creationId xmlns:a16="http://schemas.microsoft.com/office/drawing/2014/main" id="{664A6AF5-E6D2-5F9C-8A02-269C48B36363}"/>
              </a:ext>
            </a:extLst>
          </p:cNvPr>
          <p:cNvSpPr txBox="1"/>
          <p:nvPr/>
        </p:nvSpPr>
        <p:spPr>
          <a:xfrm>
            <a:off x="282750" y="27798"/>
            <a:ext cx="8030455" cy="1200329"/>
          </a:xfrm>
          <a:prstGeom prst="rect">
            <a:avLst/>
          </a:prstGeom>
          <a:noFill/>
        </p:spPr>
        <p:txBody>
          <a:bodyPr wrap="square" rtlCol="0">
            <a:spAutoFit/>
          </a:bodyPr>
          <a:lstStyle/>
          <a:p>
            <a:r>
              <a:rPr lang="es-CO" sz="3600" b="1" noProof="0" dirty="0">
                <a:latin typeface="Montserrat" panose="02000505000000020004" pitchFamily="2" charset="0"/>
              </a:rPr>
              <a:t>LIMA CUSCO  </a:t>
            </a:r>
            <a:r>
              <a:rPr lang="es-CO" sz="3600" b="1" noProof="0" dirty="0">
                <a:solidFill>
                  <a:srgbClr val="FF6600"/>
                </a:solidFill>
                <a:latin typeface="Montserrat" panose="02000505000000020004" pitchFamily="2" charset="0"/>
              </a:rPr>
              <a:t>Y PUNO ARQUEOLOGICO</a:t>
            </a:r>
          </a:p>
        </p:txBody>
      </p:sp>
    </p:spTree>
    <p:extLst>
      <p:ext uri="{BB962C8B-B14F-4D97-AF65-F5344CB8AC3E}">
        <p14:creationId xmlns:p14="http://schemas.microsoft.com/office/powerpoint/2010/main" val="4109677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1D0E7D1-6903-AE92-2FD5-E26D16A8A414}"/>
              </a:ext>
            </a:extLst>
          </p:cNvPr>
          <p:cNvSpPr txBox="1"/>
          <p:nvPr/>
        </p:nvSpPr>
        <p:spPr>
          <a:xfrm>
            <a:off x="243297" y="1174711"/>
            <a:ext cx="3785671" cy="646331"/>
          </a:xfrm>
          <a:prstGeom prst="rect">
            <a:avLst/>
          </a:prstGeom>
          <a:noFill/>
        </p:spPr>
        <p:txBody>
          <a:bodyPr wrap="square" rtlCol="0">
            <a:spAutoFit/>
          </a:bodyPr>
          <a:lstStyle/>
          <a:p>
            <a:r>
              <a:rPr lang="es-CO" sz="3600" b="1" noProof="0" dirty="0">
                <a:latin typeface="+mj-lt"/>
              </a:rPr>
              <a:t>El Precio Incluye</a:t>
            </a:r>
          </a:p>
        </p:txBody>
      </p:sp>
      <p:sp>
        <p:nvSpPr>
          <p:cNvPr id="5" name="Rectangle 4">
            <a:extLst>
              <a:ext uri="{FF2B5EF4-FFF2-40B4-BE49-F238E27FC236}">
                <a16:creationId xmlns:a16="http://schemas.microsoft.com/office/drawing/2014/main" id="{22686F0C-E634-D931-460B-B8F94FCEDE92}"/>
              </a:ext>
            </a:extLst>
          </p:cNvPr>
          <p:cNvSpPr/>
          <p:nvPr/>
        </p:nvSpPr>
        <p:spPr>
          <a:xfrm>
            <a:off x="-1" y="6031346"/>
            <a:ext cx="8057938" cy="82665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760B1B11-4BDA-BF93-B87C-1708C39BFB0A}"/>
              </a:ext>
            </a:extLst>
          </p:cNvPr>
          <p:cNvCxnSpPr>
            <a:cxnSpLocks/>
          </p:cNvCxnSpPr>
          <p:nvPr/>
        </p:nvCxnSpPr>
        <p:spPr>
          <a:xfrm>
            <a:off x="348394" y="1807848"/>
            <a:ext cx="792162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3CBC2B72-431B-3DA3-6AF7-F63AE49F955B}"/>
              </a:ext>
            </a:extLst>
          </p:cNvPr>
          <p:cNvSpPr txBox="1"/>
          <p:nvPr/>
        </p:nvSpPr>
        <p:spPr>
          <a:xfrm>
            <a:off x="485060" y="1940659"/>
            <a:ext cx="7648292" cy="1750736"/>
          </a:xfrm>
          <a:prstGeom prst="rect">
            <a:avLst/>
          </a:prstGeom>
          <a:noFill/>
        </p:spPr>
        <p:txBody>
          <a:bodyPr wrap="square" rtlCol="0">
            <a:spAutoFit/>
          </a:bodyPr>
          <a:lstStyle/>
          <a:p>
            <a:pPr lvl="0">
              <a:lnSpc>
                <a:spcPct val="120000"/>
              </a:lnSpc>
              <a:buSzPts val="1000"/>
              <a:tabLst>
                <a:tab pos="457200" algn="l"/>
              </a:tabLst>
            </a:pPr>
            <a:r>
              <a:rPr lang="es-MX" sz="1300" b="1"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PUNO</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Traslados estación de bus / hotel / aeropuerto </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Excursión a las islas de Uros y Taquile  con almuerzo </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2 noches de alojamiento con desayuno en el hotel elegido en Puno</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Desayunos incluidos</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TARJETA DE ASISTENCIA CON SUPLEMENTO PARA MAYORES DE 65 AÑOS</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Fee Bancario</a:t>
            </a:r>
            <a:endParaRPr lang="es-CO" sz="1300" noProof="0" dirty="0">
              <a:solidFill>
                <a:srgbClr val="464646"/>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ABF9C33E-AC03-CBDB-C89C-020E41C3D54B}"/>
              </a:ext>
            </a:extLst>
          </p:cNvPr>
          <p:cNvSpPr txBox="1"/>
          <p:nvPr/>
        </p:nvSpPr>
        <p:spPr>
          <a:xfrm>
            <a:off x="853757" y="6164156"/>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pic>
        <p:nvPicPr>
          <p:cNvPr id="14" name="Marcador de posición de imagen 13">
            <a:extLst>
              <a:ext uri="{FF2B5EF4-FFF2-40B4-BE49-F238E27FC236}">
                <a16:creationId xmlns:a16="http://schemas.microsoft.com/office/drawing/2014/main" id="{EFDD7C23-295F-1DEF-734F-5865C3F49E49}"/>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48233" t="2062" r="17321" b="-2062"/>
          <a:stretch/>
        </p:blipFill>
        <p:spPr>
          <a:xfrm>
            <a:off x="8057937" y="0"/>
            <a:ext cx="4134064" cy="6858000"/>
          </a:xfrm>
        </p:spPr>
      </p:pic>
      <p:sp>
        <p:nvSpPr>
          <p:cNvPr id="15" name="TextBox 12">
            <a:extLst>
              <a:ext uri="{FF2B5EF4-FFF2-40B4-BE49-F238E27FC236}">
                <a16:creationId xmlns:a16="http://schemas.microsoft.com/office/drawing/2014/main" id="{664A6AF5-E6D2-5F9C-8A02-269C48B36363}"/>
              </a:ext>
            </a:extLst>
          </p:cNvPr>
          <p:cNvSpPr txBox="1"/>
          <p:nvPr/>
        </p:nvSpPr>
        <p:spPr>
          <a:xfrm>
            <a:off x="211727" y="41000"/>
            <a:ext cx="7921625" cy="1200329"/>
          </a:xfrm>
          <a:prstGeom prst="rect">
            <a:avLst/>
          </a:prstGeom>
          <a:noFill/>
        </p:spPr>
        <p:txBody>
          <a:bodyPr wrap="square" rtlCol="0">
            <a:spAutoFit/>
          </a:bodyPr>
          <a:lstStyle/>
          <a:p>
            <a:r>
              <a:rPr lang="es-CO" sz="3600" b="1" noProof="0" dirty="0">
                <a:latin typeface="Montserrat" panose="02000505000000020004" pitchFamily="2" charset="0"/>
              </a:rPr>
              <a:t>LIMA CUSCO  </a:t>
            </a:r>
            <a:r>
              <a:rPr lang="es-CO" sz="3600" b="1" noProof="0" dirty="0">
                <a:solidFill>
                  <a:srgbClr val="FF6600"/>
                </a:solidFill>
                <a:latin typeface="Montserrat" panose="02000505000000020004" pitchFamily="2" charset="0"/>
              </a:rPr>
              <a:t>Y PUNO ARQUEOLOGICO</a:t>
            </a:r>
          </a:p>
        </p:txBody>
      </p:sp>
    </p:spTree>
    <p:extLst>
      <p:ext uri="{BB962C8B-B14F-4D97-AF65-F5344CB8AC3E}">
        <p14:creationId xmlns:p14="http://schemas.microsoft.com/office/powerpoint/2010/main" val="3510271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DCBFE-16CF-6DD6-1F61-4721FAFC6F2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E2613AE-B563-AD18-C05A-34C664650242}"/>
              </a:ext>
            </a:extLst>
          </p:cNvPr>
          <p:cNvSpPr txBox="1"/>
          <p:nvPr/>
        </p:nvSpPr>
        <p:spPr>
          <a:xfrm>
            <a:off x="654567" y="1286610"/>
            <a:ext cx="4894895" cy="646331"/>
          </a:xfrm>
          <a:prstGeom prst="rect">
            <a:avLst/>
          </a:prstGeom>
          <a:noFill/>
        </p:spPr>
        <p:txBody>
          <a:bodyPr wrap="square" rtlCol="0">
            <a:spAutoFit/>
          </a:bodyPr>
          <a:lstStyle/>
          <a:p>
            <a:r>
              <a:rPr lang="es-CO" sz="3600" b="1" noProof="0" dirty="0">
                <a:latin typeface="+mj-lt"/>
              </a:rPr>
              <a:t>El Precio No Incluye</a:t>
            </a:r>
          </a:p>
        </p:txBody>
      </p:sp>
      <p:sp>
        <p:nvSpPr>
          <p:cNvPr id="5" name="Rectangle 4">
            <a:extLst>
              <a:ext uri="{FF2B5EF4-FFF2-40B4-BE49-F238E27FC236}">
                <a16:creationId xmlns:a16="http://schemas.microsoft.com/office/drawing/2014/main" id="{9E1C5D3F-0AC3-3BA4-F138-959EE0F2B933}"/>
              </a:ext>
            </a:extLst>
          </p:cNvPr>
          <p:cNvSpPr/>
          <p:nvPr/>
        </p:nvSpPr>
        <p:spPr>
          <a:xfrm>
            <a:off x="-1" y="5602514"/>
            <a:ext cx="7751763" cy="125548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433FCF40-47DE-A3BF-6C3A-A7F52D0240EC}"/>
              </a:ext>
            </a:extLst>
          </p:cNvPr>
          <p:cNvCxnSpPr>
            <a:cxnSpLocks/>
          </p:cNvCxnSpPr>
          <p:nvPr/>
        </p:nvCxnSpPr>
        <p:spPr>
          <a:xfrm>
            <a:off x="766763" y="1970240"/>
            <a:ext cx="792162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C031B022-1D56-7A96-1756-E0B7E8A78C91}"/>
              </a:ext>
            </a:extLst>
          </p:cNvPr>
          <p:cNvSpPr txBox="1"/>
          <p:nvPr/>
        </p:nvSpPr>
        <p:spPr>
          <a:xfrm>
            <a:off x="691510" y="2121132"/>
            <a:ext cx="6802366" cy="1270604"/>
          </a:xfrm>
          <a:prstGeom prst="rect">
            <a:avLst/>
          </a:prstGeom>
          <a:noFill/>
        </p:spPr>
        <p:txBody>
          <a:bodyPr wrap="square" rtlCol="0">
            <a:spAutoFit/>
          </a:bodyPr>
          <a:lstStyle/>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Desayuno primer día, Almuerzos y cenas no mencionados.</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Bebidas en las comidas mencionadas en el programa.</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Tiquetes Aéreos </a:t>
            </a:r>
            <a:r>
              <a:rPr lang="da-DK" sz="1300" b="1"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BOG / LIM / CUS / JUL / BOG</a:t>
            </a: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Impuestos sobre tiquetes aéreos “Q” + IVA + FEE </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Gastos no especificados como servicio de lavandería, llamadas, </a:t>
            </a:r>
            <a:r>
              <a:rPr lang="es-MX" sz="1300" noProof="0" dirty="0" err="1">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etc</a:t>
            </a:r>
            <a:endPar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endParaRPr>
          </a:p>
        </p:txBody>
      </p:sp>
      <p:pic>
        <p:nvPicPr>
          <p:cNvPr id="14" name="Marcador de posición de imagen 13">
            <a:extLst>
              <a:ext uri="{FF2B5EF4-FFF2-40B4-BE49-F238E27FC236}">
                <a16:creationId xmlns:a16="http://schemas.microsoft.com/office/drawing/2014/main" id="{253C8E00-878E-A1DE-6CF2-664BC2BEEBCA}"/>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47043" t="1787" r="15959" b="-1787"/>
          <a:stretch/>
        </p:blipFill>
        <p:spPr>
          <a:xfrm>
            <a:off x="7751763" y="0"/>
            <a:ext cx="4440238" cy="6858000"/>
          </a:xfrm>
        </p:spPr>
      </p:pic>
      <p:sp>
        <p:nvSpPr>
          <p:cNvPr id="15" name="TextBox 12">
            <a:extLst>
              <a:ext uri="{FF2B5EF4-FFF2-40B4-BE49-F238E27FC236}">
                <a16:creationId xmlns:a16="http://schemas.microsoft.com/office/drawing/2014/main" id="{0D979D09-D2DD-27D5-CEFD-8400A50D192E}"/>
              </a:ext>
            </a:extLst>
          </p:cNvPr>
          <p:cNvSpPr txBox="1"/>
          <p:nvPr/>
        </p:nvSpPr>
        <p:spPr>
          <a:xfrm>
            <a:off x="565192" y="692578"/>
            <a:ext cx="7055002" cy="646331"/>
          </a:xfrm>
          <a:prstGeom prst="rect">
            <a:avLst/>
          </a:prstGeom>
          <a:noFill/>
        </p:spPr>
        <p:txBody>
          <a:bodyPr wrap="square" rtlCol="0">
            <a:spAutoFit/>
          </a:bodyPr>
          <a:lstStyle/>
          <a:p>
            <a:r>
              <a:rPr lang="es-CO" sz="3600" b="1" noProof="0" dirty="0">
                <a:latin typeface="Montserrat" panose="02000505000000020004" pitchFamily="2" charset="0"/>
              </a:rPr>
              <a:t>PERU </a:t>
            </a:r>
            <a:r>
              <a:rPr lang="es-CO" sz="3600" b="1" noProof="0" dirty="0">
                <a:solidFill>
                  <a:srgbClr val="FF6600"/>
                </a:solidFill>
                <a:latin typeface="Montserrat" panose="02000505000000020004" pitchFamily="2" charset="0"/>
              </a:rPr>
              <a:t>COMPLETISIMO</a:t>
            </a:r>
          </a:p>
        </p:txBody>
      </p:sp>
      <p:sp>
        <p:nvSpPr>
          <p:cNvPr id="2" name="TextBox 10">
            <a:extLst>
              <a:ext uri="{FF2B5EF4-FFF2-40B4-BE49-F238E27FC236}">
                <a16:creationId xmlns:a16="http://schemas.microsoft.com/office/drawing/2014/main" id="{0C9FB459-AF01-EF55-B45F-AA0C331B118E}"/>
              </a:ext>
            </a:extLst>
          </p:cNvPr>
          <p:cNvSpPr txBox="1"/>
          <p:nvPr/>
        </p:nvSpPr>
        <p:spPr>
          <a:xfrm>
            <a:off x="691509" y="5974317"/>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spTree>
    <p:extLst>
      <p:ext uri="{BB962C8B-B14F-4D97-AF65-F5344CB8AC3E}">
        <p14:creationId xmlns:p14="http://schemas.microsoft.com/office/powerpoint/2010/main" val="3972551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A42E44E-BE9A-349B-6E5B-B442DDBC07A4}"/>
              </a:ext>
            </a:extLst>
          </p:cNvPr>
          <p:cNvSpPr/>
          <p:nvPr/>
        </p:nvSpPr>
        <p:spPr>
          <a:xfrm>
            <a:off x="-5032" y="3063316"/>
            <a:ext cx="12197032" cy="380277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 name="TextBox 1">
            <a:extLst>
              <a:ext uri="{FF2B5EF4-FFF2-40B4-BE49-F238E27FC236}">
                <a16:creationId xmlns:a16="http://schemas.microsoft.com/office/drawing/2014/main" id="{3F4D566E-103D-F0F7-58E5-5CA63A7F941A}"/>
              </a:ext>
            </a:extLst>
          </p:cNvPr>
          <p:cNvSpPr txBox="1"/>
          <p:nvPr/>
        </p:nvSpPr>
        <p:spPr>
          <a:xfrm>
            <a:off x="429568" y="120217"/>
            <a:ext cx="6408739" cy="584775"/>
          </a:xfrm>
          <a:prstGeom prst="rect">
            <a:avLst/>
          </a:prstGeom>
          <a:noFill/>
        </p:spPr>
        <p:txBody>
          <a:bodyPr wrap="square" rtlCol="0">
            <a:spAutoFit/>
          </a:bodyPr>
          <a:lstStyle/>
          <a:p>
            <a:r>
              <a:rPr lang="es-CO" sz="3200" b="1" noProof="0" dirty="0">
                <a:solidFill>
                  <a:srgbClr val="FF6600"/>
                </a:solidFill>
                <a:latin typeface="+mj-lt"/>
              </a:rPr>
              <a:t>TARIFAS 2025</a:t>
            </a:r>
          </a:p>
        </p:txBody>
      </p:sp>
      <p:sp>
        <p:nvSpPr>
          <p:cNvPr id="5" name="TextBox 4">
            <a:extLst>
              <a:ext uri="{FF2B5EF4-FFF2-40B4-BE49-F238E27FC236}">
                <a16:creationId xmlns:a16="http://schemas.microsoft.com/office/drawing/2014/main" id="{A74B77F5-CFC0-F38D-420C-CBBB89E607B1}"/>
              </a:ext>
            </a:extLst>
          </p:cNvPr>
          <p:cNvSpPr txBox="1"/>
          <p:nvPr/>
        </p:nvSpPr>
        <p:spPr>
          <a:xfrm>
            <a:off x="305462" y="5661356"/>
            <a:ext cx="6222352" cy="584775"/>
          </a:xfrm>
          <a:prstGeom prst="rect">
            <a:avLst/>
          </a:prstGeom>
          <a:noFill/>
        </p:spPr>
        <p:txBody>
          <a:bodyPr wrap="square" rtlCol="0">
            <a:spAutoFit/>
          </a:bodyPr>
          <a:lstStyle/>
          <a:p>
            <a:r>
              <a:rPr lang="es-CO" sz="1600" i="1" noProof="0" dirty="0">
                <a:solidFill>
                  <a:schemeClr val="bg1"/>
                </a:solidFill>
                <a:latin typeface="+mj-lt"/>
              </a:rPr>
              <a:t>*Tarifas sujetas a Cambio sin previo aviso hasta el momento de reserva*</a:t>
            </a:r>
          </a:p>
          <a:p>
            <a:r>
              <a:rPr lang="es-CO" sz="1600" i="1" noProof="0" dirty="0">
                <a:solidFill>
                  <a:schemeClr val="bg1"/>
                </a:solidFill>
                <a:latin typeface="+mj-lt"/>
              </a:rPr>
              <a:t>         *Tarifas NO aplican para festividades y eventos en </a:t>
            </a:r>
            <a:r>
              <a:rPr lang="es-CO" sz="1600" i="1" dirty="0">
                <a:solidFill>
                  <a:schemeClr val="bg1"/>
                </a:solidFill>
                <a:latin typeface="+mj-lt"/>
              </a:rPr>
              <a:t>P</a:t>
            </a:r>
            <a:r>
              <a:rPr lang="es-CO" sz="1600" i="1" noProof="0" dirty="0" err="1">
                <a:solidFill>
                  <a:schemeClr val="bg1"/>
                </a:solidFill>
                <a:latin typeface="+mj-lt"/>
              </a:rPr>
              <a:t>eru</a:t>
            </a:r>
            <a:r>
              <a:rPr lang="es-CO" sz="1600" i="1" noProof="0" dirty="0">
                <a:solidFill>
                  <a:schemeClr val="bg1"/>
                </a:solidFill>
                <a:latin typeface="+mj-lt"/>
              </a:rPr>
              <a:t>* </a:t>
            </a:r>
          </a:p>
        </p:txBody>
      </p:sp>
      <p:sp>
        <p:nvSpPr>
          <p:cNvPr id="19" name="TextBox 1">
            <a:extLst>
              <a:ext uri="{FF2B5EF4-FFF2-40B4-BE49-F238E27FC236}">
                <a16:creationId xmlns:a16="http://schemas.microsoft.com/office/drawing/2014/main" id="{AD7D5EA9-5F62-9919-D721-E1AB9F4902FC}"/>
              </a:ext>
            </a:extLst>
          </p:cNvPr>
          <p:cNvSpPr txBox="1"/>
          <p:nvPr/>
        </p:nvSpPr>
        <p:spPr>
          <a:xfrm>
            <a:off x="404436" y="626808"/>
            <a:ext cx="6408739" cy="461665"/>
          </a:xfrm>
          <a:prstGeom prst="rect">
            <a:avLst/>
          </a:prstGeom>
          <a:noFill/>
        </p:spPr>
        <p:txBody>
          <a:bodyPr wrap="square" rtlCol="0">
            <a:spAutoFit/>
          </a:bodyPr>
          <a:lstStyle/>
          <a:p>
            <a:r>
              <a:rPr lang="es-CO" sz="2400" b="1" noProof="0" dirty="0">
                <a:latin typeface="+mj-lt"/>
              </a:rPr>
              <a:t>PRECIOS POR PERSONA EN DOLARES</a:t>
            </a:r>
            <a:endParaRPr lang="es-CO" sz="2400" b="1" noProof="0" dirty="0">
              <a:solidFill>
                <a:schemeClr val="accent2"/>
              </a:solidFill>
              <a:latin typeface="+mj-lt"/>
            </a:endParaRPr>
          </a:p>
        </p:txBody>
      </p:sp>
      <p:graphicFrame>
        <p:nvGraphicFramePr>
          <p:cNvPr id="3" name="Tabla 2">
            <a:extLst>
              <a:ext uri="{FF2B5EF4-FFF2-40B4-BE49-F238E27FC236}">
                <a16:creationId xmlns:a16="http://schemas.microsoft.com/office/drawing/2014/main" id="{548A7EFD-8C7F-3C9D-DAA7-29F76B9B480E}"/>
              </a:ext>
            </a:extLst>
          </p:cNvPr>
          <p:cNvGraphicFramePr>
            <a:graphicFrameLocks noGrp="1"/>
          </p:cNvGraphicFramePr>
          <p:nvPr>
            <p:extLst>
              <p:ext uri="{D42A27DB-BD31-4B8C-83A1-F6EECF244321}">
                <p14:modId xmlns:p14="http://schemas.microsoft.com/office/powerpoint/2010/main" val="2222247096"/>
              </p:ext>
            </p:extLst>
          </p:nvPr>
        </p:nvGraphicFramePr>
        <p:xfrm>
          <a:off x="214822" y="1041176"/>
          <a:ext cx="6439485" cy="4498200"/>
        </p:xfrm>
        <a:graphic>
          <a:graphicData uri="http://schemas.openxmlformats.org/drawingml/2006/table">
            <a:tbl>
              <a:tblPr firstRow="1" firstCol="1">
                <a:tableStyleId>{21E4AEA4-8DFA-4A89-87EB-49C32662AFE0}</a:tableStyleId>
              </a:tblPr>
              <a:tblGrid>
                <a:gridCol w="960582">
                  <a:extLst>
                    <a:ext uri="{9D8B030D-6E8A-4147-A177-3AD203B41FA5}">
                      <a16:colId xmlns:a16="http://schemas.microsoft.com/office/drawing/2014/main" val="2099016920"/>
                    </a:ext>
                  </a:extLst>
                </a:gridCol>
                <a:gridCol w="738909">
                  <a:extLst>
                    <a:ext uri="{9D8B030D-6E8A-4147-A177-3AD203B41FA5}">
                      <a16:colId xmlns:a16="http://schemas.microsoft.com/office/drawing/2014/main" val="1536149785"/>
                    </a:ext>
                  </a:extLst>
                </a:gridCol>
                <a:gridCol w="2262909">
                  <a:extLst>
                    <a:ext uri="{9D8B030D-6E8A-4147-A177-3AD203B41FA5}">
                      <a16:colId xmlns:a16="http://schemas.microsoft.com/office/drawing/2014/main" val="3394940879"/>
                    </a:ext>
                  </a:extLst>
                </a:gridCol>
                <a:gridCol w="452582">
                  <a:extLst>
                    <a:ext uri="{9D8B030D-6E8A-4147-A177-3AD203B41FA5}">
                      <a16:colId xmlns:a16="http://schemas.microsoft.com/office/drawing/2014/main" val="3143310801"/>
                    </a:ext>
                  </a:extLst>
                </a:gridCol>
                <a:gridCol w="471055">
                  <a:extLst>
                    <a:ext uri="{9D8B030D-6E8A-4147-A177-3AD203B41FA5}">
                      <a16:colId xmlns:a16="http://schemas.microsoft.com/office/drawing/2014/main" val="3142961787"/>
                    </a:ext>
                  </a:extLst>
                </a:gridCol>
                <a:gridCol w="508000">
                  <a:extLst>
                    <a:ext uri="{9D8B030D-6E8A-4147-A177-3AD203B41FA5}">
                      <a16:colId xmlns:a16="http://schemas.microsoft.com/office/drawing/2014/main" val="3286471328"/>
                    </a:ext>
                  </a:extLst>
                </a:gridCol>
                <a:gridCol w="498763">
                  <a:extLst>
                    <a:ext uri="{9D8B030D-6E8A-4147-A177-3AD203B41FA5}">
                      <a16:colId xmlns:a16="http://schemas.microsoft.com/office/drawing/2014/main" val="174185944"/>
                    </a:ext>
                  </a:extLst>
                </a:gridCol>
                <a:gridCol w="546685">
                  <a:extLst>
                    <a:ext uri="{9D8B030D-6E8A-4147-A177-3AD203B41FA5}">
                      <a16:colId xmlns:a16="http://schemas.microsoft.com/office/drawing/2014/main" val="189194209"/>
                    </a:ext>
                  </a:extLst>
                </a:gridCol>
              </a:tblGrid>
              <a:tr h="432731">
                <a:tc>
                  <a:txBody>
                    <a:bodyPr/>
                    <a:lstStyle/>
                    <a:p>
                      <a:pPr algn="ctr"/>
                      <a:r>
                        <a:rPr lang="es-US" sz="1200" dirty="0">
                          <a:effectLst/>
                          <a:latin typeface="+mn-lt"/>
                        </a:rPr>
                        <a:t>Categoría</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Ciudad</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Hotel o Similar</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SGL</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DBL</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TPL</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Niño c/cama</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spcAft>
                          <a:spcPts val="0"/>
                        </a:spcAft>
                      </a:pPr>
                      <a:r>
                        <a:rPr lang="es-US" sz="1200">
                          <a:effectLst/>
                          <a:latin typeface="+mn-lt"/>
                        </a:rPr>
                        <a:t>Niño s/cama</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55786" marR="55786" marT="15496" marB="15496">
                    <a:solidFill>
                      <a:srgbClr val="FF6600"/>
                    </a:solidFill>
                  </a:tcPr>
                </a:tc>
                <a:extLst>
                  <a:ext uri="{0D108BD9-81ED-4DB2-BD59-A6C34878D82A}">
                    <a16:rowId xmlns:a16="http://schemas.microsoft.com/office/drawing/2014/main" val="2197106341"/>
                  </a:ext>
                </a:extLst>
              </a:tr>
              <a:tr h="551665">
                <a:tc>
                  <a:txBody>
                    <a:bodyPr/>
                    <a:lstStyle/>
                    <a:p>
                      <a:pPr algn="ctr"/>
                      <a:r>
                        <a:rPr lang="es-US" sz="1200" dirty="0">
                          <a:effectLst/>
                          <a:latin typeface="+mn-lt"/>
                        </a:rPr>
                        <a:t>TURISTA</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algn="ctr"/>
                      <a:r>
                        <a:rPr lang="es-PE" sz="1100" kern="180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Lima</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p>
                      <a:pPr algn="ctr"/>
                      <a:r>
                        <a:rPr lang="es-PE" sz="1100" kern="180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Cusco</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p>
                      <a:pPr algn="ctr"/>
                      <a:r>
                        <a:rPr lang="es-PE" sz="1100" kern="180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Valle  </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p>
                      <a:pPr algn="ctr"/>
                      <a:r>
                        <a:rPr lang="es-PE" sz="1100" kern="180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Puno </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a:r>
                        <a:rPr lang="es-PE" sz="1100" kern="1800" dirty="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Tambo II/</a:t>
                      </a:r>
                      <a:r>
                        <a:rPr lang="es-PE" sz="1100" kern="1800" dirty="0" err="1">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Habitat</a:t>
                      </a:r>
                      <a:r>
                        <a:rPr lang="es-PE" sz="1100" kern="1800" dirty="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 </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p>
                      <a:pPr algn="ctr"/>
                      <a:r>
                        <a:rPr lang="es-PE" sz="1100" kern="1800" dirty="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Royal I </a:t>
                      </a:r>
                      <a:r>
                        <a:rPr lang="es-PE" sz="1100" kern="1800" dirty="0" err="1">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ó</a:t>
                      </a:r>
                      <a:r>
                        <a:rPr lang="es-PE" sz="1100" kern="1800" dirty="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 II / Anden Inca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p>
                      <a:pPr algn="ctr"/>
                      <a:r>
                        <a:rPr lang="es-PE" sz="1100" kern="1800" dirty="0" err="1">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Ava</a:t>
                      </a:r>
                      <a:r>
                        <a:rPr lang="es-PE" sz="1100" kern="1800" dirty="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 Valle Sagrado</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p>
                      <a:pPr algn="ctr"/>
                      <a:r>
                        <a:rPr lang="es-PE" sz="1100" kern="1800" dirty="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Hacienda Puno /CA Standard Puno</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a:lnSpc>
                          <a:spcPct val="120000"/>
                        </a:lnSpc>
                      </a:pPr>
                      <a:r>
                        <a:rPr lang="es-ES" sz="1300" dirty="0">
                          <a:solidFill>
                            <a:schemeClr val="tx1"/>
                          </a:solidFill>
                          <a:effectLst/>
                          <a:latin typeface="Helvetica" panose="020B0604020202020204" pitchFamily="34" charset="0"/>
                          <a:ea typeface="Arial" panose="020B0604020202020204" pitchFamily="34" charset="0"/>
                          <a:cs typeface="Calibri" panose="020F0502020204030204" pitchFamily="34" charset="0"/>
                        </a:rPr>
                        <a:t>1307</a:t>
                      </a:r>
                      <a:endParaRPr lang="es-CO" sz="1150" dirty="0">
                        <a:solidFill>
                          <a:schemeClr val="tx1"/>
                        </a:solidFill>
                        <a:effectLst/>
                        <a:latin typeface="Arial" panose="020B0604020202020204" pitchFamily="34" charset="0"/>
                        <a:ea typeface="Arial" panose="020B0604020202020204" pitchFamily="34"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ES" sz="1300">
                          <a:solidFill>
                            <a:schemeClr val="tx1"/>
                          </a:solidFill>
                          <a:effectLst/>
                          <a:latin typeface="Helvetica" panose="020B0604020202020204" pitchFamily="34" charset="0"/>
                          <a:ea typeface="Arial" panose="020B0604020202020204" pitchFamily="34" charset="0"/>
                          <a:cs typeface="Calibri" panose="020F0502020204030204" pitchFamily="34" charset="0"/>
                        </a:rPr>
                        <a:t>1073</a:t>
                      </a:r>
                      <a:endParaRPr lang="es-CO" sz="1150">
                        <a:solidFill>
                          <a:schemeClr val="tx1"/>
                        </a:solidFill>
                        <a:effectLst/>
                        <a:latin typeface="Arial" panose="020B0604020202020204" pitchFamily="34" charset="0"/>
                        <a:ea typeface="Arial" panose="020B0604020202020204" pitchFamily="34"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ES" sz="1300">
                          <a:solidFill>
                            <a:schemeClr val="tx1"/>
                          </a:solidFill>
                          <a:effectLst/>
                          <a:latin typeface="Helvetica" panose="020B0604020202020204" pitchFamily="34" charset="0"/>
                          <a:ea typeface="Arial" panose="020B0604020202020204" pitchFamily="34" charset="0"/>
                          <a:cs typeface="Calibri" panose="020F0502020204030204" pitchFamily="34" charset="0"/>
                        </a:rPr>
                        <a:t>1045</a:t>
                      </a:r>
                      <a:endParaRPr lang="es-CO" sz="1150">
                        <a:solidFill>
                          <a:schemeClr val="tx1"/>
                        </a:solidFill>
                        <a:effectLst/>
                        <a:latin typeface="Arial" panose="020B0604020202020204" pitchFamily="34" charset="0"/>
                        <a:ea typeface="Arial" panose="020B0604020202020204" pitchFamily="34"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ES" sz="1300">
                          <a:solidFill>
                            <a:schemeClr val="tx1"/>
                          </a:solidFill>
                          <a:effectLst/>
                          <a:latin typeface="Helvetica" panose="020B0604020202020204" pitchFamily="34" charset="0"/>
                          <a:ea typeface="Arial" panose="020B0604020202020204" pitchFamily="34" charset="0"/>
                          <a:cs typeface="Calibri" panose="020F0502020204030204" pitchFamily="34" charset="0"/>
                        </a:rPr>
                        <a:t>830</a:t>
                      </a:r>
                      <a:endParaRPr lang="es-CO" sz="1150">
                        <a:solidFill>
                          <a:schemeClr val="tx1"/>
                        </a:solidFill>
                        <a:effectLst/>
                        <a:latin typeface="Arial" panose="020B0604020202020204" pitchFamily="34" charset="0"/>
                        <a:ea typeface="Arial" panose="020B0604020202020204" pitchFamily="34" charset="0"/>
                      </a:endParaRPr>
                    </a:p>
                  </a:txBody>
                  <a:tcPr marL="28575" marR="28575" marT="19050" marB="19050" anchor="ctr">
                    <a:solidFill>
                      <a:schemeClr val="tx2">
                        <a:lumMod val="40000"/>
                        <a:lumOff val="60000"/>
                      </a:schemeClr>
                    </a:solidFill>
                  </a:tcPr>
                </a:tc>
                <a:tc rowSpan="5">
                  <a:txBody>
                    <a:bodyPr/>
                    <a:lstStyle/>
                    <a:p>
                      <a:pPr algn="ctr">
                        <a:spcAft>
                          <a:spcPts val="0"/>
                        </a:spcAft>
                      </a:pPr>
                      <a:r>
                        <a:rPr lang="es-US" sz="1200" b="0" dirty="0">
                          <a:solidFill>
                            <a:schemeClr val="tx1"/>
                          </a:solidFill>
                          <a:effectLst/>
                          <a:latin typeface="+mn-lt"/>
                          <a:ea typeface="Times New Roman" panose="02020603050405020304" pitchFamily="18" charset="0"/>
                          <a:cs typeface="Times New Roman" panose="02020603050405020304" pitchFamily="18" charset="0"/>
                        </a:rPr>
                        <a:t>599</a:t>
                      </a:r>
                      <a:endParaRPr lang="es-CO" sz="1200" b="0" dirty="0">
                        <a:solidFill>
                          <a:schemeClr val="tx1"/>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chemeClr val="tx2">
                        <a:lumMod val="40000"/>
                        <a:lumOff val="60000"/>
                      </a:schemeClr>
                    </a:solidFill>
                  </a:tcPr>
                </a:tc>
                <a:extLst>
                  <a:ext uri="{0D108BD9-81ED-4DB2-BD59-A6C34878D82A}">
                    <a16:rowId xmlns:a16="http://schemas.microsoft.com/office/drawing/2014/main" val="3198039676"/>
                  </a:ext>
                </a:extLst>
              </a:tr>
              <a:tr h="725223">
                <a:tc>
                  <a:txBody>
                    <a:bodyPr/>
                    <a:lstStyle/>
                    <a:p>
                      <a:pPr algn="ctr"/>
                      <a:r>
                        <a:rPr lang="es-US" sz="1200">
                          <a:effectLst/>
                          <a:latin typeface="+mn-lt"/>
                        </a:rPr>
                        <a:t>TURISTA SUPERIOR</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algn="ctr"/>
                      <a:r>
                        <a:rPr lang="es-PE" sz="1100" kern="180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Lima</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p>
                      <a:pPr algn="ctr"/>
                      <a:r>
                        <a:rPr lang="es-PE" sz="1100" kern="180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Cusco</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p>
                      <a:pPr algn="ctr"/>
                      <a:r>
                        <a:rPr lang="es-PE" sz="1100" kern="180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Valle  </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p>
                      <a:pPr algn="ctr"/>
                      <a:r>
                        <a:rPr lang="es-PE" sz="1100" kern="180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Puno</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a:r>
                        <a:rPr lang="es-PE" sz="1100" kern="1800" dirty="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Libre BW </a:t>
                      </a:r>
                      <a:r>
                        <a:rPr lang="es-PE" sz="1100" kern="1800" dirty="0" err="1">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Signature</a:t>
                      </a:r>
                      <a:r>
                        <a:rPr lang="es-PE" sz="1100" kern="1800" dirty="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a:t>
                      </a:r>
                      <a:r>
                        <a:rPr lang="es-PE" sz="1100" kern="1800" dirty="0" err="1">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Allpa</a:t>
                      </a:r>
                      <a:r>
                        <a:rPr lang="es-PE" sz="1100" kern="1800" dirty="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 Hotel </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p>
                      <a:pPr algn="ctr"/>
                      <a:r>
                        <a:rPr lang="es-PE" sz="1100" kern="1800" dirty="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Hacienda Cusco / Terra Andina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p>
                      <a:pPr algn="ctr"/>
                      <a:r>
                        <a:rPr lang="es-PE" sz="1100" kern="1800" dirty="0" err="1">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Ava</a:t>
                      </a:r>
                      <a:r>
                        <a:rPr lang="es-PE" sz="1100" kern="1800" dirty="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 Valle Sagrado</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p>
                      <a:pPr algn="ctr"/>
                      <a:r>
                        <a:rPr lang="es-PE" sz="1100" kern="1800" dirty="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Hacienda Puno /CA Standard Puno</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a:lnSpc>
                          <a:spcPct val="120000"/>
                        </a:lnSpc>
                      </a:pPr>
                      <a:r>
                        <a:rPr lang="es-ES" sz="1300" dirty="0">
                          <a:solidFill>
                            <a:schemeClr val="tx1"/>
                          </a:solidFill>
                          <a:effectLst/>
                          <a:latin typeface="Helvetica" panose="020B0604020202020204" pitchFamily="34" charset="0"/>
                          <a:ea typeface="Arial" panose="020B0604020202020204" pitchFamily="34" charset="0"/>
                          <a:cs typeface="Calibri" panose="020F0502020204030204" pitchFamily="34" charset="0"/>
                        </a:rPr>
                        <a:t>1395</a:t>
                      </a:r>
                      <a:endParaRPr lang="es-CO" sz="1150" dirty="0">
                        <a:solidFill>
                          <a:schemeClr val="tx1"/>
                        </a:solidFill>
                        <a:effectLst/>
                        <a:latin typeface="Arial" panose="020B0604020202020204" pitchFamily="34" charset="0"/>
                        <a:ea typeface="Arial" panose="020B0604020202020204" pitchFamily="34"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ES" sz="1300" dirty="0">
                          <a:solidFill>
                            <a:schemeClr val="tx1"/>
                          </a:solidFill>
                          <a:effectLst/>
                          <a:latin typeface="Helvetica" panose="020B0604020202020204" pitchFamily="34" charset="0"/>
                          <a:ea typeface="Arial" panose="020B0604020202020204" pitchFamily="34" charset="0"/>
                          <a:cs typeface="Calibri" panose="020F0502020204030204" pitchFamily="34" charset="0"/>
                        </a:rPr>
                        <a:t>1099</a:t>
                      </a:r>
                      <a:endParaRPr lang="es-CO" sz="1150" dirty="0">
                        <a:solidFill>
                          <a:schemeClr val="tx1"/>
                        </a:solidFill>
                        <a:effectLst/>
                        <a:latin typeface="Arial" panose="020B0604020202020204" pitchFamily="34" charset="0"/>
                        <a:ea typeface="Arial" panose="020B0604020202020204" pitchFamily="34"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ES" sz="1300">
                          <a:solidFill>
                            <a:schemeClr val="tx1"/>
                          </a:solidFill>
                          <a:effectLst/>
                          <a:latin typeface="Helvetica" panose="020B0604020202020204" pitchFamily="34" charset="0"/>
                          <a:ea typeface="Arial" panose="020B0604020202020204" pitchFamily="34" charset="0"/>
                          <a:cs typeface="Calibri" panose="020F0502020204030204" pitchFamily="34" charset="0"/>
                        </a:rPr>
                        <a:t>1086</a:t>
                      </a:r>
                      <a:endParaRPr lang="es-CO" sz="1150">
                        <a:solidFill>
                          <a:schemeClr val="tx1"/>
                        </a:solidFill>
                        <a:effectLst/>
                        <a:latin typeface="Arial" panose="020B0604020202020204" pitchFamily="34" charset="0"/>
                        <a:ea typeface="Arial" panose="020B0604020202020204" pitchFamily="34"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ES" sz="1300">
                          <a:solidFill>
                            <a:schemeClr val="tx1"/>
                          </a:solidFill>
                          <a:effectLst/>
                          <a:latin typeface="Helvetica" panose="020B0604020202020204" pitchFamily="34" charset="0"/>
                          <a:ea typeface="Arial" panose="020B0604020202020204" pitchFamily="34" charset="0"/>
                          <a:cs typeface="Calibri" panose="020F0502020204030204" pitchFamily="34" charset="0"/>
                        </a:rPr>
                        <a:t>871</a:t>
                      </a:r>
                      <a:endParaRPr lang="es-CO" sz="1150">
                        <a:solidFill>
                          <a:schemeClr val="tx1"/>
                        </a:solidFill>
                        <a:effectLst/>
                        <a:latin typeface="Arial" panose="020B0604020202020204" pitchFamily="34" charset="0"/>
                        <a:ea typeface="Arial" panose="020B0604020202020204" pitchFamily="34" charset="0"/>
                      </a:endParaRPr>
                    </a:p>
                  </a:txBody>
                  <a:tcPr marL="28575" marR="28575" marT="19050" marB="19050" anchor="ctr">
                    <a:solidFill>
                      <a:schemeClr val="tx2">
                        <a:lumMod val="40000"/>
                        <a:lumOff val="60000"/>
                      </a:schemeClr>
                    </a:solidFill>
                  </a:tcPr>
                </a:tc>
                <a:tc vMerge="1">
                  <a:txBody>
                    <a:bodyPr/>
                    <a:lstStyle/>
                    <a:p>
                      <a:endParaRPr lang="es-CO"/>
                    </a:p>
                  </a:txBody>
                  <a:tcPr/>
                </a:tc>
                <a:extLst>
                  <a:ext uri="{0D108BD9-81ED-4DB2-BD59-A6C34878D82A}">
                    <a16:rowId xmlns:a16="http://schemas.microsoft.com/office/drawing/2014/main" val="611833169"/>
                  </a:ext>
                </a:extLst>
              </a:tr>
              <a:tr h="898781">
                <a:tc>
                  <a:txBody>
                    <a:bodyPr/>
                    <a:lstStyle/>
                    <a:p>
                      <a:pPr algn="ctr"/>
                      <a:r>
                        <a:rPr lang="es-US" sz="1200">
                          <a:effectLst/>
                          <a:latin typeface="+mn-lt"/>
                        </a:rPr>
                        <a:t>PRIMERA</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algn="ctr"/>
                      <a:r>
                        <a:rPr lang="es-PE" sz="1100" kern="180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Lima</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p>
                      <a:pPr algn="ctr"/>
                      <a:r>
                        <a:rPr lang="es-PE" sz="1100" kern="180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Cusco</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p>
                      <a:pPr algn="ctr"/>
                      <a:r>
                        <a:rPr lang="es-PE" sz="1100" kern="180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Valle  </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p>
                      <a:pPr algn="ctr"/>
                      <a:r>
                        <a:rPr lang="es-PE" sz="1100" kern="180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Puno</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a:r>
                        <a:rPr lang="pt-BR" sz="1100" kern="180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Holiday Inn Miraflores/Crowne Plaza</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p>
                      <a:pPr algn="ctr"/>
                      <a:r>
                        <a:rPr lang="pt-BR" sz="1100" kern="180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Xima Cusco/José Antonio Cusco</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p>
                      <a:pPr algn="ctr"/>
                      <a:r>
                        <a:rPr lang="es-ES" sz="1100" kern="180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La Casona de Yucay</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p>
                      <a:pPr algn="ctr"/>
                      <a:r>
                        <a:rPr lang="es-ES" sz="1100" kern="180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Jose Antonio Puno</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a:lnSpc>
                          <a:spcPct val="120000"/>
                        </a:lnSpc>
                      </a:pPr>
                      <a:r>
                        <a:rPr lang="es-ES" sz="1300">
                          <a:solidFill>
                            <a:schemeClr val="tx1"/>
                          </a:solidFill>
                          <a:effectLst/>
                          <a:latin typeface="Helvetica" panose="020B0604020202020204" pitchFamily="34" charset="0"/>
                          <a:ea typeface="Arial" panose="020B0604020202020204" pitchFamily="34" charset="0"/>
                          <a:cs typeface="Calibri" panose="020F0502020204030204" pitchFamily="34" charset="0"/>
                        </a:rPr>
                        <a:t>1558</a:t>
                      </a:r>
                      <a:endParaRPr lang="es-CO" sz="1150">
                        <a:solidFill>
                          <a:schemeClr val="tx1"/>
                        </a:solidFill>
                        <a:effectLst/>
                        <a:latin typeface="Arial" panose="020B0604020202020204" pitchFamily="34" charset="0"/>
                        <a:ea typeface="Arial" panose="020B0604020202020204" pitchFamily="34"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ES" sz="1300" dirty="0">
                          <a:solidFill>
                            <a:schemeClr val="tx1"/>
                          </a:solidFill>
                          <a:effectLst/>
                          <a:latin typeface="Helvetica" panose="020B0604020202020204" pitchFamily="34" charset="0"/>
                          <a:ea typeface="Arial" panose="020B0604020202020204" pitchFamily="34" charset="0"/>
                          <a:cs typeface="Calibri" panose="020F0502020204030204" pitchFamily="34" charset="0"/>
                        </a:rPr>
                        <a:t>1177</a:t>
                      </a:r>
                      <a:endParaRPr lang="es-CO" sz="1150" dirty="0">
                        <a:solidFill>
                          <a:schemeClr val="tx1"/>
                        </a:solidFill>
                        <a:effectLst/>
                        <a:latin typeface="Arial" panose="020B0604020202020204" pitchFamily="34" charset="0"/>
                        <a:ea typeface="Arial" panose="020B0604020202020204" pitchFamily="34"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ES" sz="1300" dirty="0">
                          <a:solidFill>
                            <a:schemeClr val="tx1"/>
                          </a:solidFill>
                          <a:effectLst/>
                          <a:latin typeface="Helvetica" panose="020B0604020202020204" pitchFamily="34" charset="0"/>
                          <a:ea typeface="Arial" panose="020B0604020202020204" pitchFamily="34" charset="0"/>
                          <a:cs typeface="Calibri" panose="020F0502020204030204" pitchFamily="34" charset="0"/>
                        </a:rPr>
                        <a:t>1154</a:t>
                      </a:r>
                      <a:endParaRPr lang="es-CO" sz="1150" dirty="0">
                        <a:solidFill>
                          <a:schemeClr val="tx1"/>
                        </a:solidFill>
                        <a:effectLst/>
                        <a:latin typeface="Arial" panose="020B0604020202020204" pitchFamily="34" charset="0"/>
                        <a:ea typeface="Arial" panose="020B0604020202020204" pitchFamily="34"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ES" sz="1300">
                          <a:solidFill>
                            <a:schemeClr val="tx1"/>
                          </a:solidFill>
                          <a:effectLst/>
                          <a:latin typeface="Helvetica" panose="020B0604020202020204" pitchFamily="34" charset="0"/>
                          <a:ea typeface="Arial" panose="020B0604020202020204" pitchFamily="34" charset="0"/>
                          <a:cs typeface="Calibri" panose="020F0502020204030204" pitchFamily="34" charset="0"/>
                        </a:rPr>
                        <a:t>939</a:t>
                      </a:r>
                      <a:endParaRPr lang="es-CO" sz="1150">
                        <a:solidFill>
                          <a:schemeClr val="tx1"/>
                        </a:solidFill>
                        <a:effectLst/>
                        <a:latin typeface="Arial" panose="020B0604020202020204" pitchFamily="34" charset="0"/>
                        <a:ea typeface="Arial" panose="020B0604020202020204" pitchFamily="34" charset="0"/>
                      </a:endParaRPr>
                    </a:p>
                  </a:txBody>
                  <a:tcPr marL="28575" marR="28575" marT="19050" marB="19050" anchor="ctr">
                    <a:solidFill>
                      <a:schemeClr val="tx2">
                        <a:lumMod val="40000"/>
                        <a:lumOff val="60000"/>
                      </a:schemeClr>
                    </a:solidFill>
                  </a:tcPr>
                </a:tc>
                <a:tc vMerge="1">
                  <a:txBody>
                    <a:bodyPr/>
                    <a:lstStyle/>
                    <a:p>
                      <a:endParaRPr lang="es-CO"/>
                    </a:p>
                  </a:txBody>
                  <a:tcPr/>
                </a:tc>
                <a:extLst>
                  <a:ext uri="{0D108BD9-81ED-4DB2-BD59-A6C34878D82A}">
                    <a16:rowId xmlns:a16="http://schemas.microsoft.com/office/drawing/2014/main" val="3505806391"/>
                  </a:ext>
                </a:extLst>
              </a:tr>
              <a:tr h="725223">
                <a:tc>
                  <a:txBody>
                    <a:bodyPr/>
                    <a:lstStyle/>
                    <a:p>
                      <a:pPr algn="ctr"/>
                      <a:r>
                        <a:rPr lang="es-US" sz="1200">
                          <a:effectLst/>
                          <a:latin typeface="+mn-lt"/>
                        </a:rPr>
                        <a:t>PRIMERA SUPERIOR</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algn="ctr"/>
                      <a:r>
                        <a:rPr lang="es-PE" sz="1100" kern="180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Lima</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p>
                      <a:pPr algn="ctr"/>
                      <a:r>
                        <a:rPr lang="es-PE" sz="1100" kern="180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Cusco</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p>
                      <a:pPr algn="ctr"/>
                      <a:r>
                        <a:rPr lang="es-PE" sz="1100" kern="180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Valle  </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p>
                      <a:pPr algn="ctr"/>
                      <a:r>
                        <a:rPr lang="es-PE" sz="1100" kern="180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Puno</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a:r>
                        <a:rPr lang="pt-BR" sz="1100" kern="180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Innside Miraflores/Dazzler Miraflores</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p>
                      <a:pPr algn="ctr"/>
                      <a:r>
                        <a:rPr lang="pt-BR" sz="1100" kern="180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Sonesta Cusco/Hilton Garden</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p>
                      <a:pPr algn="ctr"/>
                      <a:r>
                        <a:rPr lang="es-ES" sz="1100" kern="180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Casa Andina Premium Valle </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p>
                      <a:pPr algn="ctr"/>
                      <a:r>
                        <a:rPr lang="es-ES" sz="1100" kern="180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Sonesta Posada del Inca Puno</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a:lnSpc>
                          <a:spcPct val="120000"/>
                        </a:lnSpc>
                      </a:pPr>
                      <a:r>
                        <a:rPr lang="es-ES" sz="1300">
                          <a:solidFill>
                            <a:schemeClr val="tx1"/>
                          </a:solidFill>
                          <a:effectLst/>
                          <a:latin typeface="Helvetica" panose="020B0604020202020204" pitchFamily="34" charset="0"/>
                          <a:ea typeface="Arial" panose="020B0604020202020204" pitchFamily="34" charset="0"/>
                          <a:cs typeface="Calibri" panose="020F0502020204030204" pitchFamily="34" charset="0"/>
                        </a:rPr>
                        <a:t>1760</a:t>
                      </a:r>
                      <a:endParaRPr lang="es-CO" sz="1150">
                        <a:solidFill>
                          <a:schemeClr val="tx1"/>
                        </a:solidFill>
                        <a:effectLst/>
                        <a:latin typeface="Arial" panose="020B0604020202020204" pitchFamily="34" charset="0"/>
                        <a:ea typeface="Arial" panose="020B0604020202020204" pitchFamily="34"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ES" sz="1300">
                          <a:solidFill>
                            <a:schemeClr val="tx1"/>
                          </a:solidFill>
                          <a:effectLst/>
                          <a:latin typeface="Helvetica" panose="020B0604020202020204" pitchFamily="34" charset="0"/>
                          <a:ea typeface="Arial" panose="020B0604020202020204" pitchFamily="34" charset="0"/>
                          <a:cs typeface="Calibri" panose="020F0502020204030204" pitchFamily="34" charset="0"/>
                        </a:rPr>
                        <a:t>1285</a:t>
                      </a:r>
                      <a:endParaRPr lang="es-CO" sz="1150">
                        <a:solidFill>
                          <a:schemeClr val="tx1"/>
                        </a:solidFill>
                        <a:effectLst/>
                        <a:latin typeface="Arial" panose="020B0604020202020204" pitchFamily="34" charset="0"/>
                        <a:ea typeface="Arial" panose="020B0604020202020204" pitchFamily="34"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ES" sz="1300" dirty="0">
                          <a:solidFill>
                            <a:schemeClr val="tx1"/>
                          </a:solidFill>
                          <a:effectLst/>
                          <a:latin typeface="Helvetica" panose="020B0604020202020204" pitchFamily="34" charset="0"/>
                          <a:ea typeface="Arial" panose="020B0604020202020204" pitchFamily="34" charset="0"/>
                          <a:cs typeface="Calibri" panose="020F0502020204030204" pitchFamily="34" charset="0"/>
                        </a:rPr>
                        <a:t>1261</a:t>
                      </a:r>
                      <a:endParaRPr lang="es-CO" sz="1150" dirty="0">
                        <a:solidFill>
                          <a:schemeClr val="tx1"/>
                        </a:solidFill>
                        <a:effectLst/>
                        <a:latin typeface="Arial" panose="020B0604020202020204" pitchFamily="34" charset="0"/>
                        <a:ea typeface="Arial" panose="020B0604020202020204" pitchFamily="34"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ES" sz="1300">
                          <a:solidFill>
                            <a:schemeClr val="tx1"/>
                          </a:solidFill>
                          <a:effectLst/>
                          <a:latin typeface="Helvetica" panose="020B0604020202020204" pitchFamily="34" charset="0"/>
                          <a:ea typeface="Arial" panose="020B0604020202020204" pitchFamily="34" charset="0"/>
                          <a:cs typeface="Calibri" panose="020F0502020204030204" pitchFamily="34" charset="0"/>
                        </a:rPr>
                        <a:t>1046</a:t>
                      </a:r>
                      <a:endParaRPr lang="es-CO" sz="1150">
                        <a:solidFill>
                          <a:schemeClr val="tx1"/>
                        </a:solidFill>
                        <a:effectLst/>
                        <a:latin typeface="Arial" panose="020B0604020202020204" pitchFamily="34" charset="0"/>
                        <a:ea typeface="Arial" panose="020B0604020202020204" pitchFamily="34" charset="0"/>
                      </a:endParaRPr>
                    </a:p>
                  </a:txBody>
                  <a:tcPr marL="28575" marR="28575" marT="19050" marB="19050" anchor="ctr">
                    <a:solidFill>
                      <a:schemeClr val="tx2">
                        <a:lumMod val="40000"/>
                        <a:lumOff val="60000"/>
                      </a:schemeClr>
                    </a:solidFill>
                  </a:tcPr>
                </a:tc>
                <a:tc vMerge="1">
                  <a:txBody>
                    <a:bodyPr/>
                    <a:lstStyle/>
                    <a:p>
                      <a:endParaRPr lang="es-CO"/>
                    </a:p>
                  </a:txBody>
                  <a:tcPr/>
                </a:tc>
                <a:extLst>
                  <a:ext uri="{0D108BD9-81ED-4DB2-BD59-A6C34878D82A}">
                    <a16:rowId xmlns:a16="http://schemas.microsoft.com/office/drawing/2014/main" val="4265476117"/>
                  </a:ext>
                </a:extLst>
              </a:tr>
              <a:tr h="898781">
                <a:tc>
                  <a:txBody>
                    <a:bodyPr/>
                    <a:lstStyle/>
                    <a:p>
                      <a:pPr algn="ctr"/>
                      <a:r>
                        <a:rPr lang="es-US" sz="1200">
                          <a:effectLst/>
                          <a:latin typeface="+mn-lt"/>
                        </a:rPr>
                        <a:t>LUJO</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algn="ctr"/>
                      <a:r>
                        <a:rPr lang="es-PE" sz="1100" kern="180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Lima</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p>
                      <a:pPr algn="ctr"/>
                      <a:r>
                        <a:rPr lang="es-PE" sz="1100" kern="180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Cusco</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p>
                      <a:pPr algn="ctr"/>
                      <a:r>
                        <a:rPr lang="es-PE" sz="1100" kern="180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Valle  </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p>
                      <a:pPr algn="ctr"/>
                      <a:r>
                        <a:rPr lang="es-PE" sz="1100" kern="180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Puno</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a:r>
                        <a:rPr lang="pt-BR" sz="1100" kern="1800" dirty="0" err="1">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Iberostar</a:t>
                      </a:r>
                      <a:r>
                        <a:rPr lang="pt-BR" sz="1100" kern="1800" dirty="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 </a:t>
                      </a:r>
                      <a:r>
                        <a:rPr lang="pt-BR" sz="1100" kern="1800" dirty="0" err="1">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Miraflores</a:t>
                      </a:r>
                      <a:r>
                        <a:rPr lang="pt-BR" sz="1100" kern="1800" dirty="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a:t>
                      </a:r>
                      <a:r>
                        <a:rPr lang="pt-BR" sz="1100" kern="1800" dirty="0" err="1">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Pullman</a:t>
                      </a:r>
                      <a:r>
                        <a:rPr lang="pt-BR" sz="1100" kern="1800" dirty="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 </a:t>
                      </a:r>
                      <a:r>
                        <a:rPr lang="pt-BR" sz="1100" kern="1800" dirty="0" err="1">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Miraflores</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p>
                      <a:pPr algn="ctr"/>
                      <a:r>
                        <a:rPr lang="pt-BR" sz="1100" kern="1800" dirty="0" err="1">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Aranwa</a:t>
                      </a:r>
                      <a:r>
                        <a:rPr lang="pt-BR" sz="1100" kern="1800" dirty="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 Cusco Boutique </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p>
                      <a:pPr algn="ctr"/>
                      <a:r>
                        <a:rPr lang="en-US" sz="1100" kern="1800" dirty="0" err="1">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Aranwa</a:t>
                      </a:r>
                      <a:r>
                        <a:rPr lang="en-US" sz="1100" kern="1800" dirty="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 Sacred Valley Hotel &amp; Spa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p>
                      <a:pPr algn="ctr"/>
                      <a:r>
                        <a:rPr lang="es-ES" sz="1100" kern="1800" dirty="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GHL Titicaca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a:lnSpc>
                          <a:spcPct val="120000"/>
                        </a:lnSpc>
                      </a:pPr>
                      <a:r>
                        <a:rPr lang="es-ES" sz="1300">
                          <a:solidFill>
                            <a:schemeClr val="tx1"/>
                          </a:solidFill>
                          <a:effectLst/>
                          <a:latin typeface="Helvetica" panose="020B0604020202020204" pitchFamily="34" charset="0"/>
                          <a:ea typeface="Arial" panose="020B0604020202020204" pitchFamily="34" charset="0"/>
                          <a:cs typeface="Calibri" panose="020F0502020204030204" pitchFamily="34" charset="0"/>
                        </a:rPr>
                        <a:t>2294</a:t>
                      </a:r>
                      <a:endParaRPr lang="es-CO" sz="1150">
                        <a:solidFill>
                          <a:schemeClr val="tx1"/>
                        </a:solidFill>
                        <a:effectLst/>
                        <a:latin typeface="Arial" panose="020B0604020202020204" pitchFamily="34" charset="0"/>
                        <a:ea typeface="Arial" panose="020B0604020202020204" pitchFamily="34"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ES" sz="1300">
                          <a:solidFill>
                            <a:schemeClr val="tx1"/>
                          </a:solidFill>
                          <a:effectLst/>
                          <a:latin typeface="Helvetica" panose="020B0604020202020204" pitchFamily="34" charset="0"/>
                          <a:ea typeface="Arial" panose="020B0604020202020204" pitchFamily="34" charset="0"/>
                          <a:cs typeface="Calibri" panose="020F0502020204030204" pitchFamily="34" charset="0"/>
                        </a:rPr>
                        <a:t>1545</a:t>
                      </a:r>
                      <a:endParaRPr lang="es-CO" sz="1150">
                        <a:solidFill>
                          <a:schemeClr val="tx1"/>
                        </a:solidFill>
                        <a:effectLst/>
                        <a:latin typeface="Arial" panose="020B0604020202020204" pitchFamily="34" charset="0"/>
                        <a:ea typeface="Arial" panose="020B0604020202020204" pitchFamily="34"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ES" sz="1300">
                          <a:solidFill>
                            <a:schemeClr val="tx1"/>
                          </a:solidFill>
                          <a:effectLst/>
                          <a:latin typeface="Helvetica" panose="020B0604020202020204" pitchFamily="34" charset="0"/>
                          <a:ea typeface="Arial" panose="020B0604020202020204" pitchFamily="34" charset="0"/>
                          <a:cs typeface="Calibri" panose="020F0502020204030204" pitchFamily="34" charset="0"/>
                        </a:rPr>
                        <a:t>1450</a:t>
                      </a:r>
                      <a:endParaRPr lang="es-CO" sz="1150">
                        <a:solidFill>
                          <a:schemeClr val="tx1"/>
                        </a:solidFill>
                        <a:effectLst/>
                        <a:latin typeface="Arial" panose="020B0604020202020204" pitchFamily="34" charset="0"/>
                        <a:ea typeface="Arial" panose="020B0604020202020204" pitchFamily="34"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ES" sz="1300" dirty="0">
                          <a:solidFill>
                            <a:schemeClr val="tx1"/>
                          </a:solidFill>
                          <a:effectLst/>
                          <a:latin typeface="Helvetica" panose="020B0604020202020204" pitchFamily="34" charset="0"/>
                          <a:ea typeface="Arial" panose="020B0604020202020204" pitchFamily="34" charset="0"/>
                          <a:cs typeface="Calibri" panose="020F0502020204030204" pitchFamily="34" charset="0"/>
                        </a:rPr>
                        <a:t>1235</a:t>
                      </a:r>
                      <a:endParaRPr lang="es-CO" sz="1150" dirty="0">
                        <a:solidFill>
                          <a:schemeClr val="tx1"/>
                        </a:solidFill>
                        <a:effectLst/>
                        <a:latin typeface="Arial" panose="020B0604020202020204" pitchFamily="34" charset="0"/>
                        <a:ea typeface="Arial" panose="020B0604020202020204" pitchFamily="34" charset="0"/>
                      </a:endParaRPr>
                    </a:p>
                  </a:txBody>
                  <a:tcPr marL="28575" marR="28575" marT="19050" marB="19050" anchor="ctr">
                    <a:solidFill>
                      <a:schemeClr val="tx2">
                        <a:lumMod val="40000"/>
                        <a:lumOff val="60000"/>
                      </a:schemeClr>
                    </a:solidFill>
                  </a:tcPr>
                </a:tc>
                <a:tc vMerge="1">
                  <a:txBody>
                    <a:bodyPr/>
                    <a:lstStyle/>
                    <a:p>
                      <a:endParaRPr lang="es-CO"/>
                    </a:p>
                  </a:txBody>
                  <a:tcPr/>
                </a:tc>
                <a:extLst>
                  <a:ext uri="{0D108BD9-81ED-4DB2-BD59-A6C34878D82A}">
                    <a16:rowId xmlns:a16="http://schemas.microsoft.com/office/drawing/2014/main" val="519857195"/>
                  </a:ext>
                </a:extLst>
              </a:tr>
            </a:tbl>
          </a:graphicData>
        </a:graphic>
      </p:graphicFrame>
      <p:sp>
        <p:nvSpPr>
          <p:cNvPr id="13" name="CuadroTexto 12">
            <a:extLst>
              <a:ext uri="{FF2B5EF4-FFF2-40B4-BE49-F238E27FC236}">
                <a16:creationId xmlns:a16="http://schemas.microsoft.com/office/drawing/2014/main" id="{98BEE8F8-C3EA-BF0C-1F78-A1D179D51537}"/>
              </a:ext>
            </a:extLst>
          </p:cNvPr>
          <p:cNvSpPr txBox="1"/>
          <p:nvPr/>
        </p:nvSpPr>
        <p:spPr>
          <a:xfrm>
            <a:off x="6838307" y="2998663"/>
            <a:ext cx="5272608" cy="4117602"/>
          </a:xfrm>
          <a:prstGeom prst="rect">
            <a:avLst/>
          </a:prstGeom>
          <a:noFill/>
        </p:spPr>
        <p:txBody>
          <a:bodyPr wrap="square">
            <a:spAutoFit/>
          </a:bodyPr>
          <a:lstStyle/>
          <a:p>
            <a:pPr algn="just">
              <a:lnSpc>
                <a:spcPct val="150000"/>
              </a:lnSpc>
            </a:pPr>
            <a:r>
              <a:rPr lang="es-ES_tradnl" sz="1100" b="1" i="1" u="sng" kern="1800" dirty="0">
                <a:solidFill>
                  <a:schemeClr val="bg1"/>
                </a:solidFill>
                <a:effectLst/>
                <a:latin typeface="+mj-lt"/>
                <a:ea typeface="Batang" panose="02030600000101010101" pitchFamily="18" charset="-127"/>
                <a:cs typeface="Times New Roman" panose="02020603050405020304" pitchFamily="18" charset="0"/>
              </a:rPr>
              <a:t>Notas Lima:</a:t>
            </a:r>
            <a:endParaRPr lang="es-CO" sz="1100" i="1" kern="1800" dirty="0">
              <a:solidFill>
                <a:schemeClr val="bg1"/>
              </a:solidFill>
              <a:effectLst/>
              <a:latin typeface="+mj-lt"/>
              <a:ea typeface="Batang" panose="02030600000101010101" pitchFamily="18" charset="-127"/>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Deben considerarse vuelos de llegada hasta las 11:30HRS de manera que pueda programarse excursión por la tarde que inicia a las 14:00 </a:t>
            </a:r>
            <a:r>
              <a:rPr lang="es-ES" sz="1100" i="1" kern="1800" dirty="0" err="1">
                <a:solidFill>
                  <a:schemeClr val="bg1"/>
                </a:solidFill>
                <a:effectLst/>
                <a:latin typeface="+mj-lt"/>
                <a:ea typeface="Times New Roman" panose="02020603050405020304" pitchFamily="18" charset="0"/>
                <a:cs typeface="Times New Roman" panose="02020603050405020304" pitchFamily="18" charset="0"/>
              </a:rPr>
              <a:t>Hrs</a:t>
            </a:r>
            <a:r>
              <a:rPr lang="es-ES" sz="1100" i="1" kern="1800" dirty="0">
                <a:solidFill>
                  <a:schemeClr val="bg1"/>
                </a:solidFill>
                <a:effectLst/>
                <a:latin typeface="+mj-lt"/>
                <a:ea typeface="Times New Roman" panose="02020603050405020304" pitchFamily="18" charset="0"/>
                <a:cs typeface="Times New Roman" panose="02020603050405020304" pitchFamily="18" charset="0"/>
              </a:rPr>
              <a:t>. </a:t>
            </a:r>
            <a:endParaRPr lang="es-CO" sz="11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Tomar nota que La Catedral de Lima atiende de lunes a viernes, sábados por la mañana y domingos por la tarde.  Los horarios en los que no abre la Catedral, visitaremos San Francisco.</a:t>
            </a:r>
            <a:endParaRPr lang="es-CO" sz="11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Se prohíbe tomar fotos con flash en la Catedral. </a:t>
            </a:r>
            <a:endParaRPr lang="es-ES" sz="1100" i="1" kern="1800" dirty="0">
              <a:solidFill>
                <a:schemeClr val="bg1"/>
              </a:solidFill>
              <a:latin typeface="+mj-lt"/>
              <a:ea typeface="Times New Roman" panose="02020603050405020304" pitchFamily="18" charset="0"/>
              <a:cs typeface="Times New Roman" panose="02020603050405020304" pitchFamily="18" charset="0"/>
            </a:endParaRPr>
          </a:p>
          <a:p>
            <a:pPr algn="just">
              <a:lnSpc>
                <a:spcPct val="150000"/>
              </a:lnSpc>
            </a:pPr>
            <a:r>
              <a:rPr lang="es-ES_tradnl" sz="1100" b="1" i="1" u="sng" kern="1800" dirty="0">
                <a:solidFill>
                  <a:schemeClr val="bg1"/>
                </a:solidFill>
                <a:effectLst/>
                <a:latin typeface="+mj-lt"/>
                <a:ea typeface="Batang" panose="02030600000101010101" pitchFamily="18" charset="-127"/>
                <a:cs typeface="Times New Roman" panose="02020603050405020304" pitchFamily="18" charset="0"/>
              </a:rPr>
              <a:t>Notas Cusco:</a:t>
            </a:r>
            <a:endParaRPr lang="es-CO" sz="1100" i="1" kern="1800" dirty="0">
              <a:solidFill>
                <a:schemeClr val="bg1"/>
              </a:solidFill>
              <a:effectLst/>
              <a:latin typeface="+mj-lt"/>
              <a:ea typeface="Batang" panose="02030600000101010101" pitchFamily="18" charset="-127"/>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El vuelo Lima/Cusco debe considerarse temprano por la mañana de manera que pasajeros puedan descansar y aclimatarse antes de empezar la excursión por la tarde que inicia a las 13.30 </a:t>
            </a:r>
            <a:r>
              <a:rPr lang="es-ES" sz="1100" i="1" kern="1800" dirty="0" err="1">
                <a:solidFill>
                  <a:schemeClr val="bg1"/>
                </a:solidFill>
                <a:effectLst/>
                <a:latin typeface="+mj-lt"/>
                <a:ea typeface="Times New Roman" panose="02020603050405020304" pitchFamily="18" charset="0"/>
                <a:cs typeface="Times New Roman" panose="02020603050405020304" pitchFamily="18" charset="0"/>
              </a:rPr>
              <a:t>Hrs</a:t>
            </a:r>
            <a:r>
              <a:rPr lang="es-ES" sz="1100" i="1" kern="1800" dirty="0">
                <a:solidFill>
                  <a:schemeClr val="bg1"/>
                </a:solidFill>
                <a:effectLst/>
                <a:latin typeface="+mj-lt"/>
                <a:ea typeface="Times New Roman" panose="02020603050405020304" pitchFamily="18" charset="0"/>
                <a:cs typeface="Times New Roman" panose="02020603050405020304" pitchFamily="18" charset="0"/>
              </a:rPr>
              <a:t>.  </a:t>
            </a:r>
            <a:endParaRPr lang="es-CO" sz="11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Los domingos en la mañana, la visita a </a:t>
            </a:r>
            <a:r>
              <a:rPr lang="es-ES" sz="1100" i="1" kern="1800" dirty="0" err="1">
                <a:solidFill>
                  <a:schemeClr val="bg1"/>
                </a:solidFill>
                <a:effectLst/>
                <a:latin typeface="+mj-lt"/>
                <a:ea typeface="Times New Roman" panose="02020603050405020304" pitchFamily="18" charset="0"/>
                <a:cs typeface="Times New Roman" panose="02020603050405020304" pitchFamily="18" charset="0"/>
              </a:rPr>
              <a:t>Koricancha</a:t>
            </a:r>
            <a:r>
              <a:rPr lang="es-ES" sz="1100" i="1" kern="1800" dirty="0">
                <a:solidFill>
                  <a:schemeClr val="bg1"/>
                </a:solidFill>
                <a:effectLst/>
                <a:latin typeface="+mj-lt"/>
                <a:ea typeface="Times New Roman" panose="02020603050405020304" pitchFamily="18" charset="0"/>
                <a:cs typeface="Times New Roman" panose="02020603050405020304" pitchFamily="18" charset="0"/>
              </a:rPr>
              <a:t> es panorámica porque está cerrada.</a:t>
            </a:r>
            <a:endParaRPr lang="es-CO" sz="11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La excursión a Machu Picchu ha sido cotizada en el servicio de tren </a:t>
            </a:r>
            <a:r>
              <a:rPr lang="es-ES" sz="1100" b="1" i="1" u="sng" kern="1800" dirty="0" err="1">
                <a:solidFill>
                  <a:schemeClr val="bg1"/>
                </a:solidFill>
                <a:effectLst/>
                <a:latin typeface="+mj-lt"/>
                <a:ea typeface="Times New Roman" panose="02020603050405020304" pitchFamily="18" charset="0"/>
                <a:cs typeface="Times New Roman" panose="02020603050405020304" pitchFamily="18" charset="0"/>
              </a:rPr>
              <a:t>Expedition</a:t>
            </a:r>
            <a:r>
              <a:rPr lang="es-ES" sz="1100" b="1" i="1" u="sng" kern="1800" dirty="0">
                <a:solidFill>
                  <a:schemeClr val="bg1"/>
                </a:solidFill>
                <a:effectLst/>
                <a:latin typeface="+mj-lt"/>
                <a:ea typeface="Times New Roman" panose="02020603050405020304" pitchFamily="18" charset="0"/>
                <a:cs typeface="Times New Roman" panose="02020603050405020304" pitchFamily="18" charset="0"/>
              </a:rPr>
              <a:t> / </a:t>
            </a:r>
            <a:r>
              <a:rPr lang="es-ES" sz="1100" b="1" i="1" u="sng" kern="1800" dirty="0" err="1">
                <a:solidFill>
                  <a:schemeClr val="bg1"/>
                </a:solidFill>
                <a:effectLst/>
                <a:latin typeface="+mj-lt"/>
                <a:ea typeface="Times New Roman" panose="02020603050405020304" pitchFamily="18" charset="0"/>
                <a:cs typeface="Times New Roman" panose="02020603050405020304" pitchFamily="18" charset="0"/>
              </a:rPr>
              <a:t>The</a:t>
            </a:r>
            <a:r>
              <a:rPr lang="es-ES" sz="1100" b="1" i="1" u="sng" kern="1800" dirty="0">
                <a:solidFill>
                  <a:schemeClr val="bg1"/>
                </a:solidFill>
                <a:effectLst/>
                <a:latin typeface="+mj-lt"/>
                <a:ea typeface="Times New Roman" panose="02020603050405020304" pitchFamily="18" charset="0"/>
                <a:cs typeface="Times New Roman" panose="02020603050405020304" pitchFamily="18" charset="0"/>
              </a:rPr>
              <a:t> Voyager </a:t>
            </a:r>
            <a:r>
              <a:rPr lang="es-ES" sz="1100" i="1" kern="1800" dirty="0">
                <a:solidFill>
                  <a:schemeClr val="bg1"/>
                </a:solidFill>
                <a:effectLst/>
                <a:latin typeface="+mj-lt"/>
                <a:ea typeface="Times New Roman" panose="02020603050405020304" pitchFamily="18" charset="0"/>
                <a:cs typeface="Times New Roman" panose="02020603050405020304" pitchFamily="18" charset="0"/>
              </a:rPr>
              <a:t>con almuerzo en restaurante local  (No incluye bebidas)</a:t>
            </a:r>
            <a:endParaRPr lang="es-CO" sz="11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endParaRPr lang="es-CO" sz="1050" i="1" kern="1800" dirty="0">
              <a:solidFill>
                <a:schemeClr val="bg1"/>
              </a:solidFill>
              <a:effectLst/>
              <a:ea typeface="Times New Roman" panose="02020603050405020304" pitchFamily="18" charset="0"/>
              <a:cs typeface="Times New Roman" panose="02020603050405020304" pitchFamily="18" charset="0"/>
            </a:endParaRPr>
          </a:p>
        </p:txBody>
      </p:sp>
      <p:graphicFrame>
        <p:nvGraphicFramePr>
          <p:cNvPr id="6" name="Tabla 5">
            <a:extLst>
              <a:ext uri="{FF2B5EF4-FFF2-40B4-BE49-F238E27FC236}">
                <a16:creationId xmlns:a16="http://schemas.microsoft.com/office/drawing/2014/main" id="{3A248F30-84DB-5961-3812-602EFD3578E4}"/>
              </a:ext>
            </a:extLst>
          </p:cNvPr>
          <p:cNvGraphicFramePr>
            <a:graphicFrameLocks noGrp="1"/>
          </p:cNvGraphicFramePr>
          <p:nvPr>
            <p:extLst>
              <p:ext uri="{D42A27DB-BD31-4B8C-83A1-F6EECF244321}">
                <p14:modId xmlns:p14="http://schemas.microsoft.com/office/powerpoint/2010/main" val="1367833591"/>
              </p:ext>
            </p:extLst>
          </p:nvPr>
        </p:nvGraphicFramePr>
        <p:xfrm>
          <a:off x="6874161" y="0"/>
          <a:ext cx="5031512" cy="3054894"/>
        </p:xfrm>
        <a:graphic>
          <a:graphicData uri="http://schemas.openxmlformats.org/drawingml/2006/table">
            <a:tbl>
              <a:tblPr firstRow="1" firstCol="1" bandRow="1">
                <a:tableStyleId>{5C22544A-7EE6-4342-B048-85BDC9FD1C3A}</a:tableStyleId>
              </a:tblPr>
              <a:tblGrid>
                <a:gridCol w="1974275">
                  <a:extLst>
                    <a:ext uri="{9D8B030D-6E8A-4147-A177-3AD203B41FA5}">
                      <a16:colId xmlns:a16="http://schemas.microsoft.com/office/drawing/2014/main" val="1619126981"/>
                    </a:ext>
                  </a:extLst>
                </a:gridCol>
                <a:gridCol w="1385455">
                  <a:extLst>
                    <a:ext uri="{9D8B030D-6E8A-4147-A177-3AD203B41FA5}">
                      <a16:colId xmlns:a16="http://schemas.microsoft.com/office/drawing/2014/main" val="2642539311"/>
                    </a:ext>
                  </a:extLst>
                </a:gridCol>
                <a:gridCol w="1671782">
                  <a:extLst>
                    <a:ext uri="{9D8B030D-6E8A-4147-A177-3AD203B41FA5}">
                      <a16:colId xmlns:a16="http://schemas.microsoft.com/office/drawing/2014/main" val="1804015007"/>
                    </a:ext>
                  </a:extLst>
                </a:gridCol>
              </a:tblGrid>
              <a:tr h="243575">
                <a:tc gridSpan="3">
                  <a:txBody>
                    <a:bodyPr/>
                    <a:lstStyle/>
                    <a:p>
                      <a:pPr algn="ctr"/>
                      <a:r>
                        <a:rPr lang="es-MX" sz="1100" kern="1800" dirty="0">
                          <a:effectLst/>
                          <a:latin typeface="Calibri" panose="020F0502020204030204" pitchFamily="34" charset="0"/>
                          <a:ea typeface="Batang" panose="02030600000101010101" pitchFamily="18" charset="-127"/>
                          <a:cs typeface="Calibri" panose="020F0502020204030204" pitchFamily="34" charset="0"/>
                        </a:rPr>
                        <a:t>FECHAS QUE NO APLICAN TARIFAS POR FESTIVIDADES</a:t>
                      </a:r>
                      <a:endParaRPr lang="es-CO" sz="1100" kern="1800" dirty="0">
                        <a:effectLst/>
                        <a:latin typeface="Calibri" panose="020F0502020204030204" pitchFamily="34" charset="0"/>
                        <a:ea typeface="Batang" panose="02030600000101010101" pitchFamily="18" charset="-127"/>
                        <a:cs typeface="Calibri" panose="020F0502020204030204" pitchFamily="34" charset="0"/>
                      </a:endParaRPr>
                    </a:p>
                  </a:txBody>
                  <a:tcPr marL="65325" marR="65325" marT="0" marB="0" anchor="ctr">
                    <a:solidFill>
                      <a:srgbClr val="FF6600"/>
                    </a:solidFill>
                  </a:tcPr>
                </a:tc>
                <a:tc hMerge="1">
                  <a:txBody>
                    <a:bodyPr/>
                    <a:lstStyle/>
                    <a:p>
                      <a:pPr algn="ct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solidFill>
                      <a:srgbClr val="FF6600"/>
                    </a:solidFill>
                  </a:tcPr>
                </a:tc>
                <a:tc hMerge="1">
                  <a:txBody>
                    <a:bodyPr/>
                    <a:lstStyle/>
                    <a:p>
                      <a:pPr algn="ct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extLst>
                  <a:ext uri="{0D108BD9-81ED-4DB2-BD59-A6C34878D82A}">
                    <a16:rowId xmlns:a16="http://schemas.microsoft.com/office/drawing/2014/main" val="216630165"/>
                  </a:ext>
                </a:extLst>
              </a:tr>
              <a:tr h="243575">
                <a:tc>
                  <a:txBody>
                    <a:bodyPr/>
                    <a:lstStyle/>
                    <a:p>
                      <a:pPr algn="ctr"/>
                      <a:r>
                        <a:rPr lang="es-ES_tradnl" sz="1100" kern="1800" dirty="0">
                          <a:effectLst/>
                          <a:latin typeface="Calibri" panose="020F0502020204030204" pitchFamily="34" charset="0"/>
                          <a:cs typeface="Calibri" panose="020F0502020204030204" pitchFamily="34" charset="0"/>
                        </a:rPr>
                        <a:t>FESTIVIDAD / EVENTO</a:t>
                      </a:r>
                      <a:endParaRPr lang="es-CO" sz="1100" kern="1800" dirty="0">
                        <a:effectLst/>
                        <a:latin typeface="Calibri" panose="020F0502020204030204" pitchFamily="34" charset="0"/>
                        <a:ea typeface="Batang" panose="02030600000101010101" pitchFamily="18" charset="-127"/>
                        <a:cs typeface="Calibri" panose="020F0502020204030204" pitchFamily="34" charset="0"/>
                      </a:endParaRPr>
                    </a:p>
                  </a:txBody>
                  <a:tcPr marL="65325" marR="65325" marT="0" marB="0" anchor="ctr">
                    <a:solidFill>
                      <a:srgbClr val="FF6600"/>
                    </a:solidFill>
                  </a:tcPr>
                </a:tc>
                <a:tc>
                  <a:txBody>
                    <a:bodyPr/>
                    <a:lstStyle/>
                    <a:p>
                      <a:pPr algn="ctr"/>
                      <a:r>
                        <a:rPr lang="es-ES_tradnl" sz="1100" kern="1800" dirty="0">
                          <a:effectLst/>
                          <a:latin typeface="Calibri" panose="020F0502020204030204" pitchFamily="34" charset="0"/>
                          <a:cs typeface="Calibri" panose="020F0502020204030204" pitchFamily="34" charset="0"/>
                        </a:rPr>
                        <a:t>CIUDAD</a:t>
                      </a:r>
                      <a:endParaRPr lang="es-CO" sz="1100" kern="1800" dirty="0">
                        <a:effectLst/>
                        <a:latin typeface="Calibri" panose="020F0502020204030204" pitchFamily="34" charset="0"/>
                        <a:ea typeface="Batang" panose="02030600000101010101" pitchFamily="18" charset="-127"/>
                        <a:cs typeface="Calibri" panose="020F0502020204030204" pitchFamily="34" charset="0"/>
                      </a:endParaRPr>
                    </a:p>
                  </a:txBody>
                  <a:tcPr marL="0" marR="0" marT="0" marB="0" anchor="ctr">
                    <a:solidFill>
                      <a:srgbClr val="FF6600"/>
                    </a:solidFill>
                  </a:tcPr>
                </a:tc>
                <a:tc>
                  <a:txBody>
                    <a:bodyPr/>
                    <a:lstStyle/>
                    <a:p>
                      <a:pPr algn="ctr"/>
                      <a:r>
                        <a:rPr lang="es-ES_tradnl" sz="1100" kern="1800" dirty="0">
                          <a:effectLst/>
                          <a:latin typeface="Calibri" panose="020F0502020204030204" pitchFamily="34" charset="0"/>
                          <a:cs typeface="Calibri" panose="020F0502020204030204" pitchFamily="34" charset="0"/>
                        </a:rPr>
                        <a:t>FECHA</a:t>
                      </a:r>
                      <a:endParaRPr lang="es-CO" sz="1100" kern="1800" dirty="0">
                        <a:effectLst/>
                        <a:latin typeface="Calibri" panose="020F0502020204030204" pitchFamily="34" charset="0"/>
                        <a:ea typeface="Batang" panose="02030600000101010101" pitchFamily="18" charset="-127"/>
                        <a:cs typeface="Calibri" panose="020F0502020204030204" pitchFamily="34" charset="0"/>
                      </a:endParaRPr>
                    </a:p>
                  </a:txBody>
                  <a:tcPr marL="65325" marR="65325" marT="0" marB="0" anchor="ctr">
                    <a:solidFill>
                      <a:srgbClr val="FF6600"/>
                    </a:solidFill>
                  </a:tcPr>
                </a:tc>
                <a:extLst>
                  <a:ext uri="{0D108BD9-81ED-4DB2-BD59-A6C34878D82A}">
                    <a16:rowId xmlns:a16="http://schemas.microsoft.com/office/drawing/2014/main" val="3595169818"/>
                  </a:ext>
                </a:extLst>
              </a:tr>
              <a:tr h="155357">
                <a:tc>
                  <a:txBody>
                    <a:bodyPr/>
                    <a:lstStyle/>
                    <a:p>
                      <a:pPr algn="ctr"/>
                      <a:r>
                        <a:rPr lang="es-ES_tradnl" sz="1100" kern="1800" dirty="0">
                          <a:effectLst/>
                          <a:latin typeface="Calibri" panose="020F0502020204030204" pitchFamily="34" charset="0"/>
                          <a:cs typeface="Calibri" panose="020F0502020204030204" pitchFamily="34" charset="0"/>
                        </a:rPr>
                        <a:t>IRONMAN</a:t>
                      </a:r>
                      <a:endParaRPr lang="es-CO" sz="1100" kern="1800" dirty="0">
                        <a:effectLst/>
                        <a:latin typeface="Calibri" panose="020F0502020204030204" pitchFamily="34" charset="0"/>
                        <a:ea typeface="Batang" panose="02030600000101010101" pitchFamily="18" charset="-127"/>
                        <a:cs typeface="Calibri" panose="020F0502020204030204" pitchFamily="34" charset="0"/>
                      </a:endParaRPr>
                    </a:p>
                  </a:txBody>
                  <a:tcPr marL="65325" marR="65325" marT="0" marB="0" anchor="ctr">
                    <a:solidFill>
                      <a:srgbClr val="FF6600"/>
                    </a:solidFill>
                  </a:tcPr>
                </a:tc>
                <a:tc>
                  <a:txBody>
                    <a:bodyPr/>
                    <a:lstStyle/>
                    <a:p>
                      <a:pPr algn="ctr"/>
                      <a:r>
                        <a:rPr lang="es-ES_tradnl" sz="1100" kern="1800" dirty="0">
                          <a:effectLst/>
                          <a:latin typeface="Calibri" panose="020F0502020204030204" pitchFamily="34" charset="0"/>
                          <a:cs typeface="Calibri" panose="020F0502020204030204" pitchFamily="34" charset="0"/>
                        </a:rPr>
                        <a:t>Lima</a:t>
                      </a:r>
                      <a:endParaRPr lang="es-CO" sz="1100" kern="1800" dirty="0">
                        <a:effectLst/>
                        <a:latin typeface="Calibri" panose="020F0502020204030204" pitchFamily="34" charset="0"/>
                        <a:ea typeface="Batang" panose="02030600000101010101" pitchFamily="18" charset="-127"/>
                        <a:cs typeface="Calibri" panose="020F0502020204030204" pitchFamily="34" charset="0"/>
                      </a:endParaRPr>
                    </a:p>
                  </a:txBody>
                  <a:tcPr marL="0" marR="0" marT="0" marB="0" anchor="ctr"/>
                </a:tc>
                <a:tc>
                  <a:txBody>
                    <a:bodyPr/>
                    <a:lstStyle/>
                    <a:p>
                      <a:pPr algn="ctr"/>
                      <a:r>
                        <a:rPr lang="es-ES_tradnl" sz="1100" kern="1800" dirty="0">
                          <a:effectLst/>
                          <a:latin typeface="Calibri" panose="020F0502020204030204" pitchFamily="34" charset="0"/>
                          <a:cs typeface="Calibri" panose="020F0502020204030204" pitchFamily="34" charset="0"/>
                        </a:rPr>
                        <a:t>27 Abril</a:t>
                      </a:r>
                      <a:endParaRPr lang="es-CO" sz="1100" kern="1800" dirty="0">
                        <a:effectLst/>
                        <a:latin typeface="Calibri" panose="020F0502020204030204" pitchFamily="34" charset="0"/>
                        <a:ea typeface="Batang" panose="02030600000101010101" pitchFamily="18" charset="-127"/>
                        <a:cs typeface="Calibri" panose="020F0502020204030204" pitchFamily="34" charset="0"/>
                      </a:endParaRPr>
                    </a:p>
                  </a:txBody>
                  <a:tcPr marL="65325" marR="65325" marT="0" marB="0" anchor="ctr"/>
                </a:tc>
                <a:extLst>
                  <a:ext uri="{0D108BD9-81ED-4DB2-BD59-A6C34878D82A}">
                    <a16:rowId xmlns:a16="http://schemas.microsoft.com/office/drawing/2014/main" val="2460250114"/>
                  </a:ext>
                </a:extLst>
              </a:tr>
              <a:tr h="155357">
                <a:tc>
                  <a:txBody>
                    <a:bodyPr/>
                    <a:lstStyle/>
                    <a:p>
                      <a:pPr algn="ctr"/>
                      <a:r>
                        <a:rPr lang="es-ES_tradnl" sz="1100" kern="1800" dirty="0">
                          <a:effectLst/>
                          <a:latin typeface="Calibri" panose="020F0502020204030204" pitchFamily="34" charset="0"/>
                          <a:cs typeface="Calibri" panose="020F0502020204030204" pitchFamily="34" charset="0"/>
                        </a:rPr>
                        <a:t>RADLA</a:t>
                      </a:r>
                      <a:endParaRPr lang="es-CO" sz="1100" kern="1800" dirty="0">
                        <a:effectLst/>
                        <a:latin typeface="Calibri" panose="020F0502020204030204" pitchFamily="34" charset="0"/>
                        <a:ea typeface="Batang" panose="02030600000101010101" pitchFamily="18" charset="-127"/>
                        <a:cs typeface="Calibri" panose="020F0502020204030204" pitchFamily="34" charset="0"/>
                      </a:endParaRPr>
                    </a:p>
                  </a:txBody>
                  <a:tcPr marL="65325" marR="65325" marT="0" marB="0" anchor="ctr">
                    <a:solidFill>
                      <a:srgbClr val="FF6600"/>
                    </a:solidFill>
                  </a:tcPr>
                </a:tc>
                <a:tc>
                  <a:txBody>
                    <a:bodyPr/>
                    <a:lstStyle/>
                    <a:p>
                      <a:pPr algn="ctr"/>
                      <a:r>
                        <a:rPr lang="es-ES_tradnl" sz="1100" kern="1800" dirty="0">
                          <a:effectLst/>
                          <a:latin typeface="Calibri" panose="020F0502020204030204" pitchFamily="34" charset="0"/>
                          <a:cs typeface="Calibri" panose="020F0502020204030204" pitchFamily="34" charset="0"/>
                        </a:rPr>
                        <a:t>Lima</a:t>
                      </a:r>
                      <a:endParaRPr lang="es-CO" sz="1100" kern="1800" dirty="0">
                        <a:effectLst/>
                        <a:latin typeface="Calibri" panose="020F0502020204030204" pitchFamily="34" charset="0"/>
                        <a:ea typeface="Batang" panose="02030600000101010101" pitchFamily="18" charset="-127"/>
                        <a:cs typeface="Calibri" panose="020F0502020204030204" pitchFamily="34" charset="0"/>
                      </a:endParaRPr>
                    </a:p>
                  </a:txBody>
                  <a:tcPr marL="0" marR="0" marT="0" marB="0" anchor="ctr"/>
                </a:tc>
                <a:tc>
                  <a:txBody>
                    <a:bodyPr/>
                    <a:lstStyle/>
                    <a:p>
                      <a:pPr algn="ctr"/>
                      <a:r>
                        <a:rPr lang="es-ES_tradnl" sz="1100" kern="1800">
                          <a:effectLst/>
                          <a:latin typeface="Calibri" panose="020F0502020204030204" pitchFamily="34" charset="0"/>
                          <a:cs typeface="Calibri" panose="020F0502020204030204" pitchFamily="34" charset="0"/>
                        </a:rPr>
                        <a:t>Del 02 al 05 Mayo</a:t>
                      </a:r>
                      <a:endParaRPr lang="es-CO" sz="1100" kern="1800">
                        <a:effectLst/>
                        <a:latin typeface="Calibri" panose="020F0502020204030204" pitchFamily="34" charset="0"/>
                        <a:ea typeface="Batang" panose="02030600000101010101" pitchFamily="18" charset="-127"/>
                        <a:cs typeface="Calibri" panose="020F0502020204030204" pitchFamily="34" charset="0"/>
                      </a:endParaRPr>
                    </a:p>
                  </a:txBody>
                  <a:tcPr marL="65325" marR="65325" marT="0" marB="0" anchor="ctr"/>
                </a:tc>
                <a:extLst>
                  <a:ext uri="{0D108BD9-81ED-4DB2-BD59-A6C34878D82A}">
                    <a16:rowId xmlns:a16="http://schemas.microsoft.com/office/drawing/2014/main" val="762142609"/>
                  </a:ext>
                </a:extLst>
              </a:tr>
              <a:tr h="155357">
                <a:tc>
                  <a:txBody>
                    <a:bodyPr/>
                    <a:lstStyle/>
                    <a:p>
                      <a:pPr algn="ctr"/>
                      <a:r>
                        <a:rPr lang="es-ES_tradnl" sz="1100" kern="1800" dirty="0">
                          <a:effectLst/>
                          <a:latin typeface="Calibri" panose="020F0502020204030204" pitchFamily="34" charset="0"/>
                          <a:cs typeface="Calibri" panose="020F0502020204030204" pitchFamily="34" charset="0"/>
                        </a:rPr>
                        <a:t>42K LIMA</a:t>
                      </a:r>
                      <a:endParaRPr lang="es-CO" sz="1100" kern="1800" dirty="0">
                        <a:effectLst/>
                        <a:latin typeface="Calibri" panose="020F0502020204030204" pitchFamily="34" charset="0"/>
                        <a:ea typeface="Batang" panose="02030600000101010101" pitchFamily="18" charset="-127"/>
                        <a:cs typeface="Calibri" panose="020F0502020204030204" pitchFamily="34" charset="0"/>
                      </a:endParaRPr>
                    </a:p>
                  </a:txBody>
                  <a:tcPr marL="65325" marR="65325" marT="0" marB="0" anchor="ctr">
                    <a:solidFill>
                      <a:srgbClr val="FF6600"/>
                    </a:solidFill>
                  </a:tcPr>
                </a:tc>
                <a:tc>
                  <a:txBody>
                    <a:bodyPr/>
                    <a:lstStyle/>
                    <a:p>
                      <a:pPr algn="ctr"/>
                      <a:r>
                        <a:rPr lang="es-ES_tradnl" sz="1100" kern="1800" dirty="0">
                          <a:effectLst/>
                          <a:latin typeface="Calibri" panose="020F0502020204030204" pitchFamily="34" charset="0"/>
                          <a:cs typeface="Calibri" panose="020F0502020204030204" pitchFamily="34" charset="0"/>
                        </a:rPr>
                        <a:t>Lima</a:t>
                      </a:r>
                      <a:endParaRPr lang="es-CO" sz="1100" kern="1800" dirty="0">
                        <a:effectLst/>
                        <a:latin typeface="Calibri" panose="020F0502020204030204" pitchFamily="34" charset="0"/>
                        <a:ea typeface="Batang" panose="02030600000101010101" pitchFamily="18" charset="-127"/>
                        <a:cs typeface="Calibri" panose="020F0502020204030204" pitchFamily="34" charset="0"/>
                      </a:endParaRPr>
                    </a:p>
                  </a:txBody>
                  <a:tcPr marL="0" marR="0" marT="0" marB="0" anchor="ctr"/>
                </a:tc>
                <a:tc>
                  <a:txBody>
                    <a:bodyPr/>
                    <a:lstStyle/>
                    <a:p>
                      <a:pPr algn="ctr"/>
                      <a:r>
                        <a:rPr lang="es-ES_tradnl" sz="1100" kern="1800">
                          <a:effectLst/>
                          <a:latin typeface="Calibri" panose="020F0502020204030204" pitchFamily="34" charset="0"/>
                          <a:cs typeface="Calibri" panose="020F0502020204030204" pitchFamily="34" charset="0"/>
                        </a:rPr>
                        <a:t>25 Mayo</a:t>
                      </a:r>
                      <a:endParaRPr lang="es-CO" sz="1100" kern="1800">
                        <a:effectLst/>
                        <a:latin typeface="Calibri" panose="020F0502020204030204" pitchFamily="34" charset="0"/>
                        <a:ea typeface="Batang" panose="02030600000101010101" pitchFamily="18" charset="-127"/>
                        <a:cs typeface="Calibri" panose="020F0502020204030204" pitchFamily="34" charset="0"/>
                      </a:endParaRPr>
                    </a:p>
                  </a:txBody>
                  <a:tcPr marL="65325" marR="65325" marT="0" marB="0" anchor="ctr"/>
                </a:tc>
                <a:extLst>
                  <a:ext uri="{0D108BD9-81ED-4DB2-BD59-A6C34878D82A}">
                    <a16:rowId xmlns:a16="http://schemas.microsoft.com/office/drawing/2014/main" val="3126490121"/>
                  </a:ext>
                </a:extLst>
              </a:tr>
              <a:tr h="155357">
                <a:tc>
                  <a:txBody>
                    <a:bodyPr/>
                    <a:lstStyle/>
                    <a:p>
                      <a:pPr algn="ctr"/>
                      <a:r>
                        <a:rPr lang="es-ES_tradnl" sz="1100" kern="1800" dirty="0">
                          <a:effectLst/>
                          <a:latin typeface="Calibri" panose="020F0502020204030204" pitchFamily="34" charset="0"/>
                          <a:cs typeface="Calibri" panose="020F0502020204030204" pitchFamily="34" charset="0"/>
                        </a:rPr>
                        <a:t>PERU ENERGIA</a:t>
                      </a:r>
                      <a:endParaRPr lang="es-CO" sz="1100" kern="1800" dirty="0">
                        <a:effectLst/>
                        <a:latin typeface="Calibri" panose="020F0502020204030204" pitchFamily="34" charset="0"/>
                        <a:ea typeface="Batang" panose="02030600000101010101" pitchFamily="18" charset="-127"/>
                        <a:cs typeface="Calibri" panose="020F0502020204030204" pitchFamily="34" charset="0"/>
                      </a:endParaRPr>
                    </a:p>
                  </a:txBody>
                  <a:tcPr marL="65325" marR="65325" marT="0" marB="0" anchor="ctr">
                    <a:solidFill>
                      <a:srgbClr val="FF6600"/>
                    </a:solidFill>
                  </a:tcPr>
                </a:tc>
                <a:tc>
                  <a:txBody>
                    <a:bodyPr/>
                    <a:lstStyle/>
                    <a:p>
                      <a:pPr algn="ctr"/>
                      <a:r>
                        <a:rPr lang="es-ES_tradnl" sz="1100" kern="1800" dirty="0">
                          <a:effectLst/>
                          <a:latin typeface="Calibri" panose="020F0502020204030204" pitchFamily="34" charset="0"/>
                          <a:cs typeface="Calibri" panose="020F0502020204030204" pitchFamily="34" charset="0"/>
                        </a:rPr>
                        <a:t>Lima</a:t>
                      </a:r>
                      <a:endParaRPr lang="es-CO" sz="1100" kern="1800" dirty="0">
                        <a:effectLst/>
                        <a:latin typeface="Calibri" panose="020F0502020204030204" pitchFamily="34" charset="0"/>
                        <a:ea typeface="Batang" panose="02030600000101010101" pitchFamily="18" charset="-127"/>
                        <a:cs typeface="Calibri" panose="020F0502020204030204" pitchFamily="34" charset="0"/>
                      </a:endParaRPr>
                    </a:p>
                  </a:txBody>
                  <a:tcPr marL="0" marR="0" marT="0" marB="0" anchor="ctr"/>
                </a:tc>
                <a:tc>
                  <a:txBody>
                    <a:bodyPr/>
                    <a:lstStyle/>
                    <a:p>
                      <a:pPr algn="ctr"/>
                      <a:r>
                        <a:rPr lang="es-ES_tradnl" sz="1100" kern="1800" dirty="0">
                          <a:effectLst/>
                          <a:latin typeface="Calibri" panose="020F0502020204030204" pitchFamily="34" charset="0"/>
                          <a:cs typeface="Calibri" panose="020F0502020204030204" pitchFamily="34" charset="0"/>
                        </a:rPr>
                        <a:t>29 Mayo</a:t>
                      </a:r>
                      <a:endParaRPr lang="es-CO" sz="1100" kern="1800" dirty="0">
                        <a:effectLst/>
                        <a:latin typeface="Calibri" panose="020F0502020204030204" pitchFamily="34" charset="0"/>
                        <a:ea typeface="Batang" panose="02030600000101010101" pitchFamily="18" charset="-127"/>
                        <a:cs typeface="Calibri" panose="020F0502020204030204" pitchFamily="34" charset="0"/>
                      </a:endParaRPr>
                    </a:p>
                  </a:txBody>
                  <a:tcPr marL="65325" marR="65325" marT="0" marB="0" anchor="ctr"/>
                </a:tc>
                <a:extLst>
                  <a:ext uri="{0D108BD9-81ED-4DB2-BD59-A6C34878D82A}">
                    <a16:rowId xmlns:a16="http://schemas.microsoft.com/office/drawing/2014/main" val="1013773788"/>
                  </a:ext>
                </a:extLst>
              </a:tr>
              <a:tr h="155357">
                <a:tc>
                  <a:txBody>
                    <a:bodyPr/>
                    <a:lstStyle/>
                    <a:p>
                      <a:pPr algn="ctr"/>
                      <a:r>
                        <a:rPr lang="es-ES_tradnl" sz="1100" b="1" kern="1800">
                          <a:effectLst/>
                          <a:latin typeface="Calibri" panose="020F0502020204030204" pitchFamily="34" charset="0"/>
                          <a:ea typeface="Batang" panose="02030600000101010101" pitchFamily="18" charset="-127"/>
                          <a:cs typeface="Calibri" panose="020F0502020204030204" pitchFamily="34" charset="0"/>
                        </a:rPr>
                        <a:t>FIESTA DE LA CANDELARIA</a:t>
                      </a:r>
                      <a:endParaRPr lang="es-CO" sz="1100" kern="1800">
                        <a:effectLst/>
                        <a:latin typeface="Calibri" panose="020F0502020204030204" pitchFamily="34" charset="0"/>
                        <a:ea typeface="Batang" panose="02030600000101010101" pitchFamily="18" charset="-127"/>
                        <a:cs typeface="Calibri" panose="020F0502020204030204" pitchFamily="34" charset="0"/>
                      </a:endParaRPr>
                    </a:p>
                  </a:txBody>
                  <a:tcPr marL="68580" marR="68580" marT="0" marB="0" anchor="ctr">
                    <a:solidFill>
                      <a:srgbClr val="FF6600"/>
                    </a:solidFill>
                  </a:tcPr>
                </a:tc>
                <a:tc>
                  <a:txBody>
                    <a:bodyPr/>
                    <a:lstStyle/>
                    <a:p>
                      <a:pPr algn="ctr"/>
                      <a:r>
                        <a:rPr lang="es-ES_tradnl" sz="1100" kern="1800">
                          <a:effectLst/>
                          <a:latin typeface="Calibri" panose="020F0502020204030204" pitchFamily="34" charset="0"/>
                          <a:ea typeface="Batang" panose="02030600000101010101" pitchFamily="18" charset="-127"/>
                          <a:cs typeface="Calibri" panose="020F0502020204030204" pitchFamily="34" charset="0"/>
                        </a:rPr>
                        <a:t>Puno</a:t>
                      </a:r>
                      <a:endParaRPr lang="es-CO" sz="1100" kern="1800">
                        <a:effectLst/>
                        <a:latin typeface="Calibri" panose="020F0502020204030204" pitchFamily="34" charset="0"/>
                        <a:ea typeface="Batang" panose="02030600000101010101" pitchFamily="18" charset="-127"/>
                        <a:cs typeface="Calibri" panose="020F0502020204030204" pitchFamily="34" charset="0"/>
                      </a:endParaRPr>
                    </a:p>
                  </a:txBody>
                  <a:tcPr marL="0" marR="0" marT="0" marB="0" anchor="ctr"/>
                </a:tc>
                <a:tc>
                  <a:txBody>
                    <a:bodyPr/>
                    <a:lstStyle/>
                    <a:p>
                      <a:pPr algn="ctr"/>
                      <a:r>
                        <a:rPr lang="es-ES_tradnl" sz="1100" kern="1800" dirty="0">
                          <a:solidFill>
                            <a:srgbClr val="000000"/>
                          </a:solidFill>
                          <a:effectLst/>
                          <a:latin typeface="Calibri" panose="020F0502020204030204" pitchFamily="34" charset="0"/>
                          <a:ea typeface="Batang" panose="02030600000101010101" pitchFamily="18" charset="-127"/>
                          <a:cs typeface="Calibri" panose="020F0502020204030204" pitchFamily="34" charset="0"/>
                        </a:rPr>
                        <a:t>Del 07 al 15 Febrero</a:t>
                      </a:r>
                      <a:endParaRPr lang="es-CO" sz="1100" kern="1800" dirty="0">
                        <a:effectLst/>
                        <a:latin typeface="Calibri" panose="020F0502020204030204" pitchFamily="34" charset="0"/>
                        <a:ea typeface="Batang" panose="02030600000101010101" pitchFamily="18" charset="-127"/>
                        <a:cs typeface="Calibri" panose="020F0502020204030204" pitchFamily="34" charset="0"/>
                      </a:endParaRPr>
                    </a:p>
                  </a:txBody>
                  <a:tcPr marL="68580" marR="68580" marT="0" marB="0" anchor="ctr"/>
                </a:tc>
                <a:extLst>
                  <a:ext uri="{0D108BD9-81ED-4DB2-BD59-A6C34878D82A}">
                    <a16:rowId xmlns:a16="http://schemas.microsoft.com/office/drawing/2014/main" val="4010789512"/>
                  </a:ext>
                </a:extLst>
              </a:tr>
              <a:tr h="218937">
                <a:tc>
                  <a:txBody>
                    <a:bodyPr/>
                    <a:lstStyle/>
                    <a:p>
                      <a:pPr algn="ctr"/>
                      <a:r>
                        <a:rPr lang="es-ES_tradnl" sz="1100" kern="1800" dirty="0">
                          <a:effectLst/>
                          <a:latin typeface="Calibri" panose="020F0502020204030204" pitchFamily="34" charset="0"/>
                          <a:cs typeface="Calibri" panose="020F0502020204030204" pitchFamily="34" charset="0"/>
                        </a:rPr>
                        <a:t>SEMANA SANTA</a:t>
                      </a:r>
                      <a:endParaRPr lang="es-CO" sz="1100" kern="1800" dirty="0">
                        <a:effectLst/>
                        <a:latin typeface="Calibri" panose="020F0502020204030204" pitchFamily="34" charset="0"/>
                        <a:ea typeface="Batang" panose="02030600000101010101" pitchFamily="18" charset="-127"/>
                        <a:cs typeface="Calibri" panose="020F0502020204030204" pitchFamily="34" charset="0"/>
                      </a:endParaRPr>
                    </a:p>
                  </a:txBody>
                  <a:tcPr marL="65325" marR="65325" marT="0" marB="0" anchor="ctr">
                    <a:solidFill>
                      <a:srgbClr val="FF6600"/>
                    </a:solidFill>
                  </a:tcPr>
                </a:tc>
                <a:tc>
                  <a:txBody>
                    <a:bodyPr/>
                    <a:lstStyle/>
                    <a:p>
                      <a:pPr algn="ctr"/>
                      <a:r>
                        <a:rPr lang="es-MX" sz="1100" kern="1800" dirty="0">
                          <a:effectLst/>
                          <a:latin typeface="Calibri" panose="020F0502020204030204" pitchFamily="34" charset="0"/>
                          <a:cs typeface="Calibri" panose="020F0502020204030204" pitchFamily="34" charset="0"/>
                        </a:rPr>
                        <a:t>Lima,  Cusco</a:t>
                      </a:r>
                      <a:endParaRPr lang="es-CO" sz="1100" kern="1800" dirty="0">
                        <a:effectLst/>
                        <a:latin typeface="Calibri" panose="020F0502020204030204" pitchFamily="34" charset="0"/>
                        <a:ea typeface="Batang" panose="02030600000101010101" pitchFamily="18" charset="-127"/>
                        <a:cs typeface="Calibri" panose="020F0502020204030204" pitchFamily="34" charset="0"/>
                      </a:endParaRPr>
                    </a:p>
                  </a:txBody>
                  <a:tcPr marL="0" marR="0" marT="0" marB="0" anchor="ctr"/>
                </a:tc>
                <a:tc>
                  <a:txBody>
                    <a:bodyPr/>
                    <a:lstStyle/>
                    <a:p>
                      <a:pPr algn="ctr"/>
                      <a:r>
                        <a:rPr lang="es-ES_tradnl" sz="1100" kern="1800" dirty="0">
                          <a:effectLst/>
                          <a:latin typeface="Calibri" panose="020F0502020204030204" pitchFamily="34" charset="0"/>
                          <a:cs typeface="Calibri" panose="020F0502020204030204" pitchFamily="34" charset="0"/>
                        </a:rPr>
                        <a:t>Del 17 al 20 Abril </a:t>
                      </a:r>
                      <a:endParaRPr lang="es-CO" sz="1100" kern="1800" dirty="0">
                        <a:effectLst/>
                        <a:latin typeface="Calibri" panose="020F0502020204030204" pitchFamily="34" charset="0"/>
                        <a:ea typeface="Batang" panose="02030600000101010101" pitchFamily="18" charset="-127"/>
                        <a:cs typeface="Calibri" panose="020F0502020204030204" pitchFamily="34" charset="0"/>
                      </a:endParaRPr>
                    </a:p>
                  </a:txBody>
                  <a:tcPr marL="65325" marR="65325" marT="0" marB="0" anchor="ctr"/>
                </a:tc>
                <a:extLst>
                  <a:ext uri="{0D108BD9-81ED-4DB2-BD59-A6C34878D82A}">
                    <a16:rowId xmlns:a16="http://schemas.microsoft.com/office/drawing/2014/main" val="447126311"/>
                  </a:ext>
                </a:extLst>
              </a:tr>
              <a:tr h="0">
                <a:tc>
                  <a:txBody>
                    <a:bodyPr/>
                    <a:lstStyle/>
                    <a:p>
                      <a:pPr algn="ctr"/>
                      <a:r>
                        <a:rPr lang="es-ES_tradnl" sz="1100" b="1" kern="1800" dirty="0">
                          <a:effectLst/>
                          <a:latin typeface="Calibri" panose="020F0502020204030204" pitchFamily="34" charset="0"/>
                          <a:ea typeface="Batang" panose="02030600000101010101" pitchFamily="18" charset="-127"/>
                          <a:cs typeface="Calibri" panose="020F0502020204030204" pitchFamily="34" charset="0"/>
                        </a:rPr>
                        <a:t> </a:t>
                      </a:r>
                      <a:endParaRPr lang="es-CO" sz="1100" kern="1800" dirty="0">
                        <a:effectLst/>
                        <a:latin typeface="Calibri" panose="020F0502020204030204" pitchFamily="34" charset="0"/>
                        <a:ea typeface="Batang" panose="02030600000101010101" pitchFamily="18" charset="-127"/>
                        <a:cs typeface="Calibri" panose="020F0502020204030204" pitchFamily="34" charset="0"/>
                      </a:endParaRPr>
                    </a:p>
                    <a:p>
                      <a:pPr algn="ctr"/>
                      <a:r>
                        <a:rPr lang="es-ES_tradnl" sz="1100" b="1" kern="1800" dirty="0">
                          <a:effectLst/>
                          <a:latin typeface="Calibri" panose="020F0502020204030204" pitchFamily="34" charset="0"/>
                          <a:ea typeface="Batang" panose="02030600000101010101" pitchFamily="18" charset="-127"/>
                          <a:cs typeface="Calibri" panose="020F0502020204030204" pitchFamily="34" charset="0"/>
                        </a:rPr>
                        <a:t>INTI RAYMI</a:t>
                      </a:r>
                      <a:endParaRPr lang="es-CO" sz="1100" kern="1800" dirty="0">
                        <a:effectLst/>
                        <a:latin typeface="Calibri" panose="020F0502020204030204" pitchFamily="34" charset="0"/>
                        <a:ea typeface="Batang" panose="02030600000101010101" pitchFamily="18" charset="-127"/>
                        <a:cs typeface="Calibri" panose="020F0502020204030204" pitchFamily="34" charset="0"/>
                      </a:endParaRPr>
                    </a:p>
                  </a:txBody>
                  <a:tcPr marL="68580" marR="68580" marT="0" marB="0" anchor="ctr">
                    <a:solidFill>
                      <a:srgbClr val="FF6600"/>
                    </a:solidFill>
                  </a:tcPr>
                </a:tc>
                <a:tc>
                  <a:txBody>
                    <a:bodyPr/>
                    <a:lstStyle/>
                    <a:p>
                      <a:pPr algn="ctr"/>
                      <a:r>
                        <a:rPr lang="es-ES_tradnl" sz="1100" kern="1800" dirty="0">
                          <a:effectLst/>
                          <a:latin typeface="Calibri" panose="020F0502020204030204" pitchFamily="34" charset="0"/>
                          <a:ea typeface="Batang" panose="02030600000101010101" pitchFamily="18" charset="-127"/>
                          <a:cs typeface="Calibri" panose="020F0502020204030204" pitchFamily="34" charset="0"/>
                        </a:rPr>
                        <a:t> </a:t>
                      </a:r>
                      <a:endParaRPr lang="es-CO" sz="1100" kern="1800" dirty="0">
                        <a:effectLst/>
                        <a:latin typeface="Calibri" panose="020F0502020204030204" pitchFamily="34" charset="0"/>
                        <a:ea typeface="Batang" panose="02030600000101010101" pitchFamily="18" charset="-127"/>
                        <a:cs typeface="Calibri" panose="020F0502020204030204" pitchFamily="34" charset="0"/>
                      </a:endParaRPr>
                    </a:p>
                    <a:p>
                      <a:pPr algn="ctr"/>
                      <a:r>
                        <a:rPr lang="es-ES_tradnl" sz="1100" kern="1800" dirty="0">
                          <a:effectLst/>
                          <a:latin typeface="Calibri" panose="020F0502020204030204" pitchFamily="34" charset="0"/>
                          <a:ea typeface="Batang" panose="02030600000101010101" pitchFamily="18" charset="-127"/>
                          <a:cs typeface="Calibri" panose="020F0502020204030204" pitchFamily="34" charset="0"/>
                        </a:rPr>
                        <a:t>Cusco</a:t>
                      </a:r>
                      <a:endParaRPr lang="es-CO" sz="1100" kern="1800" dirty="0">
                        <a:effectLst/>
                        <a:latin typeface="Calibri" panose="020F0502020204030204" pitchFamily="34" charset="0"/>
                        <a:ea typeface="Batang" panose="02030600000101010101" pitchFamily="18" charset="-127"/>
                        <a:cs typeface="Calibri" panose="020F0502020204030204" pitchFamily="34" charset="0"/>
                      </a:endParaRPr>
                    </a:p>
                    <a:p>
                      <a:pPr algn="ctr"/>
                      <a:r>
                        <a:rPr lang="es-ES_tradnl" sz="1100" kern="1800" dirty="0">
                          <a:effectLst/>
                          <a:latin typeface="Calibri" panose="020F0502020204030204" pitchFamily="34" charset="0"/>
                          <a:ea typeface="Batang" panose="02030600000101010101" pitchFamily="18" charset="-127"/>
                          <a:cs typeface="Calibri" panose="020F0502020204030204" pitchFamily="34" charset="0"/>
                        </a:rPr>
                        <a:t> </a:t>
                      </a:r>
                      <a:endParaRPr lang="es-CO" sz="1100" kern="1800" dirty="0">
                        <a:effectLst/>
                        <a:latin typeface="Calibri" panose="020F0502020204030204" pitchFamily="34" charset="0"/>
                        <a:ea typeface="Batang" panose="02030600000101010101" pitchFamily="18" charset="-127"/>
                        <a:cs typeface="Calibri" panose="020F0502020204030204" pitchFamily="34" charset="0"/>
                      </a:endParaRPr>
                    </a:p>
                  </a:txBody>
                  <a:tcPr marL="0" marR="0" marT="0" marB="0" anchor="ctr"/>
                </a:tc>
                <a:tc>
                  <a:txBody>
                    <a:bodyPr/>
                    <a:lstStyle/>
                    <a:p>
                      <a:pPr algn="ctr"/>
                      <a:r>
                        <a:rPr lang="es-ES_tradnl" sz="1100" kern="1800" dirty="0">
                          <a:effectLst/>
                          <a:latin typeface="Calibri" panose="020F0502020204030204" pitchFamily="34" charset="0"/>
                          <a:ea typeface="Batang" panose="02030600000101010101" pitchFamily="18" charset="-127"/>
                          <a:cs typeface="Calibri" panose="020F0502020204030204" pitchFamily="34" charset="0"/>
                        </a:rPr>
                        <a:t> </a:t>
                      </a:r>
                      <a:endParaRPr lang="es-CO" sz="1100" kern="1800" dirty="0">
                        <a:effectLst/>
                        <a:latin typeface="Calibri" panose="020F0502020204030204" pitchFamily="34" charset="0"/>
                        <a:ea typeface="Batang" panose="02030600000101010101" pitchFamily="18" charset="-127"/>
                        <a:cs typeface="Calibri" panose="020F0502020204030204" pitchFamily="34" charset="0"/>
                      </a:endParaRPr>
                    </a:p>
                    <a:p>
                      <a:pPr algn="ctr"/>
                      <a:r>
                        <a:rPr lang="es-ES_tradnl" sz="1100" kern="1800" dirty="0">
                          <a:effectLst/>
                          <a:latin typeface="Calibri" panose="020F0502020204030204" pitchFamily="34" charset="0"/>
                          <a:ea typeface="Batang" panose="02030600000101010101" pitchFamily="18" charset="-127"/>
                          <a:cs typeface="Calibri" panose="020F0502020204030204" pitchFamily="34" charset="0"/>
                        </a:rPr>
                        <a:t>Del 22 al 26 de Junio</a:t>
                      </a:r>
                      <a:endParaRPr lang="es-CO" sz="1100" kern="1800" dirty="0">
                        <a:effectLst/>
                        <a:latin typeface="Calibri" panose="020F0502020204030204" pitchFamily="34" charset="0"/>
                        <a:ea typeface="Batang" panose="02030600000101010101" pitchFamily="18" charset="-127"/>
                        <a:cs typeface="Calibri" panose="020F0502020204030204" pitchFamily="34" charset="0"/>
                      </a:endParaRPr>
                    </a:p>
                    <a:p>
                      <a:pPr algn="ctr"/>
                      <a:r>
                        <a:rPr lang="es-ES_tradnl" sz="1100" kern="1800" dirty="0">
                          <a:solidFill>
                            <a:srgbClr val="000000"/>
                          </a:solidFill>
                          <a:effectLst/>
                          <a:latin typeface="Calibri" panose="020F0502020204030204" pitchFamily="34" charset="0"/>
                          <a:ea typeface="Batang" panose="02030600000101010101" pitchFamily="18" charset="-127"/>
                          <a:cs typeface="Calibri" panose="020F0502020204030204" pitchFamily="34" charset="0"/>
                        </a:rPr>
                        <a:t> </a:t>
                      </a:r>
                      <a:endParaRPr lang="es-CO" sz="1100" kern="1800" dirty="0">
                        <a:effectLst/>
                        <a:latin typeface="Calibri" panose="020F0502020204030204" pitchFamily="34" charset="0"/>
                        <a:ea typeface="Batang" panose="02030600000101010101" pitchFamily="18" charset="-127"/>
                        <a:cs typeface="Calibri" panose="020F0502020204030204" pitchFamily="34" charset="0"/>
                      </a:endParaRPr>
                    </a:p>
                  </a:txBody>
                  <a:tcPr marL="68580" marR="68580" marT="0" marB="0" anchor="ctr"/>
                </a:tc>
                <a:extLst>
                  <a:ext uri="{0D108BD9-81ED-4DB2-BD59-A6C34878D82A}">
                    <a16:rowId xmlns:a16="http://schemas.microsoft.com/office/drawing/2014/main" val="3672389008"/>
                  </a:ext>
                </a:extLst>
              </a:tr>
              <a:tr h="337127">
                <a:tc>
                  <a:txBody>
                    <a:bodyPr/>
                    <a:lstStyle/>
                    <a:p>
                      <a:pPr algn="ctr"/>
                      <a:r>
                        <a:rPr lang="es-ES_tradnl" sz="1100" kern="1800" dirty="0">
                          <a:effectLst/>
                          <a:latin typeface="Calibri" panose="020F0502020204030204" pitchFamily="34" charset="0"/>
                          <a:cs typeface="Calibri" panose="020F0502020204030204" pitchFamily="34" charset="0"/>
                        </a:rPr>
                        <a:t> </a:t>
                      </a:r>
                      <a:endParaRPr lang="es-CO" sz="1100" kern="1800" dirty="0">
                        <a:effectLst/>
                        <a:latin typeface="Calibri" panose="020F0502020204030204" pitchFamily="34" charset="0"/>
                        <a:cs typeface="Calibri" panose="020F0502020204030204" pitchFamily="34" charset="0"/>
                      </a:endParaRPr>
                    </a:p>
                    <a:p>
                      <a:pPr algn="ctr"/>
                      <a:r>
                        <a:rPr lang="es-ES_tradnl" sz="1100" kern="1800" dirty="0">
                          <a:effectLst/>
                          <a:latin typeface="Calibri" panose="020F0502020204030204" pitchFamily="34" charset="0"/>
                          <a:cs typeface="Calibri" panose="020F0502020204030204" pitchFamily="34" charset="0"/>
                        </a:rPr>
                        <a:t>FIESTAS PATRIAS</a:t>
                      </a:r>
                      <a:endParaRPr lang="es-CO" sz="1100" kern="1800" dirty="0">
                        <a:effectLst/>
                        <a:latin typeface="Calibri" panose="020F0502020204030204" pitchFamily="34" charset="0"/>
                        <a:ea typeface="Batang" panose="02030600000101010101" pitchFamily="18" charset="-127"/>
                        <a:cs typeface="Calibri" panose="020F0502020204030204" pitchFamily="34" charset="0"/>
                      </a:endParaRPr>
                    </a:p>
                  </a:txBody>
                  <a:tcPr marL="65325" marR="65325" marT="0" marB="0" anchor="ctr">
                    <a:solidFill>
                      <a:srgbClr val="FF6600"/>
                    </a:solidFill>
                  </a:tcPr>
                </a:tc>
                <a:tc>
                  <a:txBody>
                    <a:bodyPr/>
                    <a:lstStyle/>
                    <a:p>
                      <a:pPr algn="ctr"/>
                      <a:r>
                        <a:rPr lang="es-ES_tradnl" sz="1100" kern="1800" dirty="0">
                          <a:effectLst/>
                          <a:latin typeface="Calibri" panose="020F0502020204030204" pitchFamily="34" charset="0"/>
                          <a:cs typeface="Calibri" panose="020F0502020204030204" pitchFamily="34" charset="0"/>
                        </a:rPr>
                        <a:t> </a:t>
                      </a:r>
                      <a:endParaRPr lang="es-CO" sz="1100" kern="1800" dirty="0">
                        <a:effectLst/>
                        <a:latin typeface="Calibri" panose="020F0502020204030204" pitchFamily="34" charset="0"/>
                        <a:cs typeface="Calibri" panose="020F0502020204030204" pitchFamily="34" charset="0"/>
                      </a:endParaRPr>
                    </a:p>
                    <a:p>
                      <a:pPr algn="ctr"/>
                      <a:r>
                        <a:rPr lang="es-ES_tradnl" sz="1100" kern="1800" dirty="0">
                          <a:effectLst/>
                          <a:latin typeface="Calibri" panose="020F0502020204030204" pitchFamily="34" charset="0"/>
                          <a:cs typeface="Calibri" panose="020F0502020204030204" pitchFamily="34" charset="0"/>
                        </a:rPr>
                        <a:t>Lima, cusco</a:t>
                      </a:r>
                      <a:endParaRPr lang="es-CO" sz="1100" kern="1800" dirty="0">
                        <a:effectLst/>
                        <a:latin typeface="Calibri" panose="020F0502020204030204" pitchFamily="34" charset="0"/>
                        <a:ea typeface="Batang" panose="02030600000101010101" pitchFamily="18" charset="-127"/>
                        <a:cs typeface="Calibri" panose="020F0502020204030204" pitchFamily="34" charset="0"/>
                      </a:endParaRPr>
                    </a:p>
                  </a:txBody>
                  <a:tcPr marL="0" marR="0" marT="0" marB="0"/>
                </a:tc>
                <a:tc>
                  <a:txBody>
                    <a:bodyPr/>
                    <a:lstStyle/>
                    <a:p>
                      <a:pPr algn="ctr"/>
                      <a:r>
                        <a:rPr lang="es-ES_tradnl" sz="1100" kern="1800" dirty="0">
                          <a:effectLst/>
                          <a:latin typeface="Calibri" panose="020F0502020204030204" pitchFamily="34" charset="0"/>
                          <a:cs typeface="Calibri" panose="020F0502020204030204" pitchFamily="34" charset="0"/>
                        </a:rPr>
                        <a:t>27 al 31 Julio</a:t>
                      </a:r>
                      <a:endParaRPr lang="es-CO" sz="1100" kern="1800" dirty="0">
                        <a:effectLst/>
                        <a:latin typeface="Calibri" panose="020F0502020204030204" pitchFamily="34" charset="0"/>
                        <a:cs typeface="Calibri" panose="020F0502020204030204" pitchFamily="34" charset="0"/>
                      </a:endParaRPr>
                    </a:p>
                    <a:p>
                      <a:pPr algn="ctr"/>
                      <a:r>
                        <a:rPr lang="es-ES_tradnl" sz="1100" kern="1800" dirty="0">
                          <a:effectLst/>
                          <a:latin typeface="Calibri" panose="020F0502020204030204" pitchFamily="34" charset="0"/>
                          <a:cs typeface="Calibri" panose="020F0502020204030204" pitchFamily="34" charset="0"/>
                        </a:rPr>
                        <a:t> </a:t>
                      </a:r>
                      <a:endParaRPr lang="es-CO" sz="1100" kern="1800" dirty="0">
                        <a:effectLst/>
                        <a:latin typeface="Calibri" panose="020F0502020204030204" pitchFamily="34" charset="0"/>
                        <a:ea typeface="Batang" panose="02030600000101010101" pitchFamily="18" charset="-127"/>
                        <a:cs typeface="Calibri" panose="020F0502020204030204" pitchFamily="34" charset="0"/>
                      </a:endParaRPr>
                    </a:p>
                  </a:txBody>
                  <a:tcPr marL="65325" marR="65325" marT="0" marB="0" anchor="b"/>
                </a:tc>
                <a:extLst>
                  <a:ext uri="{0D108BD9-81ED-4DB2-BD59-A6C34878D82A}">
                    <a16:rowId xmlns:a16="http://schemas.microsoft.com/office/drawing/2014/main" val="3358559988"/>
                  </a:ext>
                </a:extLst>
              </a:tr>
              <a:tr h="350319">
                <a:tc>
                  <a:txBody>
                    <a:bodyPr/>
                    <a:lstStyle/>
                    <a:p>
                      <a:pPr algn="ctr"/>
                      <a:r>
                        <a:rPr lang="es-ES_tradnl" sz="1100" kern="1800" dirty="0">
                          <a:effectLst/>
                          <a:latin typeface="Calibri" panose="020F0502020204030204" pitchFamily="34" charset="0"/>
                          <a:cs typeface="Calibri" panose="020F0502020204030204" pitchFamily="34" charset="0"/>
                        </a:rPr>
                        <a:t>Navidad y Año Nuevo</a:t>
                      </a:r>
                      <a:endParaRPr lang="es-CO" sz="1100" kern="1800" dirty="0">
                        <a:effectLst/>
                        <a:latin typeface="Calibri" panose="020F0502020204030204" pitchFamily="34" charset="0"/>
                        <a:ea typeface="Batang" panose="02030600000101010101" pitchFamily="18" charset="-127"/>
                        <a:cs typeface="Calibri" panose="020F0502020204030204" pitchFamily="34" charset="0"/>
                      </a:endParaRPr>
                    </a:p>
                  </a:txBody>
                  <a:tcPr marL="65325" marR="65325" marT="0" marB="0" anchor="ctr">
                    <a:solidFill>
                      <a:srgbClr val="FF6600"/>
                    </a:solidFill>
                  </a:tcPr>
                </a:tc>
                <a:tc>
                  <a:txBody>
                    <a:bodyPr/>
                    <a:lstStyle/>
                    <a:p>
                      <a:pPr algn="ctr"/>
                      <a:r>
                        <a:rPr lang="es-ES_tradnl" sz="1100" kern="1800" dirty="0">
                          <a:effectLst/>
                          <a:latin typeface="Calibri" panose="020F0502020204030204" pitchFamily="34" charset="0"/>
                          <a:cs typeface="Calibri" panose="020F0502020204030204" pitchFamily="34" charset="0"/>
                        </a:rPr>
                        <a:t> </a:t>
                      </a:r>
                      <a:endParaRPr lang="es-CO" sz="1100" kern="1800" dirty="0">
                        <a:effectLst/>
                        <a:latin typeface="Calibri" panose="020F0502020204030204" pitchFamily="34" charset="0"/>
                        <a:cs typeface="Calibri" panose="020F0502020204030204" pitchFamily="34" charset="0"/>
                      </a:endParaRPr>
                    </a:p>
                    <a:p>
                      <a:pPr algn="ctr"/>
                      <a:r>
                        <a:rPr lang="es-ES_tradnl" sz="1100" kern="1800" dirty="0">
                          <a:effectLst/>
                          <a:latin typeface="Calibri" panose="020F0502020204030204" pitchFamily="34" charset="0"/>
                          <a:cs typeface="Calibri" panose="020F0502020204030204" pitchFamily="34" charset="0"/>
                        </a:rPr>
                        <a:t>Lima, cusco, Puno</a:t>
                      </a:r>
                      <a:endParaRPr lang="es-CO" sz="1100" kern="1800" dirty="0">
                        <a:effectLst/>
                        <a:latin typeface="Calibri" panose="020F0502020204030204" pitchFamily="34" charset="0"/>
                        <a:cs typeface="Calibri" panose="020F0502020204030204" pitchFamily="34" charset="0"/>
                      </a:endParaRPr>
                    </a:p>
                    <a:p>
                      <a:pPr algn="ctr"/>
                      <a:br>
                        <a:rPr lang="es-ES_tradnl" sz="1100" kern="1800" dirty="0">
                          <a:effectLst/>
                          <a:latin typeface="Calibri" panose="020F0502020204030204" pitchFamily="34" charset="0"/>
                          <a:cs typeface="Calibri" panose="020F0502020204030204" pitchFamily="34" charset="0"/>
                        </a:rPr>
                      </a:br>
                      <a:endParaRPr lang="es-CO" sz="1100" kern="1800" dirty="0">
                        <a:effectLst/>
                        <a:latin typeface="Calibri" panose="020F0502020204030204" pitchFamily="34" charset="0"/>
                        <a:ea typeface="Batang" panose="02030600000101010101" pitchFamily="18" charset="-127"/>
                        <a:cs typeface="Calibri" panose="020F0502020204030204" pitchFamily="34" charset="0"/>
                      </a:endParaRPr>
                    </a:p>
                  </a:txBody>
                  <a:tcPr marL="0" marR="0" marT="0" marB="0" anchor="ctr"/>
                </a:tc>
                <a:tc>
                  <a:txBody>
                    <a:bodyPr/>
                    <a:lstStyle/>
                    <a:p>
                      <a:pPr algn="ctr"/>
                      <a:r>
                        <a:rPr lang="es-ES_tradnl" sz="1100" kern="1800" dirty="0">
                          <a:effectLst/>
                          <a:latin typeface="Calibri" panose="020F0502020204030204" pitchFamily="34" charset="0"/>
                          <a:cs typeface="Calibri" panose="020F0502020204030204" pitchFamily="34" charset="0"/>
                        </a:rPr>
                        <a:t>24 al 31 de Diciembre / 01 Enero </a:t>
                      </a:r>
                      <a:endParaRPr lang="es-CO" sz="1100" kern="1800" dirty="0">
                        <a:effectLst/>
                        <a:latin typeface="Calibri" panose="020F0502020204030204" pitchFamily="34" charset="0"/>
                        <a:ea typeface="Batang" panose="02030600000101010101" pitchFamily="18" charset="-127"/>
                        <a:cs typeface="Calibri" panose="020F0502020204030204" pitchFamily="34" charset="0"/>
                      </a:endParaRPr>
                    </a:p>
                  </a:txBody>
                  <a:tcPr marL="65325" marR="65325" marT="0" marB="0" anchor="ctr"/>
                </a:tc>
                <a:extLst>
                  <a:ext uri="{0D108BD9-81ED-4DB2-BD59-A6C34878D82A}">
                    <a16:rowId xmlns:a16="http://schemas.microsoft.com/office/drawing/2014/main" val="3276446011"/>
                  </a:ext>
                </a:extLst>
              </a:tr>
            </a:tbl>
          </a:graphicData>
        </a:graphic>
      </p:graphicFrame>
    </p:spTree>
    <p:extLst>
      <p:ext uri="{BB962C8B-B14F-4D97-AF65-F5344CB8AC3E}">
        <p14:creationId xmlns:p14="http://schemas.microsoft.com/office/powerpoint/2010/main" val="2693715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33853" r="584"/>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900124" y="549071"/>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900124" y="333628"/>
            <a:ext cx="5830057" cy="338554"/>
          </a:xfrm>
          <a:prstGeom prst="rect">
            <a:avLst/>
          </a:prstGeom>
          <a:noFill/>
        </p:spPr>
        <p:txBody>
          <a:bodyPr wrap="square" rtlCol="0">
            <a:spAutoFit/>
          </a:bodyPr>
          <a:lstStyle/>
          <a:p>
            <a:r>
              <a:rPr lang="es-CO" sz="1600" b="1" noProof="0" dirty="0">
                <a:solidFill>
                  <a:srgbClr val="0070C0"/>
                </a:solidFill>
              </a:rPr>
              <a:t>LIMA CUSCO Y PUNO  ARQUELOGICO</a:t>
            </a:r>
          </a:p>
        </p:txBody>
      </p:sp>
      <p:sp>
        <p:nvSpPr>
          <p:cNvPr id="7" name="TextBox 6">
            <a:extLst>
              <a:ext uri="{FF2B5EF4-FFF2-40B4-BE49-F238E27FC236}">
                <a16:creationId xmlns:a16="http://schemas.microsoft.com/office/drawing/2014/main" id="{C3CCB71B-3651-51FB-4608-7E422260DEA8}"/>
              </a:ext>
            </a:extLst>
          </p:cNvPr>
          <p:cNvSpPr txBox="1"/>
          <p:nvPr/>
        </p:nvSpPr>
        <p:spPr>
          <a:xfrm>
            <a:off x="5900124" y="1133846"/>
            <a:ext cx="6088675" cy="4771819"/>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1. BOGOTA - LIMA</a:t>
            </a:r>
          </a:p>
          <a:p>
            <a:pPr algn="just">
              <a:lnSpc>
                <a:spcPct val="150000"/>
              </a:lnSpc>
            </a:pPr>
            <a:r>
              <a:rPr lang="es-MX" sz="1200" b="0" i="0" noProof="0" dirty="0">
                <a:solidFill>
                  <a:srgbClr val="000000"/>
                </a:solidFill>
                <a:effectLst/>
              </a:rPr>
              <a:t>Llegada a la ciudad de Lima, asistencia y traslado al hotel. En la tarde iniciaremos nuestro recorrido por el barrio de Miraflores. Nuestra primera parada será el famoso Parque del Beso, un ícono de la ciudad y desde donde se tiene una linda vista de la bahía de Lima. Luego nos dirigiremos a el Centro histórico de Lima, Patrimonio de la Humanidad de la UNESCO, que nos espera lleno de historias de antaño. En el camino cruzaremos frente a la Huaca </a:t>
            </a:r>
            <a:r>
              <a:rPr lang="es-MX" sz="1200" b="0" i="0" noProof="0" dirty="0" err="1">
                <a:solidFill>
                  <a:srgbClr val="000000"/>
                </a:solidFill>
                <a:effectLst/>
              </a:rPr>
              <a:t>Pucllana</a:t>
            </a:r>
            <a:r>
              <a:rPr lang="es-MX" sz="1200" b="0" i="0" noProof="0" dirty="0">
                <a:solidFill>
                  <a:srgbClr val="000000"/>
                </a:solidFill>
                <a:effectLst/>
              </a:rPr>
              <a:t>, pirámide </a:t>
            </a:r>
            <a:r>
              <a:rPr lang="es-MX" sz="1200" b="0" i="0" noProof="0" dirty="0" err="1">
                <a:solidFill>
                  <a:srgbClr val="000000"/>
                </a:solidFill>
                <a:effectLst/>
              </a:rPr>
              <a:t>pre-inca</a:t>
            </a:r>
            <a:r>
              <a:rPr lang="es-MX" sz="1200" b="0" i="0" noProof="0" dirty="0">
                <a:solidFill>
                  <a:srgbClr val="000000"/>
                </a:solidFill>
                <a:effectLst/>
              </a:rPr>
              <a:t> que confunde con una ciudad moderna. Llegaremos a la Plaza Mayor de Lima, rodeada por la Catedral, el Arzobispado de Lima, el Palacios de Gobierno y la Municipalidad. Ingresaremos a la Catedral de Lima, donde se encuentra la cripta del conquistador Francisco Pizarro. Cruzaremos la Plaza mayor e ingresaremos al Convento de Santo Domingo, joya arquitectónica colonial donde el tiempo pareciera haberse detenido. En este lugar reposan los restos de Santa Rosa de Lima, San Martín de Porres y San Juan Masías, santos de gran devoción. En su interior, nos encontraremos con una gran biblioteca que guarda libros impresos en el siglo XV. En este convento se fundó la primera universidad de América, San Marcos. Dejaremos el centro de Lima, retornando al hotel.  Alojamiento en Lima.</a:t>
            </a: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a:blip r:embed="rId3">
            <a:extLst>
              <a:ext uri="{28A0092B-C50C-407E-A947-70E740481C1C}">
                <a14:useLocalDpi xmlns:a14="http://schemas.microsoft.com/office/drawing/2010/main" val="0"/>
              </a:ext>
            </a:extLst>
          </a:blip>
          <a:srcRect l="3746" r="3746"/>
          <a:stretch/>
        </p:blipFill>
        <p:spPr>
          <a:xfrm>
            <a:off x="2235200" y="3892356"/>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81337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33756" t="317" r="682" b="-317"/>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900125" y="629244"/>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900125" y="364578"/>
            <a:ext cx="5848530" cy="338554"/>
          </a:xfrm>
          <a:prstGeom prst="rect">
            <a:avLst/>
          </a:prstGeom>
          <a:noFill/>
        </p:spPr>
        <p:txBody>
          <a:bodyPr wrap="square" rtlCol="0">
            <a:spAutoFit/>
          </a:bodyPr>
          <a:lstStyle/>
          <a:p>
            <a:r>
              <a:rPr lang="es-CO" sz="1600" b="1" noProof="0" dirty="0">
                <a:solidFill>
                  <a:srgbClr val="0070C0"/>
                </a:solidFill>
              </a:rPr>
              <a:t>LIMA CUSCO Y PUNO  ARQUELOGICO</a:t>
            </a:r>
          </a:p>
        </p:txBody>
      </p:sp>
      <p:sp>
        <p:nvSpPr>
          <p:cNvPr id="7" name="TextBox 6">
            <a:extLst>
              <a:ext uri="{FF2B5EF4-FFF2-40B4-BE49-F238E27FC236}">
                <a16:creationId xmlns:a16="http://schemas.microsoft.com/office/drawing/2014/main" id="{C3CCB71B-3651-51FB-4608-7E422260DEA8}"/>
              </a:ext>
            </a:extLst>
          </p:cNvPr>
          <p:cNvSpPr txBox="1"/>
          <p:nvPr/>
        </p:nvSpPr>
        <p:spPr>
          <a:xfrm>
            <a:off x="5900125" y="1170267"/>
            <a:ext cx="6088675" cy="4494820"/>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2. LIMA/CUSCO</a:t>
            </a:r>
          </a:p>
          <a:p>
            <a:pPr algn="just">
              <a:lnSpc>
                <a:spcPct val="150000"/>
              </a:lnSpc>
            </a:pPr>
            <a:r>
              <a:rPr lang="es-MX" sz="1200" b="0" i="0" noProof="0" dirty="0">
                <a:solidFill>
                  <a:srgbClr val="000000"/>
                </a:solidFill>
                <a:effectLst/>
              </a:rPr>
              <a:t>Traslado al aeropuerto para nuestra salida a Cusco. A la llegada, asistencia y traslado al hotel. Resto de la mañana libre para aclimatarse.  Por la tarde ascenderemos al Parque Arqueológico de </a:t>
            </a:r>
            <a:r>
              <a:rPr lang="es-MX" sz="1200" b="0" i="0" noProof="0" dirty="0" err="1">
                <a:solidFill>
                  <a:srgbClr val="000000"/>
                </a:solidFill>
                <a:effectLst/>
              </a:rPr>
              <a:t>Sacsayhuaman</a:t>
            </a:r>
            <a:r>
              <a:rPr lang="es-MX" sz="1200" b="0" i="0" noProof="0" dirty="0">
                <a:solidFill>
                  <a:srgbClr val="000000"/>
                </a:solidFill>
                <a:effectLst/>
              </a:rPr>
              <a:t>, e iniciaremos la excursión visitando la fortaleza del mismo nombre, hermoso lugar que irradia paz y tranquilidad, admiraremos las enormes rocas de hasta 4 metros de altura, que fueron utilizadas en su construcción. Seguiremos con </a:t>
            </a:r>
            <a:r>
              <a:rPr lang="es-MX" sz="1200" b="0" i="0" noProof="0" dirty="0" err="1">
                <a:solidFill>
                  <a:srgbClr val="000000"/>
                </a:solidFill>
                <a:effectLst/>
              </a:rPr>
              <a:t>Q'enqo</a:t>
            </a:r>
            <a:r>
              <a:rPr lang="es-MX" sz="1200" b="0" i="0" noProof="0" dirty="0">
                <a:solidFill>
                  <a:srgbClr val="000000"/>
                </a:solidFill>
                <a:effectLst/>
              </a:rPr>
              <a:t>, antiguo templo del Puma donde se puede apreciar un altar para sacrificios en la parte interna de una enorme roca y luego con Tambomachay, fuentes sagradas de vida y salud. En el camino, tendremos una vista panorámica de </a:t>
            </a:r>
            <a:r>
              <a:rPr lang="es-MX" sz="1200" b="0" i="0" noProof="0" dirty="0" err="1">
                <a:solidFill>
                  <a:srgbClr val="000000"/>
                </a:solidFill>
                <a:effectLst/>
              </a:rPr>
              <a:t>Puca</a:t>
            </a:r>
            <a:r>
              <a:rPr lang="es-MX" sz="1200" b="0" i="0" noProof="0" dirty="0">
                <a:solidFill>
                  <a:srgbClr val="000000"/>
                </a:solidFill>
                <a:effectLst/>
              </a:rPr>
              <a:t> Pucará, atalaya que cuidaba el ingreso a la ciudad. Después, nos dirigiremos al Templo del Sol </a:t>
            </a:r>
            <a:r>
              <a:rPr lang="es-MX" sz="1200" b="0" i="0" noProof="0" dirty="0" err="1">
                <a:solidFill>
                  <a:srgbClr val="000000"/>
                </a:solidFill>
                <a:effectLst/>
              </a:rPr>
              <a:t>Qorikancha</a:t>
            </a:r>
            <a:r>
              <a:rPr lang="es-MX" sz="1200" b="0" i="0" noProof="0" dirty="0">
                <a:solidFill>
                  <a:srgbClr val="000000"/>
                </a:solidFill>
                <a:effectLst/>
              </a:rPr>
              <a:t>, sobre el cual se construyó el Convento de Santo Domingo, cuenta la leyenda que este templo estuvo totalmente recubierto de láminas de oro, que maravillaron a los conquistadores a su llegada. Para finalizar conoceremos la Plaza de Armas e ingresaremos a la Catedral, que atesora obras y pinturas coloniales invaluables, como la Cruz que llegó con los primeros conquistadores.  Alojamiento en Cusco.</a:t>
            </a: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a:blip r:embed="rId3">
            <a:extLst>
              <a:ext uri="{28A0092B-C50C-407E-A947-70E740481C1C}">
                <a14:useLocalDpi xmlns:a14="http://schemas.microsoft.com/office/drawing/2010/main" val="0"/>
              </a:ext>
            </a:extLst>
          </a:blip>
          <a:srcRect l="3746" r="3746"/>
          <a:stretch/>
        </p:blipFill>
        <p:spPr>
          <a:xfrm>
            <a:off x="2235200" y="3892356"/>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60539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32912" r="1526"/>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900125" y="629244"/>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900125" y="364578"/>
            <a:ext cx="5848530" cy="338554"/>
          </a:xfrm>
          <a:prstGeom prst="rect">
            <a:avLst/>
          </a:prstGeom>
          <a:noFill/>
        </p:spPr>
        <p:txBody>
          <a:bodyPr wrap="square" rtlCol="0">
            <a:spAutoFit/>
          </a:bodyPr>
          <a:lstStyle/>
          <a:p>
            <a:r>
              <a:rPr lang="es-CO" sz="1600" b="1" noProof="0" dirty="0">
                <a:solidFill>
                  <a:srgbClr val="0070C0"/>
                </a:solidFill>
              </a:rPr>
              <a:t>LIMA CUSCO Y PUNO  ARQUELOGICO</a:t>
            </a:r>
          </a:p>
        </p:txBody>
      </p:sp>
      <p:sp>
        <p:nvSpPr>
          <p:cNvPr id="7" name="TextBox 6">
            <a:extLst>
              <a:ext uri="{FF2B5EF4-FFF2-40B4-BE49-F238E27FC236}">
                <a16:creationId xmlns:a16="http://schemas.microsoft.com/office/drawing/2014/main" id="{C3CCB71B-3651-51FB-4608-7E422260DEA8}"/>
              </a:ext>
            </a:extLst>
          </p:cNvPr>
          <p:cNvSpPr txBox="1"/>
          <p:nvPr/>
        </p:nvSpPr>
        <p:spPr>
          <a:xfrm>
            <a:off x="5900125" y="1170267"/>
            <a:ext cx="6088675" cy="4494820"/>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3. CUSCO</a:t>
            </a:r>
            <a:endParaRPr lang="es-CO" sz="1200" b="1" dirty="0">
              <a:solidFill>
                <a:srgbClr val="000000"/>
              </a:solidFill>
            </a:endParaRPr>
          </a:p>
          <a:p>
            <a:pPr algn="just">
              <a:lnSpc>
                <a:spcPct val="150000"/>
              </a:lnSpc>
            </a:pPr>
            <a:r>
              <a:rPr lang="es-MX" sz="1200" b="0" i="0" noProof="0" dirty="0">
                <a:solidFill>
                  <a:srgbClr val="000000"/>
                </a:solidFill>
                <a:effectLst/>
              </a:rPr>
              <a:t>Día libre.  Por la noche, cena buffet en el Restaurante </a:t>
            </a:r>
            <a:r>
              <a:rPr lang="es-MX" sz="1200" b="0" i="0" noProof="0" dirty="0" err="1">
                <a:solidFill>
                  <a:srgbClr val="000000"/>
                </a:solidFill>
                <a:effectLst/>
              </a:rPr>
              <a:t>Tunupa</a:t>
            </a:r>
            <a:r>
              <a:rPr lang="es-MX" sz="1200" b="0" i="0" noProof="0" dirty="0">
                <a:solidFill>
                  <a:srgbClr val="000000"/>
                </a:solidFill>
                <a:effectLst/>
              </a:rPr>
              <a:t> con show folklórico, ubicada en plena Plaza de Armas. (Sin traslados incluidos.) Alojamiento en Cusco.</a:t>
            </a:r>
          </a:p>
          <a:p>
            <a:pPr algn="just">
              <a:lnSpc>
                <a:spcPct val="150000"/>
              </a:lnSpc>
            </a:pPr>
            <a:endParaRPr lang="es-MX" sz="1200" dirty="0">
              <a:solidFill>
                <a:srgbClr val="000000"/>
              </a:solidFill>
            </a:endParaRPr>
          </a:p>
          <a:p>
            <a:pPr algn="just">
              <a:lnSpc>
                <a:spcPct val="150000"/>
              </a:lnSpc>
            </a:pPr>
            <a:r>
              <a:rPr lang="es-CO" sz="1200" b="1" i="0" noProof="0" dirty="0">
                <a:solidFill>
                  <a:srgbClr val="000000"/>
                </a:solidFill>
                <a:effectLst/>
              </a:rPr>
              <a:t>Día 4. CUSCO / VALLE SAGRADO</a:t>
            </a:r>
            <a:endParaRPr lang="es-CO" sz="1200" b="1" dirty="0">
              <a:solidFill>
                <a:srgbClr val="000000"/>
              </a:solidFill>
            </a:endParaRPr>
          </a:p>
          <a:p>
            <a:pPr algn="just">
              <a:lnSpc>
                <a:spcPct val="150000"/>
              </a:lnSpc>
            </a:pPr>
            <a:r>
              <a:rPr lang="es-MX" sz="1200" b="0" i="0" noProof="0" dirty="0">
                <a:solidFill>
                  <a:srgbClr val="000000"/>
                </a:solidFill>
                <a:effectLst/>
              </a:rPr>
              <a:t>Este día visitaremos los sitios más resaltantes del Valle Sagrado de los Incas. Partiremos hacia el Pueblo de Chinchero, el más típico y pintoresco del Valle Sagrado. Este pueblo es famoso por sus mujeres tejedoras. Breve parada en un centro textil para apreciar las antiguas técnicas incas para el teñido e hilado con lana de Alpaca. Visitaremos su la plaza inca con su bella Iglesia colonial. Continuaremos hacia Moray, bello sitio arqueológico inca compuesto de terrazas agrícolas concéntricas que sirvieron como laboratorio para recrear microclimas. Almuerzo. Continuaremos para visitar el último pueblo viviente de los Incas, Ollantaytambo.  Visitaremos el Templo de las diez ventanas, los baños de la ñusta, y el Templo del Sol. Las postales desde las alturas de Ollantaytambo cerraran este mágico día en el Valle Sagrado de los Incas.  Alojamiento en Valle Sagrado.</a:t>
            </a: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a:blip r:embed="rId3">
            <a:extLst>
              <a:ext uri="{28A0092B-C50C-407E-A947-70E740481C1C}">
                <a14:useLocalDpi xmlns:a14="http://schemas.microsoft.com/office/drawing/2010/main" val="0"/>
              </a:ext>
            </a:extLst>
          </a:blip>
          <a:srcRect l="3746" r="3746"/>
          <a:stretch/>
        </p:blipFill>
        <p:spPr>
          <a:xfrm>
            <a:off x="2235200" y="3892356"/>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87783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34240" r="198"/>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900125" y="1121922"/>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900125" y="783368"/>
            <a:ext cx="5848530" cy="338554"/>
          </a:xfrm>
          <a:prstGeom prst="rect">
            <a:avLst/>
          </a:prstGeom>
          <a:noFill/>
        </p:spPr>
        <p:txBody>
          <a:bodyPr wrap="square" rtlCol="0">
            <a:spAutoFit/>
          </a:bodyPr>
          <a:lstStyle/>
          <a:p>
            <a:r>
              <a:rPr lang="es-CO" sz="1600" b="1" noProof="0" dirty="0">
                <a:solidFill>
                  <a:srgbClr val="0070C0"/>
                </a:solidFill>
              </a:rPr>
              <a:t>LIMA CUSCO Y PUNO  ARQUELOGICO</a:t>
            </a:r>
          </a:p>
        </p:txBody>
      </p:sp>
      <p:sp>
        <p:nvSpPr>
          <p:cNvPr id="7" name="TextBox 6">
            <a:extLst>
              <a:ext uri="{FF2B5EF4-FFF2-40B4-BE49-F238E27FC236}">
                <a16:creationId xmlns:a16="http://schemas.microsoft.com/office/drawing/2014/main" id="{C3CCB71B-3651-51FB-4608-7E422260DEA8}"/>
              </a:ext>
            </a:extLst>
          </p:cNvPr>
          <p:cNvSpPr txBox="1"/>
          <p:nvPr/>
        </p:nvSpPr>
        <p:spPr>
          <a:xfrm>
            <a:off x="5900125" y="1779867"/>
            <a:ext cx="6088675" cy="3386825"/>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5. </a:t>
            </a:r>
            <a:r>
              <a:rPr lang="it-IT" sz="1200" b="1" i="0" noProof="0" dirty="0">
                <a:solidFill>
                  <a:srgbClr val="000000"/>
                </a:solidFill>
                <a:effectLst/>
              </a:rPr>
              <a:t>VALLE SAGRADO/MACHU PICCHU/CUSCO </a:t>
            </a:r>
            <a:endParaRPr lang="es-CO" sz="1200" b="1" i="0" noProof="0" dirty="0">
              <a:solidFill>
                <a:srgbClr val="000000"/>
              </a:solidFill>
              <a:effectLst/>
            </a:endParaRPr>
          </a:p>
          <a:p>
            <a:pPr algn="just">
              <a:lnSpc>
                <a:spcPct val="150000"/>
              </a:lnSpc>
            </a:pPr>
            <a:r>
              <a:rPr lang="es-MX" sz="1200" b="0" i="0" noProof="0" dirty="0">
                <a:solidFill>
                  <a:srgbClr val="000000"/>
                </a:solidFill>
                <a:effectLst/>
              </a:rPr>
              <a:t>Nos dirigiremos hacia la estación de tren de Ollantaytambo, donde partiremos en tren para conocer una de las Nuevas 7 Maravillas del Mundo. Partiremos en tren para conocer una de las Nuevas 7 Maravillas del Mundo. Arribaremos a la estación de Aguas Calientes, donde nuestro personal nos asistirá para abordar el transporte que ascenderá por un camino intrincado obsequiándonos una espectacular vista del río Urubamba que da forma al famoso cañón. La Ciudad Perdida de los Incas, Machu Picchu, nos recibirá con sus increíbles terrazas, escalinatas, recintos ceremoniales y áreas urbanas. La energía emana de todo el lugar. Luego de una visita guiada, almorzaremos en uno de los restaurantes de la zona. A la hora coordinada, retornaremos en tren y seremos trasladados al hotel. Alojamiento en Cusco.</a:t>
            </a: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a:blip r:embed="rId3">
            <a:extLst>
              <a:ext uri="{28A0092B-C50C-407E-A947-70E740481C1C}">
                <a14:useLocalDpi xmlns:a14="http://schemas.microsoft.com/office/drawing/2010/main" val="0"/>
              </a:ext>
            </a:extLst>
          </a:blip>
          <a:srcRect l="3746" r="3746"/>
          <a:stretch/>
        </p:blipFill>
        <p:spPr>
          <a:xfrm>
            <a:off x="2235200" y="3892356"/>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647648443"/>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7F7F7F"/>
      </a:dk2>
      <a:lt2>
        <a:srgbClr val="E7E6E6"/>
      </a:lt2>
      <a:accent1>
        <a:srgbClr val="123663"/>
      </a:accent1>
      <a:accent2>
        <a:srgbClr val="FA8F24"/>
      </a:accent2>
      <a:accent3>
        <a:srgbClr val="EFEDF2"/>
      </a:accent3>
      <a:accent4>
        <a:srgbClr val="9BA5DF"/>
      </a:accent4>
      <a:accent5>
        <a:srgbClr val="EEDB47"/>
      </a:accent5>
      <a:accent6>
        <a:srgbClr val="668747"/>
      </a:accent6>
      <a:hlink>
        <a:srgbClr val="0563C1"/>
      </a:hlink>
      <a:folHlink>
        <a:srgbClr val="954F72"/>
      </a:folHlink>
    </a:clrScheme>
    <a:fontScheme name="Custom 22">
      <a:majorFont>
        <a:latin typeface="Cinzel"/>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5209</TotalTime>
  <Words>1973</Words>
  <Application>Microsoft Office PowerPoint</Application>
  <PresentationFormat>Panorámica</PresentationFormat>
  <Paragraphs>203</Paragraphs>
  <Slides>12</Slides>
  <Notes>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12</vt:i4>
      </vt:variant>
    </vt:vector>
  </HeadingPairs>
  <TitlesOfParts>
    <vt:vector size="21" baseType="lpstr">
      <vt:lpstr>Aptos</vt:lpstr>
      <vt:lpstr>Arial</vt:lpstr>
      <vt:lpstr>Calibri</vt:lpstr>
      <vt:lpstr>Cinzel</vt:lpstr>
      <vt:lpstr>Helvetica</vt:lpstr>
      <vt:lpstr>Montserrat</vt:lpstr>
      <vt:lpstr>Open Sans</vt:lpstr>
      <vt:lpstr>Symbol</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Studio Moara</dc:creator>
  <cp:lastModifiedBy>Natalia</cp:lastModifiedBy>
  <cp:revision>27</cp:revision>
  <dcterms:created xsi:type="dcterms:W3CDTF">2024-08-19T01:20:52Z</dcterms:created>
  <dcterms:modified xsi:type="dcterms:W3CDTF">2025-05-07T15:31:32Z</dcterms:modified>
</cp:coreProperties>
</file>