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7" r:id="rId2"/>
    <p:sldId id="441" r:id="rId3"/>
    <p:sldId id="535" r:id="rId4"/>
    <p:sldId id="530" r:id="rId5"/>
    <p:sldId id="379" r:id="rId6"/>
    <p:sldId id="537" r:id="rId7"/>
    <p:sldId id="536" r:id="rId8"/>
    <p:sldId id="538" r:id="rId9"/>
    <p:sldId id="5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5 Días / 4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499803" y="4119990"/>
            <a:ext cx="7192393"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LIMA Y CUSCO </a:t>
            </a:r>
            <a:r>
              <a:rPr lang="es-CO" sz="3600" b="1" noProof="0" dirty="0">
                <a:solidFill>
                  <a:srgbClr val="FF6600"/>
                </a:solidFill>
                <a:latin typeface="Montserrat" panose="02000505000000020004" pitchFamily="2" charset="0"/>
              </a:rPr>
              <a:t>MAJESTUOSO</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348393" y="60246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164156"/>
            <a:ext cx="8057938" cy="69384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93" y="1142831"/>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309918" y="1195449"/>
            <a:ext cx="7648292" cy="4391459"/>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noches de alojamiento en Lima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por Lima</a:t>
            </a: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Cusco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por Cusco &amp; Parque Sacsayhuamán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al Valle Sagrado de los Incas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almuerzo buffet en el Valle Sagrado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hotel/estación de tren/hotel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E</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ntrada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 Machu Picchu con visita guiada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8" y="6270120"/>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906" r="29906"/>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51154" y="122911"/>
            <a:ext cx="7359609" cy="646331"/>
          </a:xfrm>
          <a:prstGeom prst="rect">
            <a:avLst/>
          </a:prstGeom>
          <a:noFill/>
        </p:spPr>
        <p:txBody>
          <a:bodyPr wrap="square" rtlCol="0">
            <a:spAutoFit/>
          </a:bodyPr>
          <a:lstStyle/>
          <a:p>
            <a:r>
              <a:rPr lang="es-CO" sz="3600" b="1" noProof="0" dirty="0">
                <a:latin typeface="Montserrat" panose="02000505000000020004" pitchFamily="2" charset="0"/>
              </a:rPr>
              <a:t>LIMA Y CUSCO </a:t>
            </a:r>
            <a:r>
              <a:rPr lang="es-CO" sz="3600" b="1" noProof="0" dirty="0">
                <a:solidFill>
                  <a:srgbClr val="FF6600"/>
                </a:solidFill>
                <a:latin typeface="Montserrat" panose="02000505000000020004" pitchFamily="2" charset="0"/>
              </a:rPr>
              <a:t>MAJESTUOSO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18" r="28418"/>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24803" y="602980"/>
            <a:ext cx="7226959" cy="646331"/>
          </a:xfrm>
          <a:prstGeom prst="rect">
            <a:avLst/>
          </a:prstGeom>
          <a:noFill/>
        </p:spPr>
        <p:txBody>
          <a:bodyPr wrap="square" rtlCol="0">
            <a:spAutoFit/>
          </a:bodyPr>
          <a:lstStyle/>
          <a:p>
            <a:r>
              <a:rPr lang="es-CO" sz="3600" b="1" noProof="0" dirty="0">
                <a:latin typeface="Montserrat" panose="02000505000000020004" pitchFamily="2" charset="0"/>
              </a:rPr>
              <a:t>LIMA Y CUSCO </a:t>
            </a:r>
            <a:r>
              <a:rPr lang="es-CO" sz="3600" b="1" noProof="0" dirty="0">
                <a:solidFill>
                  <a:srgbClr val="FF6600"/>
                </a:solidFill>
                <a:latin typeface="Montserrat" panose="02000505000000020004" pitchFamily="2" charset="0"/>
              </a:rPr>
              <a:t>MAJESTUOSO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429568" y="581445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29568" y="704992"/>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45176878"/>
              </p:ext>
            </p:extLst>
          </p:nvPr>
        </p:nvGraphicFramePr>
        <p:xfrm>
          <a:off x="429568" y="1289767"/>
          <a:ext cx="6222353" cy="4379305"/>
        </p:xfrm>
        <a:graphic>
          <a:graphicData uri="http://schemas.openxmlformats.org/drawingml/2006/table">
            <a:tbl>
              <a:tblPr firstRow="1" firstCol="1">
                <a:tableStyleId>{21E4AEA4-8DFA-4A89-87EB-49C32662AFE0}</a:tableStyleId>
              </a:tblPr>
              <a:tblGrid>
                <a:gridCol w="974492">
                  <a:extLst>
                    <a:ext uri="{9D8B030D-6E8A-4147-A177-3AD203B41FA5}">
                      <a16:colId xmlns:a16="http://schemas.microsoft.com/office/drawing/2014/main" val="2099016920"/>
                    </a:ext>
                  </a:extLst>
                </a:gridCol>
                <a:gridCol w="761700">
                  <a:extLst>
                    <a:ext uri="{9D8B030D-6E8A-4147-A177-3AD203B41FA5}">
                      <a16:colId xmlns:a16="http://schemas.microsoft.com/office/drawing/2014/main" val="1536149785"/>
                    </a:ext>
                  </a:extLst>
                </a:gridCol>
                <a:gridCol w="1630385">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526472">
                  <a:extLst>
                    <a:ext uri="{9D8B030D-6E8A-4147-A177-3AD203B41FA5}">
                      <a16:colId xmlns:a16="http://schemas.microsoft.com/office/drawing/2014/main" val="3142961787"/>
                    </a:ext>
                  </a:extLst>
                </a:gridCol>
                <a:gridCol w="517237">
                  <a:extLst>
                    <a:ext uri="{9D8B030D-6E8A-4147-A177-3AD203B41FA5}">
                      <a16:colId xmlns:a16="http://schemas.microsoft.com/office/drawing/2014/main" val="3286471328"/>
                    </a:ext>
                  </a:extLst>
                </a:gridCol>
                <a:gridCol w="581891">
                  <a:extLst>
                    <a:ext uri="{9D8B030D-6E8A-4147-A177-3AD203B41FA5}">
                      <a16:colId xmlns:a16="http://schemas.microsoft.com/office/drawing/2014/main" val="174185944"/>
                    </a:ext>
                  </a:extLst>
                </a:gridCol>
                <a:gridCol w="740648">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dirty="0">
                          <a:solidFill>
                            <a:schemeClr val="bg1"/>
                          </a:solidFill>
                          <a:effectLst/>
                          <a:latin typeface="+mn-lt"/>
                          <a:ea typeface="Times New Roman" panose="02020603050405020304" pitchFamily="18" charset="0"/>
                          <a:cs typeface="Times New Roman" panose="02020603050405020304" pitchFamily="18" charset="0"/>
                        </a:rPr>
                        <a:t>CONFORT</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dirty="0">
                          <a:effectLst/>
                          <a:latin typeface="+mn-lt"/>
                        </a:rPr>
                        <a:t>Lima</a:t>
                      </a:r>
                      <a:br>
                        <a:rPr lang="es-US" sz="1200" dirty="0">
                          <a:effectLst/>
                          <a:latin typeface="+mn-lt"/>
                        </a:rPr>
                      </a:br>
                      <a:r>
                        <a:rPr lang="es-US" sz="1200" dirty="0">
                          <a:effectLst/>
                          <a:latin typeface="+mn-lt"/>
                        </a:rPr>
                        <a:t> Cusco</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s-MX" sz="1200" kern="1800" dirty="0">
                          <a:solidFill>
                            <a:srgbClr val="000000"/>
                          </a:solidFill>
                          <a:effectLst/>
                          <a:latin typeface="+mn-lt"/>
                          <a:ea typeface="Batang" panose="02030600000101010101" pitchFamily="18" charset="-127"/>
                          <a:cs typeface="Times New Roman" panose="02020603050405020304" pitchFamily="18" charset="0"/>
                        </a:rPr>
                        <a:t>El Tambo I</a:t>
                      </a:r>
                    </a:p>
                    <a:p>
                      <a:pPr algn="ctr">
                        <a:lnSpc>
                          <a:spcPct val="115000"/>
                        </a:lnSpc>
                      </a:pPr>
                      <a:r>
                        <a:rPr lang="es-MX" sz="1200" kern="1800" dirty="0">
                          <a:solidFill>
                            <a:srgbClr val="000000"/>
                          </a:solidFill>
                          <a:effectLst/>
                          <a:latin typeface="+mn-lt"/>
                          <a:ea typeface="Batang" panose="02030600000101010101" pitchFamily="18" charset="-127"/>
                          <a:cs typeface="Times New Roman" panose="02020603050405020304" pitchFamily="18" charset="0"/>
                        </a:rPr>
                        <a:t>San Francisco Plaza</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835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690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685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519</a:t>
                      </a:r>
                    </a:p>
                  </a:txBody>
                  <a:tcPr marL="9525" marR="9525" marT="9525" marB="0" anchor="ctr">
                    <a:solidFill>
                      <a:schemeClr val="tx2">
                        <a:lumMod val="40000"/>
                        <a:lumOff val="60000"/>
                      </a:schemeClr>
                    </a:solidFill>
                  </a:tcPr>
                </a:tc>
                <a:tc rowSpan="5">
                  <a:txBody>
                    <a:bodyPr/>
                    <a:lstStyle/>
                    <a:p>
                      <a:pPr algn="ctr">
                        <a:spcAft>
                          <a:spcPts val="0"/>
                        </a:spcAft>
                      </a:pPr>
                      <a:r>
                        <a:rPr lang="es-US" sz="1200" dirty="0">
                          <a:effectLst/>
                          <a:latin typeface="+mn-lt"/>
                        </a:rPr>
                        <a:t>392</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dirty="0">
                          <a:effectLst/>
                          <a:latin typeface="+mn-lt"/>
                        </a:rPr>
                        <a:t>Lima</a:t>
                      </a:r>
                      <a:br>
                        <a:rPr lang="es-US" sz="1200" dirty="0">
                          <a:effectLst/>
                          <a:latin typeface="+mn-lt"/>
                        </a:rPr>
                      </a:br>
                      <a:r>
                        <a:rPr lang="es-US" sz="1200" dirty="0">
                          <a:effectLst/>
                          <a:latin typeface="+mn-lt"/>
                        </a:rPr>
                        <a:t> Cusco</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Libre Hotel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Signature</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Collection</a:t>
                      </a:r>
                      <a:endParaRPr lang="pt-BR" sz="1200" kern="1800" dirty="0">
                        <a:solidFill>
                          <a:srgbClr val="000000"/>
                        </a:solidFill>
                        <a:effectLst/>
                        <a:latin typeface="+mn-lt"/>
                        <a:ea typeface="Batang" panose="02030600000101010101" pitchFamily="18" charset="-127"/>
                        <a:cs typeface="Times New Roman" panose="02020603050405020304" pitchFamily="18" charset="0"/>
                      </a:endParaRPr>
                    </a:p>
                    <a:p>
                      <a:pPr algn="ctr">
                        <a:lnSpc>
                          <a:spcPct val="115000"/>
                        </a:lnSpc>
                      </a:pPr>
                      <a:r>
                        <a:rPr lang="pt-BR" sz="1200" kern="1800" dirty="0" err="1">
                          <a:solidFill>
                            <a:srgbClr val="000000"/>
                          </a:solidFill>
                          <a:effectLst/>
                          <a:latin typeface="+mn-lt"/>
                          <a:ea typeface="Batang" panose="02030600000101010101" pitchFamily="18" charset="-127"/>
                          <a:cs typeface="Times New Roman" panose="02020603050405020304" pitchFamily="18" charset="0"/>
                        </a:rPr>
                        <a:t>Anden</a:t>
                      </a:r>
                      <a:r>
                        <a:rPr lang="pt-BR" sz="1200" kern="1800" dirty="0">
                          <a:solidFill>
                            <a:srgbClr val="000000"/>
                          </a:solidFill>
                          <a:effectLst/>
                          <a:latin typeface="+mn-lt"/>
                          <a:ea typeface="Batang" panose="02030600000101010101" pitchFamily="18" charset="-127"/>
                          <a:cs typeface="Times New Roman" panose="02020603050405020304" pitchFamily="18" charset="0"/>
                        </a:rPr>
                        <a:t> Inca</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835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701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699</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534</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dirty="0">
                          <a:effectLst/>
                          <a:latin typeface="+mn-lt"/>
                        </a:rPr>
                        <a:t>Lima</a:t>
                      </a:r>
                      <a:br>
                        <a:rPr lang="es-US" sz="1200" dirty="0">
                          <a:effectLst/>
                          <a:latin typeface="+mn-lt"/>
                        </a:rPr>
                      </a:br>
                      <a:r>
                        <a:rPr lang="es-US" sz="1200" dirty="0">
                          <a:effectLst/>
                          <a:latin typeface="+mn-lt"/>
                        </a:rPr>
                        <a:t> Cusco</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s-PE" sz="1200" kern="1800" dirty="0">
                          <a:solidFill>
                            <a:srgbClr val="000000"/>
                          </a:solidFill>
                          <a:effectLst/>
                          <a:latin typeface="+mn-lt"/>
                          <a:ea typeface="Batang" panose="02030600000101010101" pitchFamily="18" charset="-127"/>
                          <a:cs typeface="Times New Roman" panose="02020603050405020304" pitchFamily="18" charset="0"/>
                        </a:rPr>
                        <a:t>Libre Hotel </a:t>
                      </a:r>
                      <a:r>
                        <a:rPr lang="es-PE" sz="1200" kern="1800" dirty="0" err="1">
                          <a:solidFill>
                            <a:srgbClr val="000000"/>
                          </a:solidFill>
                          <a:effectLst/>
                          <a:latin typeface="+mn-lt"/>
                          <a:ea typeface="Batang" panose="02030600000101010101" pitchFamily="18" charset="-127"/>
                          <a:cs typeface="Times New Roman" panose="02020603050405020304" pitchFamily="18" charset="0"/>
                        </a:rPr>
                        <a:t>Signature</a:t>
                      </a:r>
                      <a:r>
                        <a:rPr lang="es-PE" sz="1200" kern="1800" dirty="0">
                          <a:solidFill>
                            <a:srgbClr val="000000"/>
                          </a:solidFill>
                          <a:effectLst/>
                          <a:latin typeface="+mn-lt"/>
                          <a:ea typeface="Batang" panose="02030600000101010101" pitchFamily="18" charset="-127"/>
                          <a:cs typeface="Times New Roman" panose="02020603050405020304" pitchFamily="18" charset="0"/>
                        </a:rPr>
                        <a:t> </a:t>
                      </a:r>
                      <a:r>
                        <a:rPr lang="es-PE" sz="1200" kern="1800" dirty="0" err="1">
                          <a:solidFill>
                            <a:srgbClr val="000000"/>
                          </a:solidFill>
                          <a:effectLst/>
                          <a:latin typeface="+mn-lt"/>
                          <a:ea typeface="Batang" panose="02030600000101010101" pitchFamily="18" charset="-127"/>
                          <a:cs typeface="Times New Roman" panose="02020603050405020304" pitchFamily="18" charset="0"/>
                        </a:rPr>
                        <a:t>Collection</a:t>
                      </a:r>
                      <a:endParaRPr lang="es-PE" sz="1200" kern="1800" dirty="0">
                        <a:solidFill>
                          <a:srgbClr val="000000"/>
                        </a:solidFill>
                        <a:effectLst/>
                        <a:latin typeface="+mn-lt"/>
                        <a:ea typeface="Batang" panose="02030600000101010101" pitchFamily="18" charset="-127"/>
                        <a:cs typeface="Times New Roman" panose="02020603050405020304" pitchFamily="18" charset="0"/>
                      </a:endParaRPr>
                    </a:p>
                    <a:p>
                      <a:pPr algn="ctr">
                        <a:lnSpc>
                          <a:spcPct val="115000"/>
                        </a:lnSpc>
                      </a:pPr>
                      <a:r>
                        <a:rPr lang="es-PE" sz="1200" kern="1800" dirty="0">
                          <a:solidFill>
                            <a:srgbClr val="000000"/>
                          </a:solidFill>
                          <a:effectLst/>
                          <a:latin typeface="+mn-lt"/>
                          <a:ea typeface="Batang" panose="02030600000101010101" pitchFamily="18" charset="-127"/>
                          <a:cs typeface="Times New Roman" panose="02020603050405020304" pitchFamily="18" charset="0"/>
                        </a:rPr>
                        <a:t>Terra Andina Mansión Colonial</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924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723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724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558</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s-PE" sz="1200" kern="1800" dirty="0">
                          <a:solidFill>
                            <a:srgbClr val="000000"/>
                          </a:solidFill>
                          <a:effectLst/>
                          <a:latin typeface="+mn-lt"/>
                          <a:ea typeface="Batang" panose="02030600000101010101" pitchFamily="18" charset="-127"/>
                          <a:cs typeface="Times New Roman" panose="02020603050405020304" pitchFamily="18" charset="0"/>
                        </a:rPr>
                        <a:t>Estelar Miraflores</a:t>
                      </a:r>
                      <a:endParaRPr lang="es-CO" sz="1200" kern="1800" dirty="0">
                        <a:effectLst/>
                        <a:latin typeface="+mn-lt"/>
                        <a:ea typeface="Batang" panose="02030600000101010101" pitchFamily="18" charset="-127"/>
                        <a:cs typeface="Times New Roman" panose="02020603050405020304" pitchFamily="18" charset="0"/>
                      </a:endParaRPr>
                    </a:p>
                    <a:p>
                      <a:pPr algn="ctr">
                        <a:lnSpc>
                          <a:spcPct val="115000"/>
                        </a:lnSpc>
                      </a:pPr>
                      <a:r>
                        <a:rPr lang="es-PE" sz="1200" kern="1800" dirty="0" err="1">
                          <a:solidFill>
                            <a:srgbClr val="000000"/>
                          </a:solidFill>
                          <a:effectLst/>
                          <a:latin typeface="+mn-lt"/>
                          <a:ea typeface="Batang" panose="02030600000101010101" pitchFamily="18" charset="-127"/>
                          <a:cs typeface="Times New Roman" panose="02020603050405020304" pitchFamily="18" charset="0"/>
                        </a:rPr>
                        <a:t>Xima</a:t>
                      </a:r>
                      <a:r>
                        <a:rPr lang="es-PE" sz="1200" kern="1800" dirty="0">
                          <a:solidFill>
                            <a:srgbClr val="000000"/>
                          </a:solidFill>
                          <a:effectLst/>
                          <a:latin typeface="+mn-lt"/>
                          <a:ea typeface="Batang" panose="02030600000101010101" pitchFamily="18" charset="-127"/>
                          <a:cs typeface="Times New Roman" panose="02020603050405020304" pitchFamily="18" charset="0"/>
                        </a:rPr>
                        <a:t> Hotel Cusco</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959</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741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751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585</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dirty="0">
                          <a:effectLst/>
                          <a:latin typeface="+mn-lt"/>
                        </a:rPr>
                        <a:t>PRIMERA SUPERIOR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dirty="0" err="1">
                          <a:solidFill>
                            <a:srgbClr val="000000"/>
                          </a:solidFill>
                          <a:effectLst/>
                          <a:latin typeface="+mn-lt"/>
                          <a:ea typeface="Batang" panose="02030600000101010101" pitchFamily="18" charset="-127"/>
                          <a:cs typeface="Times New Roman" panose="02020603050405020304" pitchFamily="18" charset="0"/>
                        </a:rPr>
                        <a:t>Innside</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by</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Melia</a:t>
                      </a:r>
                      <a:endParaRPr lang="es-CO" sz="1200" kern="1800" dirty="0">
                        <a:effectLst/>
                        <a:latin typeface="+mn-lt"/>
                        <a:ea typeface="Batang" panose="02030600000101010101" pitchFamily="18" charset="-127"/>
                        <a:cs typeface="Times New Roman" panose="02020603050405020304" pitchFamily="18" charset="0"/>
                      </a:endParaRPr>
                    </a:p>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Hilton Garden Inn Cusco</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1110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817</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825</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chemeClr val="tx1"/>
                          </a:solidFill>
                          <a:effectLst/>
                          <a:latin typeface="+mn-lt"/>
                        </a:rPr>
                        <a:t>659</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715945022"/>
              </p:ext>
            </p:extLst>
          </p:nvPr>
        </p:nvGraphicFramePr>
        <p:xfrm>
          <a:off x="6972043" y="128947"/>
          <a:ext cx="5005135" cy="2792667"/>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000" kern="1800" dirty="0">
                          <a:effectLst/>
                        </a:rPr>
                        <a:t> </a:t>
                      </a:r>
                      <a:endParaRPr lang="es-CO" sz="1000" kern="1800" dirty="0">
                        <a:effectLst/>
                      </a:endParaRPr>
                    </a:p>
                    <a:p>
                      <a:pPr algn="ctr"/>
                      <a:r>
                        <a:rPr lang="es-ES_tradnl" sz="1000" kern="1800" dirty="0">
                          <a:effectLst/>
                        </a:rPr>
                        <a:t>INTI RAYMI</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Cusco</a:t>
                      </a:r>
                      <a:endParaRPr lang="es-CO" sz="1000" kern="1800" dirty="0">
                        <a:effectLst/>
                      </a:endParaRPr>
                    </a:p>
                  </a:txBody>
                  <a:tcPr marL="0" marR="0" marT="0" marB="0" anchor="ctr"/>
                </a:tc>
                <a:tc>
                  <a:txBody>
                    <a:bodyPr/>
                    <a:lstStyle/>
                    <a:p>
                      <a:pPr algn="ctr"/>
                      <a:r>
                        <a:rPr lang="es-ES_tradnl" sz="1000" kern="1800" dirty="0">
                          <a:effectLst/>
                        </a:rPr>
                        <a:t> </a:t>
                      </a:r>
                      <a:endParaRPr lang="es-CO" sz="1000" kern="1800" dirty="0">
                        <a:effectLst/>
                      </a:endParaRPr>
                    </a:p>
                    <a:p>
                      <a:pPr algn="ctr"/>
                      <a:r>
                        <a:rPr lang="es-ES_tradnl" sz="1000" kern="1800" dirty="0">
                          <a:effectLst/>
                        </a:rPr>
                        <a:t>Del 22 al 26 de Junio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a:effectLst/>
                        </a:rPr>
                        <a:t>27 al 31 Julio</a:t>
                      </a:r>
                      <a:endParaRPr lang="es-CO" sz="1000" kern="1800">
                        <a:effectLst/>
                      </a:endParaRPr>
                    </a:p>
                    <a:p>
                      <a:pPr algn="ctr"/>
                      <a:r>
                        <a:rPr lang="es-ES_tradnl" sz="1000" kern="1800">
                          <a:effectLst/>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64" b="936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4149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244510"/>
            <a:ext cx="4372158" cy="338554"/>
          </a:xfrm>
          <a:prstGeom prst="rect">
            <a:avLst/>
          </a:prstGeom>
          <a:noFill/>
        </p:spPr>
        <p:txBody>
          <a:bodyPr wrap="square" rtlCol="0">
            <a:spAutoFit/>
          </a:bodyPr>
          <a:lstStyle/>
          <a:p>
            <a:r>
              <a:rPr lang="es-CO" sz="1600" b="1" noProof="0" dirty="0">
                <a:solidFill>
                  <a:srgbClr val="0070C0"/>
                </a:solidFill>
              </a:rPr>
              <a:t>LIMA Y CUSCO MAJESTUOSO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786845"/>
            <a:ext cx="6088675"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 </a:t>
            </a:r>
          </a:p>
          <a:p>
            <a:pPr algn="just">
              <a:lnSpc>
                <a:spcPct val="150000"/>
              </a:lnSpc>
            </a:pPr>
            <a:r>
              <a:rPr lang="es-MX" sz="1200" b="0" i="0" noProof="0" dirty="0">
                <a:solidFill>
                  <a:srgbClr val="000000"/>
                </a:solidFill>
                <a:effectLst/>
              </a:rPr>
              <a:t>Llegada a Lima, Bienvenida y asistencia en su traslado al hotel.  Por la tarde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470" r="4470"/>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64" b="936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LIMA Y CUSCO MAJESTUOSO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214019"/>
            <a:ext cx="6088675"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 – CUSCO</a:t>
            </a:r>
          </a:p>
          <a:p>
            <a:pPr algn="just">
              <a:lnSpc>
                <a:spcPct val="150000"/>
              </a:lnSpc>
            </a:pPr>
            <a:r>
              <a:rPr lang="es-MX" sz="1200" b="0" i="0" noProof="0" dirty="0">
                <a:solidFill>
                  <a:srgbClr val="000000"/>
                </a:solidFill>
                <a:effectLst/>
              </a:rPr>
              <a:t>Traslado al aeropuerto para nuestra salida a Cusco. A la llegada, asistencia y traslado al hotel. Resto de la mañana libre para descanso y aclimatación de la altura.  En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470" r="4470"/>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64" b="93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90279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673759"/>
            <a:ext cx="4372158" cy="338554"/>
          </a:xfrm>
          <a:prstGeom prst="rect">
            <a:avLst/>
          </a:prstGeom>
          <a:noFill/>
        </p:spPr>
        <p:txBody>
          <a:bodyPr wrap="square" rtlCol="0">
            <a:spAutoFit/>
          </a:bodyPr>
          <a:lstStyle/>
          <a:p>
            <a:r>
              <a:rPr lang="es-CO" sz="1600" b="1" noProof="0" dirty="0">
                <a:solidFill>
                  <a:srgbClr val="0070C0"/>
                </a:solidFill>
              </a:rPr>
              <a:t>LIMA Y CUSCO MAJESTUOSO</a:t>
            </a: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1460382"/>
            <a:ext cx="5364096"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a:t>
            </a:r>
            <a:r>
              <a:rPr lang="es-CO" sz="1200" b="1" dirty="0">
                <a:solidFill>
                  <a:srgbClr val="000000"/>
                </a:solidFill>
              </a:rPr>
              <a:t>3</a:t>
            </a:r>
            <a:r>
              <a:rPr lang="es-CO" sz="1200" b="1" i="0" noProof="0" dirty="0">
                <a:solidFill>
                  <a:srgbClr val="000000"/>
                </a:solidFill>
                <a:effectLst/>
              </a:rPr>
              <a:t>. CUSCO - VALLE SAGRADO - CUSCO </a:t>
            </a:r>
          </a:p>
          <a:p>
            <a:pPr algn="just">
              <a:lnSpc>
                <a:spcPct val="150000"/>
              </a:lnSpc>
            </a:pPr>
            <a:r>
              <a:rPr lang="es-MX" sz="1200" b="0" i="0" noProof="0" dirty="0">
                <a:solidFill>
                  <a:srgbClr val="000000"/>
                </a:solidFill>
                <a:effectLst/>
              </a:rPr>
              <a:t>Este día visitaremos los sitios más resaltantes del Valle Sagrado de los Incas. Partiremos hacia el Pueblo de Chinchero, el más típico y pintoresco del Valle Sagrado. Este pueblo es famoso por sus mujeres tejedoras. Breve parada en un centro textil para apreciar las antiguas técnicas incas para el teñido e hilado con lana de Alpaca. Visitaremos su la plaza inca con su bella Iglesia colonial. Continuaremos hacia Moray, bello sitio arqueológico inca compuesto de terrazas agrícolas concéntricas que sirvieron como laboratorio para recrear microclimas. Almuerzo. Continuaremos para visitar el último pueblo viviente de los Incas, Ollantaytambo.</a:t>
            </a:r>
          </a:p>
          <a:p>
            <a:pPr algn="just">
              <a:lnSpc>
                <a:spcPct val="150000"/>
              </a:lnSpc>
            </a:pPr>
            <a:r>
              <a:rPr lang="es-MX" sz="1200" b="0" i="0" noProof="0" dirty="0">
                <a:solidFill>
                  <a:srgbClr val="000000"/>
                </a:solidFill>
                <a:effectLst/>
              </a:rPr>
              <a:t>Visitaremos el Templo de las diez ventanas, los baños de la ñusta, y el Templo del Sol. Las postales desde las alturas de Ollantaytambo cerraran este mágico día en el Valle Sagrado de los Incas. Retorno a Cusco. Alojamiento.</a:t>
            </a:r>
          </a:p>
          <a:p>
            <a:pPr>
              <a:lnSpc>
                <a:spcPct val="150000"/>
              </a:lnSpc>
            </a:pP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64" b="93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900125" y="67542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900125" y="336870"/>
            <a:ext cx="4372158" cy="338554"/>
          </a:xfrm>
          <a:prstGeom prst="rect">
            <a:avLst/>
          </a:prstGeom>
          <a:noFill/>
        </p:spPr>
        <p:txBody>
          <a:bodyPr wrap="square" rtlCol="0">
            <a:spAutoFit/>
          </a:bodyPr>
          <a:lstStyle/>
          <a:p>
            <a:r>
              <a:rPr lang="es-CO" sz="1600" b="1" noProof="0" dirty="0">
                <a:solidFill>
                  <a:srgbClr val="0070C0"/>
                </a:solidFill>
              </a:rPr>
              <a:t>LIMA Y  CUSCO MAJESTUOSO</a:t>
            </a:r>
          </a:p>
        </p:txBody>
      </p:sp>
      <p:sp>
        <p:nvSpPr>
          <p:cNvPr id="7" name="TextBox 6">
            <a:extLst>
              <a:ext uri="{FF2B5EF4-FFF2-40B4-BE49-F238E27FC236}">
                <a16:creationId xmlns:a16="http://schemas.microsoft.com/office/drawing/2014/main" id="{6362B6FA-2AB6-67D4-4FA8-7F0C6F9EDA5E}"/>
              </a:ext>
            </a:extLst>
          </p:cNvPr>
          <p:cNvSpPr txBox="1"/>
          <p:nvPr/>
        </p:nvSpPr>
        <p:spPr>
          <a:xfrm>
            <a:off x="5900125" y="1260199"/>
            <a:ext cx="5846300" cy="338682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CUSCO - MACHU PICCHU - CUSCO </a:t>
            </a:r>
          </a:p>
          <a:p>
            <a:pPr algn="just">
              <a:lnSpc>
                <a:spcPct val="150000"/>
              </a:lnSpc>
            </a:pPr>
            <a:r>
              <a:rPr lang="es-MX" sz="1200" b="0" i="0" noProof="0" dirty="0">
                <a:solidFill>
                  <a:srgbClr val="000000"/>
                </a:solidFill>
                <a:effectLst/>
              </a:rPr>
              <a:t>Nos dirigiremos hacia la estación de tren de </a:t>
            </a:r>
            <a:r>
              <a:rPr lang="es-MX" sz="1200" b="0" i="0" noProof="0" dirty="0" err="1">
                <a:solidFill>
                  <a:srgbClr val="000000"/>
                </a:solidFill>
                <a:effectLst/>
              </a:rPr>
              <a:t>Poroy</a:t>
            </a:r>
            <a:r>
              <a:rPr lang="es-MX" sz="1200" b="0" i="0" noProof="0" dirty="0">
                <a:solidFill>
                  <a:srgbClr val="000000"/>
                </a:solidFill>
                <a:effectLst/>
              </a:rPr>
              <a:t> u Ollantaytambo de acuerdo a la temporada, donde partiremos en tren para conocer una de las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en Cusco. Alojamiento en Cusco.</a:t>
            </a:r>
            <a:endParaRPr lang="es-CO" b="1" i="0" noProof="0" dirty="0">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6">
            <a:extLst>
              <a:ext uri="{FF2B5EF4-FFF2-40B4-BE49-F238E27FC236}">
                <a16:creationId xmlns:a16="http://schemas.microsoft.com/office/drawing/2014/main" id="{1AFDD790-06B6-61E8-58FB-1955DA50EAE5}"/>
              </a:ext>
            </a:extLst>
          </p:cNvPr>
          <p:cNvSpPr txBox="1"/>
          <p:nvPr/>
        </p:nvSpPr>
        <p:spPr>
          <a:xfrm>
            <a:off x="6022110" y="4756782"/>
            <a:ext cx="5364096" cy="129458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CUSCO - LIMA</a:t>
            </a:r>
          </a:p>
          <a:p>
            <a:pPr algn="just">
              <a:lnSpc>
                <a:spcPct val="150000"/>
              </a:lnSpc>
            </a:pPr>
            <a:r>
              <a:rPr lang="es-MX" sz="1200" b="0" i="0" noProof="0" dirty="0">
                <a:solidFill>
                  <a:srgbClr val="000000"/>
                </a:solidFill>
                <a:effectLst/>
              </a:rPr>
              <a:t>A la hora coordinada, traslado al aeropuerto para abordar nuestro vuelo de salida.</a:t>
            </a:r>
          </a:p>
          <a:p>
            <a:pPr algn="ctr">
              <a:lnSpc>
                <a:spcPct val="150000"/>
              </a:lnSpc>
            </a:pPr>
            <a:r>
              <a:rPr lang="es-CO" b="1" i="0" noProof="0" dirty="0">
                <a:effectLst/>
              </a:rPr>
              <a:t>FIN DE NUESTROS SERVICIOS.</a:t>
            </a:r>
          </a:p>
        </p:txBody>
      </p:sp>
    </p:spTree>
    <p:extLst>
      <p:ext uri="{BB962C8B-B14F-4D97-AF65-F5344CB8AC3E}">
        <p14:creationId xmlns:p14="http://schemas.microsoft.com/office/powerpoint/2010/main" val="291541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i="1" dirty="0">
                <a:solidFill>
                  <a:schemeClr val="bg1"/>
                </a:solidFill>
              </a:rPr>
              <a:t>5</a:t>
            </a:r>
            <a:r>
              <a:rPr lang="es-CO" sz="1600" b="0" i="1" noProof="0" dirty="0">
                <a:solidFill>
                  <a:schemeClr val="bg1"/>
                </a:solidFill>
                <a:effectLst/>
              </a:rPr>
              <a:t> Días / 4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12293" y="4011522"/>
            <a:ext cx="7592290"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LIMA Y CUSCO </a:t>
            </a:r>
            <a:r>
              <a:rPr lang="es-CO" sz="3600" b="1" noProof="0" dirty="0">
                <a:solidFill>
                  <a:srgbClr val="FF6600"/>
                </a:solidFill>
                <a:latin typeface="Montserrat" panose="02000505000000020004" pitchFamily="2" charset="0"/>
              </a:rPr>
              <a:t>MAJESTUOSO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5273</TotalTime>
  <Words>1421</Words>
  <Application>Microsoft Office PowerPoint</Application>
  <PresentationFormat>Panorámica</PresentationFormat>
  <Paragraphs>154</Paragraphs>
  <Slides>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22</cp:revision>
  <dcterms:created xsi:type="dcterms:W3CDTF">2024-08-19T01:20:52Z</dcterms:created>
  <dcterms:modified xsi:type="dcterms:W3CDTF">2025-05-07T16:06:41Z</dcterms:modified>
</cp:coreProperties>
</file>