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379" r:id="rId6"/>
    <p:sldId id="537" r:id="rId7"/>
    <p:sldId id="536" r:id="rId8"/>
    <p:sldId id="538" r:id="rId9"/>
    <p:sldId id="539" r:id="rId10"/>
    <p:sldId id="540"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3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791855" y="4676673"/>
            <a:ext cx="9023927"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23969" y="486717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84614"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7</a:t>
            </a:r>
            <a:r>
              <a:rPr lang="es-CO" sz="1600" b="0" i="1" noProof="0" dirty="0">
                <a:solidFill>
                  <a:schemeClr val="bg1"/>
                </a:solidFill>
                <a:effectLst/>
              </a:rPr>
              <a:t>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4625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671782" y="4119990"/>
            <a:ext cx="9670473"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NUEVO AMANECER </a:t>
            </a:r>
            <a:r>
              <a:rPr lang="es-CO" sz="3600" b="1" noProof="0" dirty="0">
                <a:solidFill>
                  <a:srgbClr val="FF6600"/>
                </a:solidFill>
                <a:latin typeface="Montserrat" panose="02000505000000020004" pitchFamily="2" charset="0"/>
              </a:rPr>
              <a:t>EN MACHUPICHU</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3417" y="499988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00125" y="67542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00125" y="336870"/>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6362B6FA-2AB6-67D4-4FA8-7F0C6F9EDA5E}"/>
              </a:ext>
            </a:extLst>
          </p:cNvPr>
          <p:cNvSpPr txBox="1"/>
          <p:nvPr/>
        </p:nvSpPr>
        <p:spPr>
          <a:xfrm>
            <a:off x="5900125" y="1260199"/>
            <a:ext cx="5846300" cy="227882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6. </a:t>
            </a:r>
            <a:r>
              <a:rPr lang="es-MX" sz="1200" b="1" i="0" noProof="0" dirty="0">
                <a:solidFill>
                  <a:srgbClr val="000000"/>
                </a:solidFill>
                <a:effectLst/>
              </a:rPr>
              <a:t>MACHU PICCHU, CIUDADELA PERDIDA</a:t>
            </a:r>
          </a:p>
          <a:p>
            <a:pPr algn="just">
              <a:lnSpc>
                <a:spcPct val="150000"/>
              </a:lnSpc>
            </a:pPr>
            <a:r>
              <a:rPr lang="es-MX" sz="1200" b="0" i="0" noProof="0" dirty="0">
                <a:solidFill>
                  <a:srgbClr val="000000"/>
                </a:solidFill>
                <a:effectLst/>
              </a:rPr>
              <a:t>El día esperado para conocer una de las 7 Maravillas del Mundo.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6">
            <a:extLst>
              <a:ext uri="{FF2B5EF4-FFF2-40B4-BE49-F238E27FC236}">
                <a16:creationId xmlns:a16="http://schemas.microsoft.com/office/drawing/2014/main" id="{1AFDD790-06B6-61E8-58FB-1955DA50EAE5}"/>
              </a:ext>
            </a:extLst>
          </p:cNvPr>
          <p:cNvSpPr txBox="1"/>
          <p:nvPr/>
        </p:nvSpPr>
        <p:spPr>
          <a:xfrm>
            <a:off x="5900125" y="3836117"/>
            <a:ext cx="5364096" cy="157158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7. CUSCO - BOGOTA</a:t>
            </a:r>
          </a:p>
          <a:p>
            <a:pPr algn="just">
              <a:lnSpc>
                <a:spcPct val="150000"/>
              </a:lnSpc>
            </a:pPr>
            <a:r>
              <a:rPr lang="es-MX" sz="1200" b="0" i="0" noProof="0" dirty="0">
                <a:solidFill>
                  <a:srgbClr val="000000"/>
                </a:solidFill>
                <a:effectLst/>
              </a:rPr>
              <a:t>Traslado al aeropuerto. Salida a Lima para conectar con su vuelo de retorno a casa.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spTree>
    <p:extLst>
      <p:ext uri="{BB962C8B-B14F-4D97-AF65-F5344CB8AC3E}">
        <p14:creationId xmlns:p14="http://schemas.microsoft.com/office/powerpoint/2010/main" val="386185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997527" y="4676673"/>
            <a:ext cx="913476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1611197" y="4842983"/>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334474" y="5103373"/>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58806"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886688" y="4011522"/>
            <a:ext cx="9337965"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NUEVO AMANECER </a:t>
            </a:r>
            <a:r>
              <a:rPr lang="es-CO" sz="3600" b="1" noProof="0" dirty="0">
                <a:solidFill>
                  <a:srgbClr val="FF6600"/>
                </a:solidFill>
                <a:latin typeface="Montserrat" panose="02000505000000020004" pitchFamily="2" charset="0"/>
              </a:rPr>
              <a:t>EN MACHUPICHU</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1318" y="5007699"/>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51154" y="1024459"/>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3" y="1685883"/>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51154" y="1716070"/>
            <a:ext cx="7648292" cy="343119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el hotel elegido en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y hotel – estación de tren – hotel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de la ciudad y al parque arqueológico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Sacsayhuaman</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Valle Sagrado Visitando  Pisac Inca y colonial, visita al museo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Inkariy</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centro de cultura viva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Yucay</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Moray, Maras y pueblo Inca de Ollantaytambo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Valle Sagrado</a:t>
            </a:r>
          </a:p>
          <a:p>
            <a:pPr marL="342900" lvl="0" indent="-342900">
              <a:lnSpc>
                <a:spcPct val="120000"/>
              </a:lnSpc>
              <a:buSzPts val="1000"/>
              <a:buFont typeface="Symbol" panose="05050102010706020507" pitchFamily="18" charset="2"/>
              <a:buChar char=""/>
              <a:tabLst>
                <a:tab pos="457200" algn="l"/>
              </a:tabLst>
            </a:pP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picchu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Machu Picchu</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7012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06" r="2990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4" y="0"/>
            <a:ext cx="7359609" cy="1200329"/>
          </a:xfrm>
          <a:prstGeom prst="rect">
            <a:avLst/>
          </a:prstGeom>
          <a:noFill/>
        </p:spPr>
        <p:txBody>
          <a:bodyPr wrap="square" rtlCol="0">
            <a:spAutoFit/>
          </a:bodyPr>
          <a:lstStyle/>
          <a:p>
            <a:r>
              <a:rPr lang="es-CO" sz="3600" b="1" noProof="0" dirty="0">
                <a:latin typeface="Montserrat" panose="02000505000000020004" pitchFamily="2" charset="0"/>
              </a:rPr>
              <a:t>NUEVO AMANECER </a:t>
            </a:r>
            <a:r>
              <a:rPr lang="es-CO" sz="3600" b="1" noProof="0" dirty="0">
                <a:solidFill>
                  <a:srgbClr val="FF6600"/>
                </a:solidFill>
                <a:latin typeface="Montserrat" panose="02000505000000020004" pitchFamily="2" charset="0"/>
              </a:rPr>
              <a:t>EN MACHUPICHU</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24803" y="226543"/>
            <a:ext cx="7226959" cy="1200329"/>
          </a:xfrm>
          <a:prstGeom prst="rect">
            <a:avLst/>
          </a:prstGeom>
          <a:noFill/>
        </p:spPr>
        <p:txBody>
          <a:bodyPr wrap="square" rtlCol="0">
            <a:spAutoFit/>
          </a:bodyPr>
          <a:lstStyle/>
          <a:p>
            <a:r>
              <a:rPr lang="es-CO" sz="3600" b="1" noProof="0" dirty="0">
                <a:latin typeface="Montserrat" panose="02000505000000020004" pitchFamily="2" charset="0"/>
              </a:rPr>
              <a:t>NUEVO AMANECER </a:t>
            </a:r>
            <a:r>
              <a:rPr lang="es-CO" sz="3600" b="1" noProof="0" dirty="0">
                <a:solidFill>
                  <a:srgbClr val="FF6600"/>
                </a:solidFill>
                <a:latin typeface="Montserrat" panose="02000505000000020004" pitchFamily="2" charset="0"/>
              </a:rPr>
              <a:t>EN MACHUPICHU</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704265459"/>
              </p:ext>
            </p:extLst>
          </p:nvPr>
        </p:nvGraphicFramePr>
        <p:xfrm>
          <a:off x="632768" y="1231310"/>
          <a:ext cx="4924126" cy="4351338"/>
        </p:xfrm>
        <a:graphic>
          <a:graphicData uri="http://schemas.openxmlformats.org/drawingml/2006/table">
            <a:tbl>
              <a:tblPr firstRow="1" firstCol="1">
                <a:tableStyleId>{21E4AEA4-8DFA-4A89-87EB-49C32662AFE0}</a:tableStyleId>
              </a:tblPr>
              <a:tblGrid>
                <a:gridCol w="1252790">
                  <a:extLst>
                    <a:ext uri="{9D8B030D-6E8A-4147-A177-3AD203B41FA5}">
                      <a16:colId xmlns:a16="http://schemas.microsoft.com/office/drawing/2014/main" val="2099016920"/>
                    </a:ext>
                  </a:extLst>
                </a:gridCol>
                <a:gridCol w="629329">
                  <a:extLst>
                    <a:ext uri="{9D8B030D-6E8A-4147-A177-3AD203B41FA5}">
                      <a16:colId xmlns:a16="http://schemas.microsoft.com/office/drawing/2014/main" val="3143310801"/>
                    </a:ext>
                  </a:extLst>
                </a:gridCol>
                <a:gridCol w="676823">
                  <a:extLst>
                    <a:ext uri="{9D8B030D-6E8A-4147-A177-3AD203B41FA5}">
                      <a16:colId xmlns:a16="http://schemas.microsoft.com/office/drawing/2014/main" val="3142961787"/>
                    </a:ext>
                  </a:extLst>
                </a:gridCol>
                <a:gridCol w="664951">
                  <a:extLst>
                    <a:ext uri="{9D8B030D-6E8A-4147-A177-3AD203B41FA5}">
                      <a16:colId xmlns:a16="http://schemas.microsoft.com/office/drawing/2014/main" val="3286471328"/>
                    </a:ext>
                  </a:extLst>
                </a:gridCol>
                <a:gridCol w="748069">
                  <a:extLst>
                    <a:ext uri="{9D8B030D-6E8A-4147-A177-3AD203B41FA5}">
                      <a16:colId xmlns:a16="http://schemas.microsoft.com/office/drawing/2014/main" val="174185944"/>
                    </a:ext>
                  </a:extLst>
                </a:gridCol>
                <a:gridCol w="952164">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solidFill>
                            <a:schemeClr val="bg1"/>
                          </a:solidFill>
                          <a:effectLst/>
                          <a:latin typeface="+mn-lt"/>
                          <a:ea typeface="Times New Roman" panose="02020603050405020304" pitchFamily="18" charset="0"/>
                          <a:cs typeface="Times New Roman" panose="02020603050405020304" pitchFamily="18" charset="0"/>
                        </a:rPr>
                        <a:t>CONFORT</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dirty="0">
                          <a:solidFill>
                            <a:schemeClr val="tx1"/>
                          </a:solidFill>
                          <a:effectLst/>
                          <a:latin typeface="+mn-lt"/>
                        </a:rPr>
                        <a:t>1168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948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931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681</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586</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a:solidFill>
                            <a:schemeClr val="tx1"/>
                          </a:solidFill>
                          <a:effectLst/>
                          <a:latin typeface="+mn-lt"/>
                        </a:rPr>
                        <a:t>1208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699</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dirty="0">
                          <a:solidFill>
                            <a:schemeClr val="tx1"/>
                          </a:solidFill>
                          <a:effectLst/>
                          <a:latin typeface="+mn-lt"/>
                        </a:rPr>
                        <a:t>1311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1004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977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726</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a:solidFill>
                            <a:schemeClr val="tx1"/>
                          </a:solidFill>
                          <a:effectLst/>
                          <a:latin typeface="+mn-lt"/>
                        </a:rPr>
                        <a:t>1385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1042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997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747</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dirty="0">
                          <a:effectLst/>
                          <a:latin typeface="+mn-lt"/>
                        </a:rPr>
                        <a:t>PRIMERA SUPERIOR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dirty="0">
                          <a:solidFill>
                            <a:schemeClr val="tx1"/>
                          </a:solidFill>
                          <a:effectLst/>
                          <a:latin typeface="+mn-lt"/>
                        </a:rPr>
                        <a:t>1728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1244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1208</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958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4149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244510"/>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786845"/>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a:t>
            </a:r>
            <a:r>
              <a:rPr lang="es-MX" sz="1200" b="1" i="0" noProof="0" dirty="0">
                <a:solidFill>
                  <a:srgbClr val="000000"/>
                </a:solidFill>
                <a:effectLst/>
              </a:rPr>
              <a:t>BIENVENIDA A LIMA, CIUDAD DE LOS REYES Y MUSEO LARCO DE LAS CULTURAS</a:t>
            </a:r>
          </a:p>
          <a:p>
            <a:pPr algn="just">
              <a:lnSpc>
                <a:spcPct val="150000"/>
              </a:lnSpc>
            </a:pPr>
            <a:r>
              <a:rPr lang="es-MX" sz="1200" b="0" i="0" noProof="0" dirty="0">
                <a:solidFill>
                  <a:srgbClr val="000000"/>
                </a:solidFill>
                <a:effectLst/>
              </a:rPr>
              <a:t>Llegada a Lima, Bienvenida y asistencia en su traslado al hotel. Un exclusivo e intenso recorrido el Centro Histórico de Lima, nos llevará a conocer y admirar las reliquias arquitectónicas que forman parte de esta Lima antigua, que ha sido reconocida por la UNESCO como Patrimonio Cultural de la Humanidad. El Convento de Santo Domingo, es el inicio de esta magnífica experiencia. Construido durante la fundación de Lima. En este recinto se fundó la Universidad Mayor de San Marcos, la más antigua de América. En el interior, el coro con la sillería más antigua del país; y la biblioteca, con 25,000 libros, algunos impresos en el siglo XV tienen un valor histórico invaluable. Los restos de San Martín de Porres, San Juan Masías y Santa Rosa de Lima yacen en su interior. Cruzando la Plaza Mayor, el Palacio de Gobierno y Municipal, ingresaremos a la Catedral, joya de la historia de Lima, con obras de arte que nos acercarán a la Lima colonial. Dejaremos el Centro y nos dirigiremos al Museo Larco, lugar donde tendremos una clara visión de las Culturas que poblaron el Perú Antiguo. Nos sorprenderemos con las piezas de Oro, textiles y cerámicos eróticos que son parte de la colección que nos introducirán en la cosmovisión del antiguo peruano. El almacén de este Museo estará abierto en nuestra visita para apreciar las expresiones de arte que plasmaron en sus cerámicas.</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214019"/>
            <a:ext cx="6088675"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CUSCO, CAPITAL DEL IMPERIO</a:t>
            </a:r>
          </a:p>
          <a:p>
            <a:pPr algn="just">
              <a:lnSpc>
                <a:spcPct val="150000"/>
              </a:lnSpc>
            </a:pPr>
            <a:r>
              <a:rPr lang="es-MX" sz="1200" b="0" i="0" noProof="0" dirty="0">
                <a:solidFill>
                  <a:srgbClr val="000000"/>
                </a:solidFill>
                <a:effectLst/>
              </a:rPr>
              <a:t>Traslado al aeropuerto. Salida a Cusco. Llegada, asistencia y traslado al hotel. Por la tarde, recorrido exclusivo de la ciudad que inicia con una visita a la Plaza de San Cristóbal para disfrutar de una vista panorámica de la ciudad. Luego, visitaremos el Mercado de San Pedro, donde nos empaparemos del sabor local y conoceremos más de cerca los productos de la zona en este mercado que lo tiene todo y abastece a la ciudad completa. Luego, el Templo de </a:t>
            </a:r>
            <a:r>
              <a:rPr lang="es-MX" sz="1200" b="0" i="0" noProof="0" dirty="0" err="1">
                <a:solidFill>
                  <a:srgbClr val="000000"/>
                </a:solidFill>
                <a:effectLst/>
              </a:rPr>
              <a:t>Qorikancha</a:t>
            </a:r>
            <a:r>
              <a:rPr lang="es-MX" sz="1200" b="0" i="0" noProof="0" dirty="0">
                <a:solidFill>
                  <a:srgbClr val="000000"/>
                </a:solidFill>
                <a:effectLst/>
              </a:rPr>
              <a:t> nos recibe con toda su magnificencia y su fastuosidad, paredes que estuvieron revestidas de oro. Desde San Blas, el barrio de los artesanos, bajaremos a pie por la calle </a:t>
            </a:r>
            <a:r>
              <a:rPr lang="es-MX" sz="1200" b="0" i="0" noProof="0" dirty="0" err="1">
                <a:solidFill>
                  <a:srgbClr val="000000"/>
                </a:solidFill>
                <a:effectLst/>
              </a:rPr>
              <a:t>Hatun</a:t>
            </a:r>
            <a:r>
              <a:rPr lang="es-MX" sz="1200" b="0" i="0" noProof="0" dirty="0">
                <a:solidFill>
                  <a:srgbClr val="000000"/>
                </a:solidFill>
                <a:effectLst/>
              </a:rPr>
              <a:t> </a:t>
            </a:r>
            <a:r>
              <a:rPr lang="es-MX" sz="1200" b="0" i="0" noProof="0" dirty="0" err="1">
                <a:solidFill>
                  <a:srgbClr val="000000"/>
                </a:solidFill>
                <a:effectLst/>
              </a:rPr>
              <a:t>Rumiyoc</a:t>
            </a:r>
            <a:r>
              <a:rPr lang="es-MX" sz="1200" b="0" i="0" noProof="0" dirty="0">
                <a:solidFill>
                  <a:srgbClr val="000000"/>
                </a:solidFill>
                <a:effectLst/>
              </a:rPr>
              <a:t> encontrando a nuestro paso el palacio Inca Roca, hoy el Palacio Arzobispal, tendremos tiempo para admirar la mundialmente famosa Piedra de los Doce Ángulos. Seguiremos a la Plaza de Armas para visitar La Catedral que alberga obras coloniales de increíble valor.</a:t>
            </a:r>
          </a:p>
          <a:p>
            <a:pPr algn="just">
              <a:lnSpc>
                <a:spcPct val="150000"/>
              </a:lnSpc>
            </a:pPr>
            <a:r>
              <a:rPr lang="es-MX" sz="1200" b="0" i="0" noProof="0" dirty="0">
                <a:solidFill>
                  <a:srgbClr val="000000"/>
                </a:solidFill>
                <a:effectLst/>
              </a:rPr>
              <a:t> </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90279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673759"/>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460382"/>
            <a:ext cx="5364096"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a:t>
            </a:r>
            <a:r>
              <a:rPr lang="es-CO" sz="1200" b="1" dirty="0">
                <a:solidFill>
                  <a:srgbClr val="000000"/>
                </a:solidFill>
              </a:rPr>
              <a:t>3</a:t>
            </a:r>
            <a:r>
              <a:rPr lang="es-CO" sz="1200" b="1" i="0" noProof="0" dirty="0">
                <a:solidFill>
                  <a:srgbClr val="000000"/>
                </a:solidFill>
                <a:effectLst/>
              </a:rPr>
              <a:t>. PARQUE ARQUEOLÓGICO DE SACSAYHUAMAN</a:t>
            </a:r>
          </a:p>
          <a:p>
            <a:pPr algn="just">
              <a:lnSpc>
                <a:spcPct val="150000"/>
              </a:lnSpc>
            </a:pPr>
            <a:r>
              <a:rPr lang="es-MX" sz="1200" b="0" i="0" noProof="0" dirty="0">
                <a:solidFill>
                  <a:srgbClr val="000000"/>
                </a:solidFill>
                <a:effectLst/>
              </a:rPr>
              <a:t>Por la mañana, nos alejaremos de las multitudes para visitar Sacsayhuamán, una impresionante ciudadela llena de colosales construcciones rodeada de hermosos paisajes en total comunión con el entorno. Luego, continuamos hacia el adoratorio Incaico de </a:t>
            </a:r>
            <a:r>
              <a:rPr lang="es-MX" sz="1200" b="0" i="0" noProof="0" dirty="0" err="1">
                <a:solidFill>
                  <a:srgbClr val="000000"/>
                </a:solidFill>
                <a:effectLst/>
              </a:rPr>
              <a:t>Q’enqo</a:t>
            </a:r>
            <a:r>
              <a:rPr lang="es-MX" sz="1200" b="0" i="0" noProof="0" dirty="0">
                <a:solidFill>
                  <a:srgbClr val="000000"/>
                </a:solidFill>
                <a:effectLst/>
              </a:rPr>
              <a:t>, sorprendente será el altar para sacrificios incrustado en la parte interna de su formación rocosa. Finalmente llegamos a la atalaya de </a:t>
            </a:r>
            <a:r>
              <a:rPr lang="es-MX" sz="1200" b="0" i="0" noProof="0" dirty="0" err="1">
                <a:solidFill>
                  <a:srgbClr val="000000"/>
                </a:solidFill>
                <a:effectLst/>
              </a:rPr>
              <a:t>Puca</a:t>
            </a:r>
            <a:r>
              <a:rPr lang="es-MX" sz="1200" b="0" i="0" noProof="0" dirty="0">
                <a:solidFill>
                  <a:srgbClr val="000000"/>
                </a:solidFill>
                <a:effectLst/>
              </a:rPr>
              <a:t> Pucará y a Tambomachay, monumento de notable excelencia arquitectónica es considerado uno de los pilares de la cosmovisión </a:t>
            </a:r>
            <a:r>
              <a:rPr lang="es-MX" sz="1200" b="0" i="0" noProof="0" dirty="0" err="1">
                <a:solidFill>
                  <a:srgbClr val="000000"/>
                </a:solidFill>
                <a:effectLst/>
              </a:rPr>
              <a:t>andina.Tarde</a:t>
            </a:r>
            <a:r>
              <a:rPr lang="es-MX" sz="1200" b="0" i="0" noProof="0" dirty="0">
                <a:solidFill>
                  <a:srgbClr val="000000"/>
                </a:solidFill>
                <a:effectLst/>
              </a:rPr>
              <a:t> libre para realizar actividades adicionales, o recorrer las calles de Cusco. El pasaporte de entradas que está incluido en este viaje, le da acceso a otros puntos de interés no visitados.</a:t>
            </a: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00125" y="67542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00125" y="336870"/>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6362B6FA-2AB6-67D4-4FA8-7F0C6F9EDA5E}"/>
              </a:ext>
            </a:extLst>
          </p:cNvPr>
          <p:cNvSpPr txBox="1"/>
          <p:nvPr/>
        </p:nvSpPr>
        <p:spPr>
          <a:xfrm>
            <a:off x="5900125" y="1260199"/>
            <a:ext cx="5846300"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a:t>
            </a:r>
            <a:r>
              <a:rPr lang="es-MX" sz="1200" b="1" i="0" noProof="0" dirty="0">
                <a:solidFill>
                  <a:srgbClr val="000000"/>
                </a:solidFill>
                <a:effectLst/>
              </a:rPr>
              <a:t>VALLE SAGRADO: PISAC INCA Y COLONIAL, MUSEO INKARIY Y CENTRO DE CULTURA VIVA DE YUCAY </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El Valle Sagrado de los Incas nos recibe este día. Nuestra primera parada será el pueblo inca de Pisac, uno de los sitios arqueológicos más bellos del Valle Sagrado. Desde la cima de la montaña se domina el pueblo colonial de Pisac. Recorrido a pie por el pueblo colonial. Tiempo para hacer compras en los talleres de los artesanos. Luego, nos dirigiremos al Museo </a:t>
            </a:r>
            <a:r>
              <a:rPr lang="es-MX" sz="1200" b="0" i="0" noProof="0" dirty="0" err="1">
                <a:solidFill>
                  <a:srgbClr val="000000"/>
                </a:solidFill>
                <a:effectLst/>
              </a:rPr>
              <a:t>Inkariy</a:t>
            </a:r>
            <a:r>
              <a:rPr lang="es-MX" sz="1200" b="0" i="0" noProof="0" dirty="0">
                <a:solidFill>
                  <a:srgbClr val="000000"/>
                </a:solidFill>
                <a:effectLst/>
              </a:rPr>
              <a:t> para recorrer las diversas salas donde se exhiben representaciones de las culturas prehispánicas del antiguo Perú. Almuerzo. Visitaremos el Centro de Cultura Viva de </a:t>
            </a:r>
            <a:r>
              <a:rPr lang="es-MX" sz="1200" b="0" i="0" noProof="0" dirty="0" err="1">
                <a:solidFill>
                  <a:srgbClr val="000000"/>
                </a:solidFill>
                <a:effectLst/>
              </a:rPr>
              <a:t>Yucay</a:t>
            </a:r>
            <a:r>
              <a:rPr lang="es-MX" sz="1200" b="0" i="0" noProof="0" dirty="0">
                <a:solidFill>
                  <a:srgbClr val="000000"/>
                </a:solidFill>
                <a:effectLst/>
              </a:rPr>
              <a:t>, complejo turístico donde pobladores locales nos mostrarán sus técnicas de tejido y teñido de textiles tradicionales, fabricación de adobes, preparación de la chicha tradicional, bebida de maíz, y tener un encuentro cercano con los camélidos andinos: llamas y alpacas. Alojamiento en la zona.</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00125" y="67542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00125" y="336870"/>
            <a:ext cx="4372158" cy="338554"/>
          </a:xfrm>
          <a:prstGeom prst="rect">
            <a:avLst/>
          </a:prstGeom>
          <a:noFill/>
        </p:spPr>
        <p:txBody>
          <a:bodyPr wrap="square" rtlCol="0">
            <a:spAutoFit/>
          </a:bodyPr>
          <a:lstStyle/>
          <a:p>
            <a:r>
              <a:rPr lang="es-CO" sz="1600" b="1" noProof="0" dirty="0">
                <a:solidFill>
                  <a:srgbClr val="0070C0"/>
                </a:solidFill>
              </a:rPr>
              <a:t>NUEVO AMANECER  EN MACHUPICHU</a:t>
            </a:r>
          </a:p>
        </p:txBody>
      </p:sp>
      <p:sp>
        <p:nvSpPr>
          <p:cNvPr id="7" name="TextBox 6">
            <a:extLst>
              <a:ext uri="{FF2B5EF4-FFF2-40B4-BE49-F238E27FC236}">
                <a16:creationId xmlns:a16="http://schemas.microsoft.com/office/drawing/2014/main" id="{6362B6FA-2AB6-67D4-4FA8-7F0C6F9EDA5E}"/>
              </a:ext>
            </a:extLst>
          </p:cNvPr>
          <p:cNvSpPr txBox="1"/>
          <p:nvPr/>
        </p:nvSpPr>
        <p:spPr>
          <a:xfrm>
            <a:off x="5900125" y="1260199"/>
            <a:ext cx="5846300"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a:t>
            </a:r>
            <a:r>
              <a:rPr lang="es-MX" sz="1200" b="1" i="0" noProof="0" dirty="0">
                <a:solidFill>
                  <a:srgbClr val="000000"/>
                </a:solidFill>
                <a:effectLst/>
              </a:rPr>
              <a:t>VALLE SAGRADO: TERRAZAS DE MORAY, SALINERAS DE MARAS Y PUEBLO INCA VIVIENTE DE OLLANTAYTAMBO</a:t>
            </a:r>
          </a:p>
          <a:p>
            <a:pPr algn="just">
              <a:lnSpc>
                <a:spcPct val="150000"/>
              </a:lnSpc>
            </a:pPr>
            <a:r>
              <a:rPr lang="es-MX" sz="1200" b="0" i="0" noProof="0" dirty="0">
                <a:solidFill>
                  <a:srgbClr val="000000"/>
                </a:solidFill>
                <a:effectLst/>
              </a:rPr>
              <a:t>Este día nos llevará a encontrarnos con sitios maravillosos que guarda esta región del Valle Sagrado de los Incas. Las terrazas incas de Moray, laboratorio que buscó recrear 20 diferentes microclimas y asegurar la producción agrícola del imperio. Continuaremos al pueblo de Maras, donde encontraremos las famosas y milenarias minas de sal, las cuales siguen siendo explotadas desde tiempos inmemorables. El contraste de sus pozos blancos con la tierra arcillosa convierte este paisaje en un lugar imperdible para ser fotografiado.  Almuerzo. Por la tarde, nos adentraremos por las calles, plazas y terrazas del último pueblo viviente inca de Ollantaytambo. Ingresaremos al sitio arqueológico que domina en pueblo, donde se puede ver la técnica con que los incas trabajan la piedra en el templo del Sol que quedara a medio construir. A hora oportuna, embarcaremos desde la estación de tren del pueblo para llegar al pueblo de Machu Picchu, ubicado al pie de la montaña. Alojamiento en la zona.</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466712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5370</TotalTime>
  <Words>1662</Words>
  <Application>Microsoft Office PowerPoint</Application>
  <PresentationFormat>Panorámica</PresentationFormat>
  <Paragraphs>141</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24</cp:revision>
  <dcterms:created xsi:type="dcterms:W3CDTF">2024-08-19T01:20:52Z</dcterms:created>
  <dcterms:modified xsi:type="dcterms:W3CDTF">2025-05-07T16:19:51Z</dcterms:modified>
</cp:coreProperties>
</file>