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40" r:id="rId4"/>
    <p:sldId id="535" r:id="rId5"/>
    <p:sldId id="530" r:id="rId6"/>
    <p:sldId id="379" r:id="rId7"/>
    <p:sldId id="537" r:id="rId8"/>
    <p:sldId id="539" r:id="rId9"/>
    <p:sldId id="541" r:id="rId10"/>
    <p:sldId id="542"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073094" y="4676673"/>
            <a:ext cx="6301815"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462297" y="482215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073094" y="5127925"/>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505444" y="489148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99056" y="3932803"/>
            <a:ext cx="11249890" cy="646331"/>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COMPLETISIMO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230" y="5031890"/>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41815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6. CUSCO/MACHU PICCHU/CUSCO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7. CUSCO/LIMA/BOGOTA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9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3435927" y="4676673"/>
            <a:ext cx="56896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887077" y="493653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559821" y="5118145"/>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316565" y="488170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683752" y="4003537"/>
            <a:ext cx="9215157" cy="646331"/>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COMPLETISIMO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4156" y="5011968"/>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38018" y="2004484"/>
            <a:ext cx="7648292" cy="2951064"/>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a:t>
            </a:r>
          </a:p>
          <a:p>
            <a:pPr lvl="0">
              <a:lnSpc>
                <a:spcPct val="120000"/>
              </a:lnSpc>
              <a:buSzPts val="1000"/>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 Lima / hotel Paracas / hotel Lima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con desayuno en el hotel elegido en 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al muelle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 las Islas Ballestas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&amp;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470120"/>
            <a:ext cx="7921625"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85060" y="1940659"/>
            <a:ext cx="7648292" cy="3431196"/>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bus ida/retorno de Machu Picchu </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ntrada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Picchu con visita guiada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470120"/>
            <a:ext cx="7921625"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Tree>
    <p:extLst>
      <p:ext uri="{BB962C8B-B14F-4D97-AF65-F5344CB8AC3E}">
        <p14:creationId xmlns:p14="http://schemas.microsoft.com/office/powerpoint/2010/main" val="35102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8" r="591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92578"/>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04436" y="626808"/>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068471305"/>
              </p:ext>
            </p:extLst>
          </p:nvPr>
        </p:nvGraphicFramePr>
        <p:xfrm>
          <a:off x="214822" y="1041176"/>
          <a:ext cx="6439485" cy="4773278"/>
        </p:xfrm>
        <a:graphic>
          <a:graphicData uri="http://schemas.openxmlformats.org/drawingml/2006/table">
            <a:tbl>
              <a:tblPr firstRow="1" firstCol="1">
                <a:tableStyleId>{21E4AEA4-8DFA-4A89-87EB-49C32662AFE0}</a:tableStyleId>
              </a:tblPr>
              <a:tblGrid>
                <a:gridCol w="960582">
                  <a:extLst>
                    <a:ext uri="{9D8B030D-6E8A-4147-A177-3AD203B41FA5}">
                      <a16:colId xmlns:a16="http://schemas.microsoft.com/office/drawing/2014/main" val="2099016920"/>
                    </a:ext>
                  </a:extLst>
                </a:gridCol>
                <a:gridCol w="738909">
                  <a:extLst>
                    <a:ext uri="{9D8B030D-6E8A-4147-A177-3AD203B41FA5}">
                      <a16:colId xmlns:a16="http://schemas.microsoft.com/office/drawing/2014/main" val="1536149785"/>
                    </a:ext>
                  </a:extLst>
                </a:gridCol>
                <a:gridCol w="2262909">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71055">
                  <a:extLst>
                    <a:ext uri="{9D8B030D-6E8A-4147-A177-3AD203B41FA5}">
                      <a16:colId xmlns:a16="http://schemas.microsoft.com/office/drawing/2014/main" val="3142961787"/>
                    </a:ext>
                  </a:extLst>
                </a:gridCol>
                <a:gridCol w="508000">
                  <a:extLst>
                    <a:ext uri="{9D8B030D-6E8A-4147-A177-3AD203B41FA5}">
                      <a16:colId xmlns:a16="http://schemas.microsoft.com/office/drawing/2014/main" val="3286471328"/>
                    </a:ext>
                  </a:extLst>
                </a:gridCol>
                <a:gridCol w="498763">
                  <a:extLst>
                    <a:ext uri="{9D8B030D-6E8A-4147-A177-3AD203B41FA5}">
                      <a16:colId xmlns:a16="http://schemas.microsoft.com/office/drawing/2014/main" val="174185944"/>
                    </a:ext>
                  </a:extLst>
                </a:gridCol>
                <a:gridCol w="546685">
                  <a:extLst>
                    <a:ext uri="{9D8B030D-6E8A-4147-A177-3AD203B41FA5}">
                      <a16:colId xmlns:a16="http://schemas.microsoft.com/office/drawing/2014/main" val="189194209"/>
                    </a:ext>
                  </a:extLst>
                </a:gridCol>
              </a:tblGrid>
              <a:tr h="354048">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Tambo II / Habitat</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San Agustín Paracas</a:t>
                      </a:r>
                      <a:endParaRPr lang="es-CO" sz="1200" kern="1800">
                        <a:effectLst/>
                        <a:latin typeface="+mn-lt"/>
                        <a:ea typeface="Batang" panose="02030600000101010101" pitchFamily="18" charset="-127"/>
                        <a:cs typeface="Times New Roman" panose="02020603050405020304" pitchFamily="18" charset="0"/>
                      </a:endParaRPr>
                    </a:p>
                    <a:p>
                      <a:pPr algn="ctr"/>
                      <a:r>
                        <a:rPr lang="en-US" sz="1200" kern="1800">
                          <a:solidFill>
                            <a:srgbClr val="000000"/>
                          </a:solidFill>
                          <a:effectLst/>
                          <a:latin typeface="+mn-lt"/>
                          <a:ea typeface="Batang" panose="02030600000101010101" pitchFamily="18" charset="-127"/>
                          <a:cs typeface="Times New Roman" panose="02020603050405020304" pitchFamily="18" charset="0"/>
                        </a:rPr>
                        <a:t>Royal Inka I ó II / 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1436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1130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858</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631</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Libre BW Signature/Allpa Hotel </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Casa Andina 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Hacienda Cusco / Terra Andina </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1537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1172</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1197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925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Holiday Inn Miraflores/Crowne Plaza</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The Legend Paracas</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Xima Cusco / José Antonio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1677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1246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1235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963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Innside Miraflores/Dazzler Miraflores </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Hacienda Bahia Paracas</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Sonesta Cusco/Hilton Garden Inn</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1811</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1324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1315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1043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Iberostar</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Pullman</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Doubletree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pt-BR" sz="1200" kern="1800" dirty="0">
                          <a:solidFill>
                            <a:srgbClr val="000000"/>
                          </a:solidFill>
                          <a:effectLst/>
                          <a:latin typeface="+mn-lt"/>
                          <a:ea typeface="Batang" panose="02030600000101010101" pitchFamily="18" charset="-127"/>
                          <a:cs typeface="Times New Roman" panose="02020603050405020304" pitchFamily="18" charset="0"/>
                        </a:rPr>
                        <a:t> Cusco Boutique </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2207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1505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1424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1152</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04629439"/>
              </p:ext>
            </p:extLst>
          </p:nvPr>
        </p:nvGraphicFramePr>
        <p:xfrm>
          <a:off x="6874161" y="0"/>
          <a:ext cx="5005135" cy="3044323"/>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MX" sz="1000" kern="1800" dirty="0">
                          <a:effectLst/>
                        </a:rPr>
                        <a:t>Lima, </a:t>
                      </a:r>
                      <a:r>
                        <a:rPr lang="es-MX" sz="1000" kern="1800" dirty="0" err="1">
                          <a:effectLst/>
                        </a:rPr>
                        <a:t>ica,Paracas</a:t>
                      </a:r>
                      <a:r>
                        <a:rPr lang="es-MX" sz="1000" kern="1800" dirty="0">
                          <a:effectLst/>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218937">
                <a:tc>
                  <a:txBody>
                    <a:bodyPr/>
                    <a:lstStyle/>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INTI RAYMI</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solidFill>
                      <a:srgbClr val="FF6600"/>
                    </a:solidFill>
                  </a:tcPr>
                </a:tc>
                <a:tc>
                  <a:txBody>
                    <a:bodyPr/>
                    <a:lstStyle/>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dirty="0">
                          <a:effectLst/>
                          <a:latin typeface="Calibri" panose="020F0502020204030204" pitchFamily="34" charset="0"/>
                          <a:ea typeface="Batang" panose="02030600000101010101" pitchFamily="18" charset="-127"/>
                          <a:cs typeface="Times New Roman" panose="02020603050405020304" pitchFamily="18" charset="0"/>
                        </a:rPr>
                        <a:t>Del 22 al 26 de Junio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dirty="0">
                          <a:solidFill>
                            <a:srgbClr val="000000"/>
                          </a:solidFill>
                          <a:effectLst/>
                          <a:latin typeface="Calibri" panose="020F0502020204030204" pitchFamily="34" charset="0"/>
                          <a:ea typeface="Batang" panose="02030600000101010101" pitchFamily="18" charset="-127"/>
                          <a:cs typeface="Arial" panose="020B0604020202020204" pitchFamily="34"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672389008"/>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 </a:t>
                      </a:r>
                      <a:r>
                        <a:rPr lang="es-ES_tradnl" sz="1000" kern="1800" dirty="0" err="1">
                          <a:effectLst/>
                        </a:rPr>
                        <a:t>ica</a:t>
                      </a:r>
                      <a:r>
                        <a:rPr lang="es-ES_tradnl" sz="1000" kern="1800" dirty="0">
                          <a:effectLst/>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dirty="0">
                          <a:effectLst/>
                        </a:rPr>
                        <a:t>27 al 31 Julio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490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64578"/>
            <a:ext cx="5830057"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133846"/>
            <a:ext cx="6088675"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LIMA/PARACAS </a:t>
            </a:r>
          </a:p>
          <a:p>
            <a:pPr algn="just">
              <a:lnSpc>
                <a:spcPct val="150000"/>
              </a:lnSpc>
            </a:pPr>
            <a:r>
              <a:rPr lang="es-MX" sz="1200" b="0" i="0" noProof="0" dirty="0">
                <a:solidFill>
                  <a:srgbClr val="000000"/>
                </a:solidFill>
                <a:effectLst/>
              </a:rPr>
              <a:t>Saldremos hacia la Bahía de Paracas en el exclusivo servicio “Paracas Premium </a:t>
            </a:r>
            <a:r>
              <a:rPr lang="es-MX" sz="1200" b="0" i="0" noProof="0" dirty="0" err="1">
                <a:solidFill>
                  <a:srgbClr val="000000"/>
                </a:solidFill>
                <a:effectLst/>
              </a:rPr>
              <a:t>Service</a:t>
            </a:r>
            <a:r>
              <a:rPr lang="es-MX" sz="1200" b="0" i="0" noProof="0" dirty="0">
                <a:solidFill>
                  <a:srgbClr val="000000"/>
                </a:solidFill>
                <a:effectLst/>
              </a:rPr>
              <a:t>”. Llegada y traslado al hotel. Por la tarde viviremos una experiencia llena de aventura y adrenalina. Saldremos desde Paracas hacia el Km. 253 de la Panamericana Sur, donde abordaremos nuestros  tubulares.  Podremos elegir diversos circuitos, ya sean dunas planas o dunas por donde iremos subiendo y bajando desde 3 hasta 90 metros de altura. Haremos una parada para realizar toma de fotografías y continuar con la práctica de </a:t>
            </a:r>
            <a:r>
              <a:rPr lang="es-MX" sz="1200" b="0" i="0" noProof="0" dirty="0" err="1">
                <a:solidFill>
                  <a:srgbClr val="000000"/>
                </a:solidFill>
                <a:effectLst/>
              </a:rPr>
              <a:t>Sandboard</a:t>
            </a:r>
            <a:r>
              <a:rPr lang="es-MX" sz="1200" b="0" i="0" noProof="0" dirty="0">
                <a:solidFill>
                  <a:srgbClr val="000000"/>
                </a:solidFill>
                <a:effectLst/>
              </a:rPr>
              <a:t>.  </a:t>
            </a:r>
          </a:p>
          <a:p>
            <a:pPr algn="just">
              <a:lnSpc>
                <a:spcPct val="150000"/>
              </a:lnSpc>
            </a:pPr>
            <a:r>
              <a:rPr lang="es-MX" sz="1200" b="0" i="0" noProof="0" dirty="0">
                <a:solidFill>
                  <a:srgbClr val="000000"/>
                </a:solidFill>
                <a:effectLst/>
              </a:rPr>
              <a:t> Finalmente retorno al Hotel. Alojamiento en Paracas.</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PARACAS/ICA/LIMA </a:t>
            </a:r>
          </a:p>
          <a:p>
            <a:pPr algn="just">
              <a:lnSpc>
                <a:spcPct val="150000"/>
              </a:lnSpc>
            </a:pPr>
            <a:r>
              <a:rPr lang="es-MX" sz="1200" b="0" i="0" noProof="0" dirty="0">
                <a:solidFill>
                  <a:srgbClr val="000000"/>
                </a:solidFill>
                <a:effectLst/>
              </a:rPr>
              <a:t>Temprano en la mañana haremos una excursión en lancha por las Islas Ballestas. En camino apreciaremos el "Candelabro", dibujo esculpido en una colina de arena orientado hacia la Pampa de Nazca. En las islas, observaremos pingüinos de Humboldt y lobos marinos, además de las aves migratorias que ahí habitan. Resto del </a:t>
            </a:r>
            <a:r>
              <a:rPr lang="es-MX" sz="1200" b="0" i="0" noProof="0" dirty="0" err="1">
                <a:solidFill>
                  <a:srgbClr val="000000"/>
                </a:solidFill>
                <a:effectLst/>
              </a:rPr>
              <a:t>dia</a:t>
            </a:r>
            <a:r>
              <a:rPr lang="es-MX" sz="1200" b="0" i="0" noProof="0" dirty="0">
                <a:solidFill>
                  <a:srgbClr val="000000"/>
                </a:solidFill>
                <a:effectLst/>
              </a:rPr>
              <a:t> libre para disfrutar de las instalaciones del hotel. Por la tarde, salida hacia  Lima en el exclusivo servicio “Paracas Premium </a:t>
            </a:r>
            <a:r>
              <a:rPr lang="es-MX" sz="1200" b="0" i="0" noProof="0" dirty="0" err="1">
                <a:solidFill>
                  <a:srgbClr val="000000"/>
                </a:solidFill>
                <a:effectLst/>
              </a:rPr>
              <a:t>Service</a:t>
            </a:r>
            <a:r>
              <a:rPr lang="es-MX" sz="1200" b="0" i="0" noProof="0" dirty="0">
                <a:solidFill>
                  <a:srgbClr val="000000"/>
                </a:solidFill>
                <a:effectLst/>
              </a:rPr>
              <a:t>”.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LIMA / CUSCO</a:t>
            </a:r>
            <a:endParaRPr lang="es-CO" sz="1200" b="1" dirty="0">
              <a:solidFill>
                <a:srgbClr val="000000"/>
              </a:solidFill>
            </a:endParaRP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Por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2192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8336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779867"/>
            <a:ext cx="6088675"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CUSCO /VALLE SAGRADO/CUSCO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Cusco.</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76484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5152</TotalTime>
  <Words>1727</Words>
  <Application>Microsoft Office PowerPoint</Application>
  <PresentationFormat>Panorámica</PresentationFormat>
  <Paragraphs>191</Paragraphs>
  <Slides>11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23</cp:revision>
  <dcterms:created xsi:type="dcterms:W3CDTF">2024-08-19T01:20:52Z</dcterms:created>
  <dcterms:modified xsi:type="dcterms:W3CDTF">2025-05-07T16:26:53Z</dcterms:modified>
</cp:coreProperties>
</file>