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7" r:id="rId2"/>
    <p:sldId id="441" r:id="rId3"/>
    <p:sldId id="535" r:id="rId4"/>
    <p:sldId id="530" r:id="rId5"/>
    <p:sldId id="379" r:id="rId6"/>
    <p:sldId id="537" r:id="rId7"/>
    <p:sldId id="538" r:id="rId8"/>
    <p:sldId id="539" r:id="rId9"/>
    <p:sldId id="540" r:id="rId10"/>
    <p:sldId id="536" r:id="rId11"/>
    <p:sldId id="541" r:id="rId12"/>
    <p:sldId id="5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07/05/2025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07/05/2025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27345" cy="6858000"/>
          </a:xfrm>
        </p:spPr>
      </p:pic>
      <p:sp>
        <p:nvSpPr>
          <p:cNvPr id="5" name="Rectangle 4">
            <a:extLst>
              <a:ext uri="{FF2B5EF4-FFF2-40B4-BE49-F238E27FC236}">
                <a16:creationId xmlns:a16="http://schemas.microsoft.com/office/drawing/2014/main" id="{DBE21F5B-85BE-9BDD-3116-B98BD49C92F7}"/>
              </a:ext>
            </a:extLst>
          </p:cNvPr>
          <p:cNvSpPr/>
          <p:nvPr/>
        </p:nvSpPr>
        <p:spPr>
          <a:xfrm>
            <a:off x="1902691" y="4905809"/>
            <a:ext cx="8229600" cy="13287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2743044" y="5176458"/>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353841" y="5452418"/>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8 Días / 7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9049393" y="5219728"/>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1902691" y="4252725"/>
            <a:ext cx="8839199"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PERU IMPERIO</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 DE LOS SENTIDOS </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2629" y="5341174"/>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19" r="41271"/>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104084" y="35908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096000" y="179625"/>
            <a:ext cx="4372158" cy="338554"/>
          </a:xfrm>
          <a:prstGeom prst="rect">
            <a:avLst/>
          </a:prstGeom>
          <a:noFill/>
        </p:spPr>
        <p:txBody>
          <a:bodyPr wrap="square" rtlCol="0">
            <a:spAutoFit/>
          </a:bodyPr>
          <a:lstStyle/>
          <a:p>
            <a:r>
              <a:rPr lang="es-MX" sz="1600" b="1" dirty="0">
                <a:solidFill>
                  <a:srgbClr val="0070C0"/>
                </a:solidFill>
              </a:rPr>
              <a:t>P</a:t>
            </a:r>
            <a:r>
              <a:rPr lang="es-CO" sz="1600" b="1" dirty="0">
                <a:solidFill>
                  <a:srgbClr val="0070C0"/>
                </a:solidFill>
              </a:rPr>
              <a:t>ERU INIGUALABLE</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096000" y="816627"/>
            <a:ext cx="5902036" cy="3386825"/>
          </a:xfrm>
          <a:prstGeom prst="rect">
            <a:avLst/>
          </a:prstGeom>
          <a:noFill/>
        </p:spPr>
        <p:txBody>
          <a:bodyPr wrap="square" rtlCol="0">
            <a:spAutoFit/>
          </a:bodyPr>
          <a:lstStyle/>
          <a:p>
            <a:pPr algn="just">
              <a:lnSpc>
                <a:spcPct val="150000"/>
              </a:lnSpc>
            </a:pPr>
            <a:r>
              <a:rPr lang="es-MX" sz="1200" b="1" i="0" noProof="0" dirty="0">
                <a:solidFill>
                  <a:srgbClr val="000000"/>
                </a:solidFill>
                <a:effectLst/>
              </a:rPr>
              <a:t>DÍA 06. MACHU PICCHU, CIUDADELA PERDIDA</a:t>
            </a:r>
          </a:p>
          <a:p>
            <a:pPr algn="just">
              <a:lnSpc>
                <a:spcPct val="150000"/>
              </a:lnSpc>
            </a:pPr>
            <a:r>
              <a:rPr lang="es-MX" sz="1200" b="0" i="0" noProof="0" dirty="0">
                <a:solidFill>
                  <a:srgbClr val="000000"/>
                </a:solidFill>
                <a:effectLst/>
              </a:rPr>
              <a:t>El día esperado para conocer una de las 7 Maravillas del Mundo. Embarque en la estación de Ollantaytambo. Salida en tren seleccionado. Arribo a la estación de Machu Picchu. Asistencia de nuestro personal para abordar el bus que ascenderá por un camino sinuoso, con una espectacular vista del río Urubamba y da forma a un profundo cañón. La Ciudad Perdida de los Incas, Machu Picchu, nos recibirá con sus increíbles terrazas, escalinatas, recintos ceremoniales y áreas urbanas. La energía emana de todo el lugar. Almuerzo. A la hora coordinada, retorno en tren y trasladado al hotel en Cusco. Alojamiento.</a:t>
            </a:r>
          </a:p>
          <a:p>
            <a:pPr algn="just">
              <a:lnSpc>
                <a:spcPct val="150000"/>
              </a:lnSpc>
            </a:pPr>
            <a:endParaRPr lang="es-MX" sz="1200" dirty="0">
              <a:solidFill>
                <a:srgbClr val="000000"/>
              </a:solidFill>
            </a:endParaRPr>
          </a:p>
          <a:p>
            <a:pPr algn="just">
              <a:lnSpc>
                <a:spcPct val="150000"/>
              </a:lnSpc>
            </a:pPr>
            <a:r>
              <a:rPr lang="es-MX" sz="1200" b="1" i="0" noProof="0" dirty="0">
                <a:solidFill>
                  <a:srgbClr val="000000"/>
                </a:solidFill>
                <a:effectLst/>
              </a:rPr>
              <a:t>DÍA 07: CUSCO A TU AIRE</a:t>
            </a:r>
          </a:p>
          <a:p>
            <a:pPr algn="just">
              <a:lnSpc>
                <a:spcPct val="150000"/>
              </a:lnSpc>
            </a:pPr>
            <a:r>
              <a:rPr lang="es-MX" sz="1200" dirty="0">
                <a:solidFill>
                  <a:srgbClr val="000000"/>
                </a:solidFill>
              </a:rPr>
              <a:t>Desayuno , </a:t>
            </a:r>
            <a:r>
              <a:rPr lang="es-MX" sz="1200" b="0" i="0" noProof="0" dirty="0">
                <a:solidFill>
                  <a:srgbClr val="000000"/>
                </a:solidFill>
                <a:effectLst/>
              </a:rPr>
              <a:t>Día libre. </a:t>
            </a: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012" r="2012"/>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319" r="41271"/>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096000" y="674157"/>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096000" y="335603"/>
            <a:ext cx="4372158" cy="338554"/>
          </a:xfrm>
          <a:prstGeom prst="rect">
            <a:avLst/>
          </a:prstGeom>
          <a:noFill/>
        </p:spPr>
        <p:txBody>
          <a:bodyPr wrap="square" rtlCol="0">
            <a:spAutoFit/>
          </a:bodyPr>
          <a:lstStyle/>
          <a:p>
            <a:r>
              <a:rPr lang="es-CO" sz="1600" b="1" noProof="0" dirty="0">
                <a:solidFill>
                  <a:srgbClr val="0070C0"/>
                </a:solidFill>
              </a:rPr>
              <a:t>PERU IMPERIO DE LOS SENTIDOS</a:t>
            </a:r>
          </a:p>
        </p:txBody>
      </p:sp>
      <p:sp>
        <p:nvSpPr>
          <p:cNvPr id="7" name="TextBox 6">
            <a:extLst>
              <a:ext uri="{FF2B5EF4-FFF2-40B4-BE49-F238E27FC236}">
                <a16:creationId xmlns:a16="http://schemas.microsoft.com/office/drawing/2014/main" id="{6362B6FA-2AB6-67D4-4FA8-7F0C6F9EDA5E}"/>
              </a:ext>
            </a:extLst>
          </p:cNvPr>
          <p:cNvSpPr txBox="1"/>
          <p:nvPr/>
        </p:nvSpPr>
        <p:spPr>
          <a:xfrm>
            <a:off x="6087917" y="1414910"/>
            <a:ext cx="5504873" cy="1817164"/>
          </a:xfrm>
          <a:prstGeom prst="rect">
            <a:avLst/>
          </a:prstGeom>
          <a:noFill/>
        </p:spPr>
        <p:txBody>
          <a:bodyPr wrap="square" rtlCol="0">
            <a:spAutoFit/>
          </a:bodyPr>
          <a:lstStyle/>
          <a:p>
            <a:pPr algn="just">
              <a:lnSpc>
                <a:spcPct val="150000"/>
              </a:lnSpc>
            </a:pPr>
            <a:r>
              <a:rPr lang="es-MX" sz="1200" b="1" i="0" noProof="0" dirty="0">
                <a:solidFill>
                  <a:srgbClr val="000000"/>
                </a:solidFill>
                <a:effectLst/>
              </a:rPr>
              <a:t>DÍA 08. CUSCO-BOGOTA</a:t>
            </a:r>
          </a:p>
          <a:p>
            <a:pPr algn="just">
              <a:lnSpc>
                <a:spcPct val="150000"/>
              </a:lnSpc>
            </a:pPr>
            <a:r>
              <a:rPr lang="es-MX" sz="1200" b="0" i="0" noProof="0" dirty="0">
                <a:solidFill>
                  <a:srgbClr val="000000"/>
                </a:solidFill>
                <a:effectLst/>
              </a:rPr>
              <a:t>Traslado al aeropuerto. Salida a Lima para conectar con su vuelo de retorno a casa.</a:t>
            </a: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2012" r="2012"/>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0098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1976582" y="4905809"/>
            <a:ext cx="8285018" cy="124009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2512731" y="517304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210971" y="5447024"/>
            <a:ext cx="4422404" cy="422360"/>
          </a:xfrm>
          <a:prstGeom prst="rect">
            <a:avLst/>
          </a:prstGeom>
          <a:noFill/>
        </p:spPr>
        <p:txBody>
          <a:bodyPr wrap="square" rtlCol="0">
            <a:spAutoFit/>
          </a:bodyPr>
          <a:lstStyle/>
          <a:p>
            <a:pPr>
              <a:lnSpc>
                <a:spcPct val="150000"/>
              </a:lnSpc>
            </a:pPr>
            <a:r>
              <a:rPr lang="es-CO" sz="1600" b="0" i="1" noProof="0" dirty="0">
                <a:solidFill>
                  <a:schemeClr val="bg1"/>
                </a:solidFill>
                <a:effectLst/>
              </a:rPr>
              <a:t>8 Días / 7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9193360" y="5154552"/>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976582" y="4225384"/>
            <a:ext cx="9034318"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PERU IMPERIO</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 DE LOS SENTIDOS </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3038" y="5284870"/>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348394" y="64623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406330"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516367" y="123519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516367" y="1317508"/>
            <a:ext cx="7648292" cy="4391459"/>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noches de alojamiento con desayuno en el hotel elegido en Lima.</a:t>
            </a:r>
          </a:p>
          <a:p>
            <a:pPr marL="342900" lvl="0" indent="-342900">
              <a:lnSpc>
                <a:spcPct val="120000"/>
              </a:lnSpc>
              <a:buSzPts val="1000"/>
              <a:buFont typeface="Symbol" panose="05050102010706020507" pitchFamily="18" charset="2"/>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Tour por la ciudad de Lima</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Tour </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Museo Larco</a:t>
            </a:r>
          </a:p>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4 noches de alojamiento con desayuno en el hotel elegido en 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por Ciudad imperial, Mercado de San Pedro, Piedra de los Doce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Angulos</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Catedral y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Qorikancha</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Parque arqueológico de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Sacsayhuaman</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 Visitando</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Tambomachay,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Q’enco</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y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Puca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Pucará</a:t>
            </a:r>
          </a:p>
          <a:p>
            <a:pPr marL="342900" lvl="0" indent="-342900">
              <a:lnSpc>
                <a:spcPct val="120000"/>
              </a:lnSpc>
              <a:buSzPts val="1000"/>
              <a:buFont typeface="Symbol" panose="05050102010706020507" pitchFamily="18" charset="2"/>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Tours </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Valle Sagrado visitando Pueblo Inca de Chinchero, Terrazas Incas de Moray y pueblo Inca de Ollantaytambo con almuerzo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noches de alojamiento con desayuno en Valle Sagrado </a:t>
            </a:r>
          </a:p>
          <a:p>
            <a:pPr marL="342900" lvl="0" indent="-342900">
              <a:lnSpc>
                <a:spcPct val="120000"/>
              </a:lnSpc>
              <a:buSzPts val="1000"/>
              <a:buFont typeface="Symbol" panose="05050102010706020507" pitchFamily="18" charset="2"/>
              <a:buChar char=""/>
              <a:tabLst>
                <a:tab pos="457200" algn="l"/>
              </a:tabLst>
            </a:pP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Excursion</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 Machu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picchu</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en tren con almuerzo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395" r="27395"/>
          <a:stretch/>
        </p:blipFill>
        <p:spPr>
          <a:xfrm>
            <a:off x="8406329" y="0"/>
            <a:ext cx="3785672"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127573" y="68824"/>
            <a:ext cx="8347900" cy="646331"/>
          </a:xfrm>
          <a:prstGeom prst="rect">
            <a:avLst/>
          </a:prstGeom>
          <a:noFill/>
        </p:spPr>
        <p:txBody>
          <a:bodyPr wrap="square" rtlCol="0">
            <a:spAutoFit/>
          </a:bodyPr>
          <a:lstStyle/>
          <a:p>
            <a:r>
              <a:rPr lang="es-CO" sz="3600" b="1" noProof="0" dirty="0">
                <a:latin typeface="Montserrat" panose="02000505000000020004" pitchFamily="2" charset="0"/>
              </a:rPr>
              <a:t>PERU IMPERIO </a:t>
            </a:r>
            <a:r>
              <a:rPr lang="es-CO" sz="3600" b="1" noProof="0" dirty="0">
                <a:solidFill>
                  <a:srgbClr val="FF6600"/>
                </a:solidFill>
                <a:latin typeface="Montserrat" panose="02000505000000020004" pitchFamily="2" charset="0"/>
              </a:rPr>
              <a:t>DE LOS SENTIDOS</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etc.</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54567" y="241671"/>
            <a:ext cx="8575469" cy="1200329"/>
          </a:xfrm>
          <a:prstGeom prst="rect">
            <a:avLst/>
          </a:prstGeom>
          <a:noFill/>
        </p:spPr>
        <p:txBody>
          <a:bodyPr wrap="square" rtlCol="0">
            <a:spAutoFit/>
          </a:bodyPr>
          <a:lstStyle/>
          <a:p>
            <a:r>
              <a:rPr lang="es-CO" sz="3600" b="1" noProof="0" dirty="0">
                <a:latin typeface="Montserrat" panose="02000505000000020004" pitchFamily="2" charset="0"/>
              </a:rPr>
              <a:t>PERU IMPERIO </a:t>
            </a:r>
            <a:r>
              <a:rPr lang="es-CO" sz="3600" b="1" noProof="0" dirty="0">
                <a:solidFill>
                  <a:srgbClr val="FF6600"/>
                </a:solidFill>
                <a:latin typeface="Montserrat" panose="02000505000000020004" pitchFamily="2" charset="0"/>
              </a:rPr>
              <a:t>DE LOS </a:t>
            </a:r>
          </a:p>
          <a:p>
            <a:r>
              <a:rPr lang="es-CO" sz="3600" b="1" noProof="0" dirty="0">
                <a:solidFill>
                  <a:srgbClr val="FF6600"/>
                </a:solidFill>
                <a:latin typeface="Montserrat" panose="02000505000000020004" pitchFamily="2" charset="0"/>
              </a:rPr>
              <a:t>SENTIDOS</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429568" y="581445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29568" y="704992"/>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177989854"/>
              </p:ext>
            </p:extLst>
          </p:nvPr>
        </p:nvGraphicFramePr>
        <p:xfrm>
          <a:off x="605059" y="1231310"/>
          <a:ext cx="5272608" cy="4351338"/>
        </p:xfrm>
        <a:graphic>
          <a:graphicData uri="http://schemas.openxmlformats.org/drawingml/2006/table">
            <a:tbl>
              <a:tblPr firstRow="1" firstCol="1">
                <a:tableStyleId>{21E4AEA4-8DFA-4A89-87EB-49C32662AFE0}</a:tableStyleId>
              </a:tblPr>
              <a:tblGrid>
                <a:gridCol w="1315720">
                  <a:extLst>
                    <a:ext uri="{9D8B030D-6E8A-4147-A177-3AD203B41FA5}">
                      <a16:colId xmlns:a16="http://schemas.microsoft.com/office/drawing/2014/main" val="2099016920"/>
                    </a:ext>
                  </a:extLst>
                </a:gridCol>
                <a:gridCol w="668144">
                  <a:extLst>
                    <a:ext uri="{9D8B030D-6E8A-4147-A177-3AD203B41FA5}">
                      <a16:colId xmlns:a16="http://schemas.microsoft.com/office/drawing/2014/main" val="3143310801"/>
                    </a:ext>
                  </a:extLst>
                </a:gridCol>
                <a:gridCol w="654509">
                  <a:extLst>
                    <a:ext uri="{9D8B030D-6E8A-4147-A177-3AD203B41FA5}">
                      <a16:colId xmlns:a16="http://schemas.microsoft.com/office/drawing/2014/main" val="3142961787"/>
                    </a:ext>
                  </a:extLst>
                </a:gridCol>
                <a:gridCol w="681779">
                  <a:extLst>
                    <a:ext uri="{9D8B030D-6E8A-4147-A177-3AD203B41FA5}">
                      <a16:colId xmlns:a16="http://schemas.microsoft.com/office/drawing/2014/main" val="3286471328"/>
                    </a:ext>
                  </a:extLst>
                </a:gridCol>
                <a:gridCol w="859042">
                  <a:extLst>
                    <a:ext uri="{9D8B030D-6E8A-4147-A177-3AD203B41FA5}">
                      <a16:colId xmlns:a16="http://schemas.microsoft.com/office/drawing/2014/main" val="174185944"/>
                    </a:ext>
                  </a:extLst>
                </a:gridCol>
                <a:gridCol w="1093414">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a:effectLst/>
                          <a:latin typeface="+mn-lt"/>
                        </a:rPr>
                        <a:t>TURISTA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100" b="0" i="0" u="none" strike="noStrike" dirty="0">
                          <a:solidFill>
                            <a:schemeClr val="tx1"/>
                          </a:solidFill>
                          <a:effectLst/>
                          <a:latin typeface="+mn-lt"/>
                        </a:rPr>
                        <a:t>1139</a:t>
                      </a:r>
                    </a:p>
                  </a:txBody>
                  <a:tcPr marL="9525" marR="9525" marT="9525" marB="0" anchor="ctr">
                    <a:solidFill>
                      <a:schemeClr val="tx2">
                        <a:lumMod val="40000"/>
                        <a:lumOff val="60000"/>
                      </a:schemeClr>
                    </a:solidFill>
                  </a:tcPr>
                </a:tc>
                <a:tc>
                  <a:txBody>
                    <a:bodyPr/>
                    <a:lstStyle/>
                    <a:p>
                      <a:pPr algn="ctr" fontAlgn="b"/>
                      <a:r>
                        <a:rPr lang="es-CO" sz="1100" b="0" i="0" u="none" strike="noStrike" dirty="0">
                          <a:solidFill>
                            <a:schemeClr val="tx1"/>
                          </a:solidFill>
                          <a:effectLst/>
                          <a:latin typeface="+mn-lt"/>
                        </a:rPr>
                        <a:t>881</a:t>
                      </a:r>
                    </a:p>
                  </a:txBody>
                  <a:tcPr marL="9525" marR="9525" marT="9525" marB="0" anchor="ctr">
                    <a:solidFill>
                      <a:schemeClr val="tx2">
                        <a:lumMod val="40000"/>
                        <a:lumOff val="60000"/>
                      </a:schemeClr>
                    </a:solidFill>
                  </a:tcPr>
                </a:tc>
                <a:tc>
                  <a:txBody>
                    <a:bodyPr/>
                    <a:lstStyle/>
                    <a:p>
                      <a:pPr algn="ctr" fontAlgn="b"/>
                      <a:r>
                        <a:rPr lang="es-CO" sz="1100" b="0" i="0" u="none" strike="noStrike">
                          <a:solidFill>
                            <a:schemeClr val="tx1"/>
                          </a:solidFill>
                          <a:effectLst/>
                          <a:latin typeface="+mn-lt"/>
                        </a:rPr>
                        <a:t>881</a:t>
                      </a:r>
                    </a:p>
                  </a:txBody>
                  <a:tcPr marL="9525" marR="9525" marT="9525" marB="0" anchor="ctr">
                    <a:solidFill>
                      <a:schemeClr val="tx2">
                        <a:lumMod val="40000"/>
                        <a:lumOff val="60000"/>
                      </a:schemeClr>
                    </a:solidFill>
                  </a:tcPr>
                </a:tc>
                <a:tc>
                  <a:txBody>
                    <a:bodyPr/>
                    <a:lstStyle/>
                    <a:p>
                      <a:pPr algn="ctr" fontAlgn="b"/>
                      <a:r>
                        <a:rPr lang="es-CO" sz="1100" b="0" i="0" u="none" strike="noStrike">
                          <a:solidFill>
                            <a:schemeClr val="tx1"/>
                          </a:solidFill>
                          <a:effectLst/>
                          <a:latin typeface="+mn-lt"/>
                        </a:rPr>
                        <a:t>652</a:t>
                      </a:r>
                    </a:p>
                  </a:txBody>
                  <a:tcPr marL="9525" marR="9525" marT="9525" marB="0" anchor="ctr">
                    <a:solidFill>
                      <a:schemeClr val="tx2">
                        <a:lumMod val="40000"/>
                        <a:lumOff val="60000"/>
                      </a:schemeClr>
                    </a:solidFill>
                  </a:tcPr>
                </a:tc>
                <a:tc rowSpan="5">
                  <a:txBody>
                    <a:bodyPr/>
                    <a:lstStyle/>
                    <a:p>
                      <a:pPr algn="ctr">
                        <a:spcAft>
                          <a:spcPts val="0"/>
                        </a:spcAft>
                      </a:pPr>
                      <a:r>
                        <a:rPr lang="es-US" sz="1200" dirty="0">
                          <a:effectLst/>
                          <a:latin typeface="+mn-lt"/>
                        </a:rPr>
                        <a:t>448</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100" b="0" i="0" u="none" strike="noStrike">
                          <a:solidFill>
                            <a:schemeClr val="tx1"/>
                          </a:solidFill>
                          <a:effectLst/>
                          <a:latin typeface="+mn-lt"/>
                        </a:rPr>
                        <a:t>1216</a:t>
                      </a:r>
                    </a:p>
                  </a:txBody>
                  <a:tcPr marL="9525" marR="9525" marT="9525" marB="0" anchor="ctr">
                    <a:solidFill>
                      <a:schemeClr val="tx2">
                        <a:lumMod val="40000"/>
                        <a:lumOff val="60000"/>
                      </a:schemeClr>
                    </a:solidFill>
                  </a:tcPr>
                </a:tc>
                <a:tc>
                  <a:txBody>
                    <a:bodyPr/>
                    <a:lstStyle/>
                    <a:p>
                      <a:pPr algn="ctr" fontAlgn="b"/>
                      <a:r>
                        <a:rPr lang="es-CO" sz="1100" b="0" i="0" u="none" strike="noStrike">
                          <a:solidFill>
                            <a:schemeClr val="tx1"/>
                          </a:solidFill>
                          <a:effectLst/>
                          <a:latin typeface="+mn-lt"/>
                        </a:rPr>
                        <a:t>925</a:t>
                      </a:r>
                    </a:p>
                  </a:txBody>
                  <a:tcPr marL="9525" marR="9525" marT="9525" marB="0" anchor="ctr">
                    <a:solidFill>
                      <a:schemeClr val="tx2">
                        <a:lumMod val="40000"/>
                        <a:lumOff val="60000"/>
                      </a:schemeClr>
                    </a:solidFill>
                  </a:tcPr>
                </a:tc>
                <a:tc>
                  <a:txBody>
                    <a:bodyPr/>
                    <a:lstStyle/>
                    <a:p>
                      <a:pPr algn="ctr" fontAlgn="b"/>
                      <a:r>
                        <a:rPr lang="es-CO" sz="1100" b="0" i="0" u="none" strike="noStrike">
                          <a:solidFill>
                            <a:schemeClr val="tx1"/>
                          </a:solidFill>
                          <a:effectLst/>
                          <a:latin typeface="+mn-lt"/>
                        </a:rPr>
                        <a:t>910</a:t>
                      </a:r>
                    </a:p>
                  </a:txBody>
                  <a:tcPr marL="9525" marR="9525" marT="9525" marB="0" anchor="ctr">
                    <a:solidFill>
                      <a:schemeClr val="tx2">
                        <a:lumMod val="40000"/>
                        <a:lumOff val="60000"/>
                      </a:schemeClr>
                    </a:solidFill>
                  </a:tcPr>
                </a:tc>
                <a:tc>
                  <a:txBody>
                    <a:bodyPr/>
                    <a:lstStyle/>
                    <a:p>
                      <a:pPr algn="ctr" fontAlgn="b"/>
                      <a:r>
                        <a:rPr lang="es-CO" sz="1100" b="0" i="0" u="none" strike="noStrike">
                          <a:solidFill>
                            <a:schemeClr val="tx1"/>
                          </a:solidFill>
                          <a:effectLst/>
                          <a:latin typeface="+mn-lt"/>
                        </a:rPr>
                        <a:t>681</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100" b="0" i="0" u="none" strike="noStrike">
                          <a:solidFill>
                            <a:schemeClr val="tx1"/>
                          </a:solidFill>
                          <a:effectLst/>
                          <a:latin typeface="+mn-lt"/>
                        </a:rPr>
                        <a:t>1322</a:t>
                      </a:r>
                    </a:p>
                  </a:txBody>
                  <a:tcPr marL="9525" marR="9525" marT="9525" marB="0" anchor="ctr">
                    <a:solidFill>
                      <a:schemeClr val="tx2">
                        <a:lumMod val="40000"/>
                        <a:lumOff val="60000"/>
                      </a:schemeClr>
                    </a:solidFill>
                  </a:tcPr>
                </a:tc>
                <a:tc>
                  <a:txBody>
                    <a:bodyPr/>
                    <a:lstStyle/>
                    <a:p>
                      <a:pPr algn="ctr" fontAlgn="b"/>
                      <a:r>
                        <a:rPr lang="es-CO" sz="1100" b="0" i="0" u="none" strike="noStrike">
                          <a:solidFill>
                            <a:schemeClr val="tx1"/>
                          </a:solidFill>
                          <a:effectLst/>
                          <a:latin typeface="+mn-lt"/>
                        </a:rPr>
                        <a:t>970</a:t>
                      </a:r>
                    </a:p>
                  </a:txBody>
                  <a:tcPr marL="9525" marR="9525" marT="9525" marB="0" anchor="ctr">
                    <a:solidFill>
                      <a:schemeClr val="tx2">
                        <a:lumMod val="40000"/>
                        <a:lumOff val="60000"/>
                      </a:schemeClr>
                    </a:solidFill>
                  </a:tcPr>
                </a:tc>
                <a:tc>
                  <a:txBody>
                    <a:bodyPr/>
                    <a:lstStyle/>
                    <a:p>
                      <a:pPr algn="ctr" fontAlgn="b"/>
                      <a:r>
                        <a:rPr lang="es-CO" sz="1100" b="0" i="0" u="none" strike="noStrike">
                          <a:solidFill>
                            <a:schemeClr val="tx1"/>
                          </a:solidFill>
                          <a:effectLst/>
                          <a:latin typeface="+mn-lt"/>
                        </a:rPr>
                        <a:t>947</a:t>
                      </a:r>
                    </a:p>
                  </a:txBody>
                  <a:tcPr marL="9525" marR="9525" marT="9525" marB="0" anchor="ctr">
                    <a:solidFill>
                      <a:schemeClr val="tx2">
                        <a:lumMod val="40000"/>
                        <a:lumOff val="60000"/>
                      </a:schemeClr>
                    </a:solidFill>
                  </a:tcPr>
                </a:tc>
                <a:tc>
                  <a:txBody>
                    <a:bodyPr/>
                    <a:lstStyle/>
                    <a:p>
                      <a:pPr algn="ctr" fontAlgn="b"/>
                      <a:r>
                        <a:rPr lang="es-CO" sz="1100" b="0" i="0" u="none" strike="noStrike">
                          <a:solidFill>
                            <a:schemeClr val="tx1"/>
                          </a:solidFill>
                          <a:effectLst/>
                          <a:latin typeface="+mn-lt"/>
                        </a:rPr>
                        <a:t>718</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100" b="0" i="0" u="none" strike="noStrike">
                          <a:solidFill>
                            <a:schemeClr val="tx1"/>
                          </a:solidFill>
                          <a:effectLst/>
                          <a:latin typeface="+mn-lt"/>
                        </a:rPr>
                        <a:t>1499</a:t>
                      </a:r>
                    </a:p>
                  </a:txBody>
                  <a:tcPr marL="9525" marR="9525" marT="9525" marB="0" anchor="ctr">
                    <a:solidFill>
                      <a:schemeClr val="tx2">
                        <a:lumMod val="40000"/>
                        <a:lumOff val="60000"/>
                      </a:schemeClr>
                    </a:solidFill>
                  </a:tcPr>
                </a:tc>
                <a:tc>
                  <a:txBody>
                    <a:bodyPr/>
                    <a:lstStyle/>
                    <a:p>
                      <a:pPr algn="ctr" fontAlgn="b"/>
                      <a:r>
                        <a:rPr lang="es-CO" sz="1100" b="0" i="0" u="none" strike="noStrike">
                          <a:solidFill>
                            <a:schemeClr val="tx1"/>
                          </a:solidFill>
                          <a:effectLst/>
                          <a:latin typeface="+mn-lt"/>
                        </a:rPr>
                        <a:t>1095</a:t>
                      </a:r>
                    </a:p>
                  </a:txBody>
                  <a:tcPr marL="9525" marR="9525" marT="9525" marB="0" anchor="ctr">
                    <a:solidFill>
                      <a:schemeClr val="tx2">
                        <a:lumMod val="40000"/>
                        <a:lumOff val="60000"/>
                      </a:schemeClr>
                    </a:solidFill>
                  </a:tcPr>
                </a:tc>
                <a:tc>
                  <a:txBody>
                    <a:bodyPr/>
                    <a:lstStyle/>
                    <a:p>
                      <a:pPr algn="ctr" fontAlgn="b"/>
                      <a:r>
                        <a:rPr lang="es-CO" sz="1100" b="0" i="0" u="none" strike="noStrike">
                          <a:solidFill>
                            <a:schemeClr val="tx1"/>
                          </a:solidFill>
                          <a:effectLst/>
                          <a:latin typeface="+mn-lt"/>
                        </a:rPr>
                        <a:t>1036</a:t>
                      </a:r>
                    </a:p>
                  </a:txBody>
                  <a:tcPr marL="9525" marR="9525" marT="9525" marB="0" anchor="ctr">
                    <a:solidFill>
                      <a:schemeClr val="tx2">
                        <a:lumMod val="40000"/>
                        <a:lumOff val="60000"/>
                      </a:schemeClr>
                    </a:solidFill>
                  </a:tcPr>
                </a:tc>
                <a:tc>
                  <a:txBody>
                    <a:bodyPr/>
                    <a:lstStyle/>
                    <a:p>
                      <a:pPr algn="ctr" fontAlgn="b"/>
                      <a:r>
                        <a:rPr lang="es-CO" sz="1100" b="0" i="0" u="none" strike="noStrike">
                          <a:solidFill>
                            <a:schemeClr val="tx1"/>
                          </a:solidFill>
                          <a:effectLst/>
                          <a:latin typeface="+mn-lt"/>
                        </a:rPr>
                        <a:t>790</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fontAlgn="b"/>
                      <a:r>
                        <a:rPr lang="es-CO" sz="1100" b="0" i="0" u="none" strike="noStrike" dirty="0">
                          <a:solidFill>
                            <a:schemeClr val="tx1"/>
                          </a:solidFill>
                          <a:effectLst/>
                          <a:latin typeface="+mn-lt"/>
                        </a:rPr>
                        <a:t>1724</a:t>
                      </a:r>
                    </a:p>
                  </a:txBody>
                  <a:tcPr marL="9525" marR="9525" marT="9525" marB="0" anchor="ctr">
                    <a:solidFill>
                      <a:schemeClr val="tx2">
                        <a:lumMod val="40000"/>
                        <a:lumOff val="60000"/>
                      </a:schemeClr>
                    </a:solidFill>
                  </a:tcPr>
                </a:tc>
                <a:tc>
                  <a:txBody>
                    <a:bodyPr/>
                    <a:lstStyle/>
                    <a:p>
                      <a:pPr algn="ctr" fontAlgn="b"/>
                      <a:r>
                        <a:rPr lang="es-CO" sz="1100" b="0" i="0" u="none" strike="noStrike">
                          <a:solidFill>
                            <a:schemeClr val="tx1"/>
                          </a:solidFill>
                          <a:effectLst/>
                          <a:latin typeface="+mn-lt"/>
                        </a:rPr>
                        <a:t>1238</a:t>
                      </a:r>
                    </a:p>
                  </a:txBody>
                  <a:tcPr marL="9525" marR="9525" marT="9525" marB="0" anchor="ctr">
                    <a:solidFill>
                      <a:schemeClr val="tx2">
                        <a:lumMod val="40000"/>
                        <a:lumOff val="60000"/>
                      </a:schemeClr>
                    </a:solidFill>
                  </a:tcPr>
                </a:tc>
                <a:tc>
                  <a:txBody>
                    <a:bodyPr/>
                    <a:lstStyle/>
                    <a:p>
                      <a:pPr algn="ctr" fontAlgn="b"/>
                      <a:r>
                        <a:rPr lang="es-CO" sz="1100" b="0" i="0" u="none" strike="noStrike">
                          <a:solidFill>
                            <a:schemeClr val="tx1"/>
                          </a:solidFill>
                          <a:effectLst/>
                          <a:latin typeface="+mn-lt"/>
                        </a:rPr>
                        <a:t>1195</a:t>
                      </a:r>
                    </a:p>
                  </a:txBody>
                  <a:tcPr marL="9525" marR="9525" marT="9525" marB="0" anchor="ctr">
                    <a:solidFill>
                      <a:schemeClr val="tx2">
                        <a:lumMod val="40000"/>
                        <a:lumOff val="60000"/>
                      </a:schemeClr>
                    </a:solidFill>
                  </a:tcPr>
                </a:tc>
                <a:tc>
                  <a:txBody>
                    <a:bodyPr/>
                    <a:lstStyle/>
                    <a:p>
                      <a:pPr algn="ctr" fontAlgn="b"/>
                      <a:r>
                        <a:rPr lang="es-CO" sz="1100" b="0" i="0" u="none" strike="noStrike" dirty="0">
                          <a:solidFill>
                            <a:schemeClr val="tx1"/>
                          </a:solidFill>
                          <a:effectLst/>
                          <a:latin typeface="+mn-lt"/>
                        </a:rPr>
                        <a:t>948</a:t>
                      </a:r>
                    </a:p>
                  </a:txBody>
                  <a:tcPr marL="9525" marR="9525" marT="9525" marB="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715945022"/>
              </p:ext>
            </p:extLst>
          </p:nvPr>
        </p:nvGraphicFramePr>
        <p:xfrm>
          <a:off x="6972043" y="128947"/>
          <a:ext cx="5005135" cy="2792667"/>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000" kern="1800" dirty="0">
                          <a:effectLst/>
                        </a:rPr>
                        <a:t> </a:t>
                      </a:r>
                      <a:endParaRPr lang="es-CO" sz="1000" kern="1800" dirty="0">
                        <a:effectLst/>
                      </a:endParaRPr>
                    </a:p>
                    <a:p>
                      <a:pPr algn="ctr"/>
                      <a:r>
                        <a:rPr lang="es-ES_tradnl" sz="1000" kern="1800" dirty="0">
                          <a:effectLst/>
                        </a:rPr>
                        <a:t>INTI RAYMI</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Cusco</a:t>
                      </a:r>
                      <a:endParaRPr lang="es-CO" sz="1000" kern="1800" dirty="0">
                        <a:effectLst/>
                      </a:endParaRPr>
                    </a:p>
                  </a:txBody>
                  <a:tcPr marL="0" marR="0" marT="0" marB="0" anchor="ctr"/>
                </a:tc>
                <a:tc>
                  <a:txBody>
                    <a:bodyPr/>
                    <a:lstStyle/>
                    <a:p>
                      <a:pPr algn="ctr"/>
                      <a:r>
                        <a:rPr lang="es-ES_tradnl" sz="1000" kern="1800" dirty="0">
                          <a:effectLst/>
                        </a:rPr>
                        <a:t> </a:t>
                      </a:r>
                      <a:endParaRPr lang="es-CO" sz="1000" kern="1800" dirty="0">
                        <a:effectLst/>
                      </a:endParaRPr>
                    </a:p>
                    <a:p>
                      <a:pPr algn="ctr"/>
                      <a:r>
                        <a:rPr lang="es-ES_tradnl" sz="1000" kern="1800" dirty="0">
                          <a:effectLst/>
                        </a:rPr>
                        <a:t>Del 22 al 26 de Junio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a:effectLst/>
                        </a:rPr>
                        <a:t>27 al 31 Julio</a:t>
                      </a:r>
                      <a:endParaRPr lang="es-CO" sz="1000" kern="1800">
                        <a:effectLst/>
                      </a:endParaRPr>
                    </a:p>
                    <a:p>
                      <a:pPr algn="ctr"/>
                      <a:r>
                        <a:rPr lang="es-ES_tradnl" sz="1000" kern="1800">
                          <a:effectLst/>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3523" r="4106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363607"/>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139637"/>
            <a:ext cx="4372158" cy="338554"/>
          </a:xfrm>
          <a:prstGeom prst="rect">
            <a:avLst/>
          </a:prstGeom>
          <a:noFill/>
        </p:spPr>
        <p:txBody>
          <a:bodyPr wrap="square" rtlCol="0">
            <a:spAutoFit/>
          </a:bodyPr>
          <a:lstStyle/>
          <a:p>
            <a:r>
              <a:rPr lang="es-CO" sz="1600" b="1" noProof="0" dirty="0">
                <a:solidFill>
                  <a:srgbClr val="0070C0"/>
                </a:solidFill>
              </a:rPr>
              <a:t>PERU IMPERIO DE LOS SENTIDOS</a:t>
            </a:r>
          </a:p>
        </p:txBody>
      </p:sp>
      <p:sp>
        <p:nvSpPr>
          <p:cNvPr id="7" name="TextBox 6">
            <a:extLst>
              <a:ext uri="{FF2B5EF4-FFF2-40B4-BE49-F238E27FC236}">
                <a16:creationId xmlns:a16="http://schemas.microsoft.com/office/drawing/2014/main" id="{C3CCB71B-3651-51FB-4608-7E422260DEA8}"/>
              </a:ext>
            </a:extLst>
          </p:cNvPr>
          <p:cNvSpPr txBox="1"/>
          <p:nvPr/>
        </p:nvSpPr>
        <p:spPr>
          <a:xfrm>
            <a:off x="5785818" y="838548"/>
            <a:ext cx="6276873" cy="5602816"/>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 </a:t>
            </a:r>
            <a:r>
              <a:rPr lang="es-MX" sz="1200" b="1" i="0" noProof="0" dirty="0">
                <a:solidFill>
                  <a:srgbClr val="000000"/>
                </a:solidFill>
                <a:effectLst/>
              </a:rPr>
              <a:t>CIUDAD DE LOS REYES Y MUSEO LARCO DE LAS CULTURAS</a:t>
            </a:r>
            <a:endParaRPr lang="es-CO" sz="1200" b="1" i="0" noProof="0" dirty="0">
              <a:solidFill>
                <a:srgbClr val="000000"/>
              </a:solidFill>
              <a:effectLst/>
            </a:endParaRPr>
          </a:p>
          <a:p>
            <a:pPr algn="just">
              <a:lnSpc>
                <a:spcPct val="150000"/>
              </a:lnSpc>
            </a:pPr>
            <a:r>
              <a:rPr lang="es-MX" sz="1200" b="0" i="0" noProof="0" dirty="0">
                <a:solidFill>
                  <a:srgbClr val="000000"/>
                </a:solidFill>
                <a:effectLst/>
              </a:rPr>
              <a:t>Llegada a Lima, Bienvenida y asistencia en su traslado al hotel. Un exclusivo e intenso recorrido el Centro Histórico de Lima, nos llevará a conocer y admirar las reliquias arquitectónicas que forman parte de esta Lima antigua, que ha sido reconocida por la UNESCO como Patrimonio Cultural de la Humanidad. El Convento de Santo Domingo, es el inicio de esta magnífica experiencia. Construido durante la fundación de Lima. En este recinto se fundó la Universidad Mayor de San Marcos, la más antigua de América. En el interior, el coro con la sillería más antigua del país; y la biblioteca, con 25,000 libros, algunos impresos en el siglo XV tienen un valor histórico invaluable. Los restos de San Martín de Porres, San Juan Masías y Santa Rosa de Lima yacen en su interior. Cruzando la Plaza Mayor, el Palacio de Gobierno y Municipal, ingresaremos a la Catedral, joya de la historia de Lima, con obras de arte que nos acercarán a la Lima colonial. Dejaremos el Centro y nos dirigiremos al Museo Larco, lugar donde tendremos una clara visión de las Culturas que poblaron el Perú Antiguo. Nos sorprenderemos con las piezas de Oro, textiles y cerámicos eróticos que son parte de la colección que nos introducirán en la cosmovisión del antiguo peruano. El almacén de este Museo estará abierto en nuestra visita para apreciar las expresiones de arte que plasmaron en sus cerámicas.</a:t>
            </a:r>
          </a:p>
          <a:p>
            <a:pPr algn="just">
              <a:lnSpc>
                <a:spcPct val="150000"/>
              </a:lnSpc>
            </a:pPr>
            <a:endParaRPr lang="es-MX" sz="1200" b="0" i="0" noProof="0" dirty="0">
              <a:solidFill>
                <a:srgbClr val="000000"/>
              </a:solidFill>
              <a:effectLst/>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911" r="4167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58107" y="4156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58107" y="138063"/>
            <a:ext cx="4372158" cy="338554"/>
          </a:xfrm>
          <a:prstGeom prst="rect">
            <a:avLst/>
          </a:prstGeom>
          <a:noFill/>
        </p:spPr>
        <p:txBody>
          <a:bodyPr wrap="square" rtlCol="0">
            <a:spAutoFit/>
          </a:bodyPr>
          <a:lstStyle/>
          <a:p>
            <a:r>
              <a:rPr lang="es-CO" sz="1600" b="1" noProof="0" dirty="0">
                <a:solidFill>
                  <a:srgbClr val="0070C0"/>
                </a:solidFill>
              </a:rPr>
              <a:t>PERU IMPERIO DE LOS SENTIDOS</a:t>
            </a:r>
          </a:p>
        </p:txBody>
      </p:sp>
      <p:sp>
        <p:nvSpPr>
          <p:cNvPr id="7" name="TextBox 6">
            <a:extLst>
              <a:ext uri="{FF2B5EF4-FFF2-40B4-BE49-F238E27FC236}">
                <a16:creationId xmlns:a16="http://schemas.microsoft.com/office/drawing/2014/main" id="{C3CCB71B-3651-51FB-4608-7E422260DEA8}"/>
              </a:ext>
            </a:extLst>
          </p:cNvPr>
          <p:cNvSpPr txBox="1"/>
          <p:nvPr/>
        </p:nvSpPr>
        <p:spPr>
          <a:xfrm>
            <a:off x="5758107" y="876100"/>
            <a:ext cx="6276873" cy="477181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 </a:t>
            </a:r>
            <a:r>
              <a:rPr lang="es-MX" sz="1200" b="1" i="0" noProof="0" dirty="0">
                <a:solidFill>
                  <a:srgbClr val="000000"/>
                </a:solidFill>
                <a:effectLst/>
              </a:rPr>
              <a:t>DESTINOS, IMPERIO DE LOS SENTIDOS</a:t>
            </a:r>
            <a:endParaRPr lang="es-CO" sz="1200" b="1" i="0" noProof="0" dirty="0">
              <a:solidFill>
                <a:srgbClr val="000000"/>
              </a:solidFill>
              <a:effectLst/>
            </a:endParaRPr>
          </a:p>
          <a:p>
            <a:pPr algn="just">
              <a:lnSpc>
                <a:spcPct val="150000"/>
              </a:lnSpc>
            </a:pPr>
            <a:r>
              <a:rPr lang="es-MX" sz="1200" b="0" i="0" noProof="0" dirty="0">
                <a:solidFill>
                  <a:srgbClr val="000000"/>
                </a:solidFill>
                <a:effectLst/>
              </a:rPr>
              <a:t>Día libre para elegir actividades que llevarán nuestros sentidos a conectarse con nuestro espíritu. Seleccione y reserve una de las actividades diseñadas:</a:t>
            </a:r>
          </a:p>
          <a:p>
            <a:pPr algn="just">
              <a:lnSpc>
                <a:spcPct val="150000"/>
              </a:lnSpc>
            </a:pPr>
            <a:r>
              <a:rPr lang="es-MX" sz="1200" b="0" i="0" noProof="0" dirty="0">
                <a:solidFill>
                  <a:srgbClr val="000000"/>
                </a:solidFill>
                <a:effectLst/>
              </a:rPr>
              <a:t>Caral, Ciudad Milenaria 5,000 años de historia. Nos dirigiremos al Valle de Supe, a 200 km al norte de Lima para conocer la civilización más antigua de América; Caral, declarada Patrimonio Histórico de la Humanidad. Apreciaremos magníficas construcciones, como el anfiteatro, los fogones de ofrendas en forma circular, plazas centrales, zonas residenciales y centros religiosos. Luego de nuestra visita, continuaremos con un almuerzo en un restaurante típico de la zona. A la hora coordinada, retorno a Lima. </a:t>
            </a:r>
          </a:p>
          <a:p>
            <a:pPr algn="just">
              <a:lnSpc>
                <a:spcPct val="150000"/>
              </a:lnSpc>
            </a:pPr>
            <a:r>
              <a:rPr lang="es-MX" sz="1200" b="0" i="0" noProof="0" dirty="0">
                <a:solidFill>
                  <a:srgbClr val="000000"/>
                </a:solidFill>
                <a:effectLst/>
              </a:rPr>
              <a:t>Paracas, Oasis de la Huacachina, Areneros y Pisco. Un día lleno de emociones intensas nos espera. Salida muy temprano por la mañana para llegar a las 8 am a Paracas y realizar una excursión marina a las islas Ballestas. Refugio de vida de marina. Continuaremos al Oasis de la Huacachina en Ica, donde tendremos una experiencia de adrenalina a bordo de los areneros que nos llevarán por las dunas alrededor. Tendremos una cata de piscos y tiempo para almorzar antes de volver al final de la tarde a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911" r="4167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58107" y="4156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58107" y="138063"/>
            <a:ext cx="4372158" cy="338554"/>
          </a:xfrm>
          <a:prstGeom prst="rect">
            <a:avLst/>
          </a:prstGeom>
          <a:noFill/>
        </p:spPr>
        <p:txBody>
          <a:bodyPr wrap="square" rtlCol="0">
            <a:spAutoFit/>
          </a:bodyPr>
          <a:lstStyle/>
          <a:p>
            <a:r>
              <a:rPr lang="es-CO" sz="1600" b="1" noProof="0" dirty="0">
                <a:solidFill>
                  <a:srgbClr val="0070C0"/>
                </a:solidFill>
              </a:rPr>
              <a:t>PERU IMPERIO DE LOS SENTIDOS</a:t>
            </a:r>
          </a:p>
        </p:txBody>
      </p:sp>
      <p:sp>
        <p:nvSpPr>
          <p:cNvPr id="7" name="TextBox 6">
            <a:extLst>
              <a:ext uri="{FF2B5EF4-FFF2-40B4-BE49-F238E27FC236}">
                <a16:creationId xmlns:a16="http://schemas.microsoft.com/office/drawing/2014/main" id="{C3CCB71B-3651-51FB-4608-7E422260DEA8}"/>
              </a:ext>
            </a:extLst>
          </p:cNvPr>
          <p:cNvSpPr txBox="1"/>
          <p:nvPr/>
        </p:nvSpPr>
        <p:spPr>
          <a:xfrm>
            <a:off x="5758107" y="876100"/>
            <a:ext cx="6276873" cy="5048818"/>
          </a:xfrm>
          <a:prstGeom prst="rect">
            <a:avLst/>
          </a:prstGeom>
          <a:noFill/>
        </p:spPr>
        <p:txBody>
          <a:bodyPr wrap="square" rtlCol="0">
            <a:spAutoFit/>
          </a:bodyPr>
          <a:lstStyle/>
          <a:p>
            <a:pPr algn="just">
              <a:lnSpc>
                <a:spcPct val="150000"/>
              </a:lnSpc>
            </a:pPr>
            <a:r>
              <a:rPr lang="es-MX" sz="1200" b="0" i="0" noProof="0" dirty="0">
                <a:solidFill>
                  <a:srgbClr val="000000"/>
                </a:solidFill>
                <a:effectLst/>
              </a:rPr>
              <a:t>Islas de Lima y Callao Monumental. Como pocas ciudades en el Mundo, Lima cuenta con un refugio de vida marina frente a las costas del puerto del Callao. En estas islas habitan lobos marinos, pingüinos y aves marinas. La Isla San Lorenzo, la mayor de todas, tiene vestigios de antiguos entierros </a:t>
            </a:r>
            <a:r>
              <a:rPr lang="es-MX" sz="1200" b="0" i="0" noProof="0" dirty="0" err="1">
                <a:solidFill>
                  <a:srgbClr val="000000"/>
                </a:solidFill>
                <a:effectLst/>
              </a:rPr>
              <a:t>pre-incas</a:t>
            </a:r>
            <a:r>
              <a:rPr lang="es-MX" sz="1200" b="0" i="0" noProof="0" dirty="0">
                <a:solidFill>
                  <a:srgbClr val="000000"/>
                </a:solidFill>
                <a:effectLst/>
              </a:rPr>
              <a:t>. Esta isla antes estuvo conectada por tierra hasta el terremoto de 1746 que hundió las tierras que la convirtieron en isla, hoy se puede apreciar la zona conocida como el Camotal donde yacen sumergidos los restos de un pueblo de 10,000 habitantes. Las páginas de la historia de estas islas y el Puerto del Callao están escritas por piratas, corsarios y combates de libertad. La fortaleza española del Real Felipe sigue en pie divisando el zarpe de los barcos de carga.</a:t>
            </a:r>
          </a:p>
          <a:p>
            <a:pPr algn="just">
              <a:lnSpc>
                <a:spcPct val="150000"/>
              </a:lnSpc>
            </a:pPr>
            <a:r>
              <a:rPr lang="es-MX" sz="1200" b="0" i="0" noProof="0" dirty="0">
                <a:solidFill>
                  <a:srgbClr val="000000"/>
                </a:solidFill>
                <a:effectLst/>
              </a:rPr>
              <a:t>Paracas y Líneas de Nasca. Para quienes el tiempo no les alcanza, pero quieren ver lo máximo posible esta es una oportunidad única para conocer una de las maravillas que el Perú ofrece. Muy temprano por la mañana, saldremos con destino a la bahía de Paracas para abordar una lancha y dirigirnos hacia el refugio marino de las islas Ballestas. En el camino, el Candelabro nos guiará. Luego nos dirigiremos al aeropuerto de Pisco para sobrevolar las enigmáticas líneas de Nasca (opera sólo lunes, miércoles y viernes). Almuerzo marino en restaurante de la zona. Retorno a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3101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911" r="4167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58107" y="4156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58107" y="138063"/>
            <a:ext cx="4372158" cy="338554"/>
          </a:xfrm>
          <a:prstGeom prst="rect">
            <a:avLst/>
          </a:prstGeom>
          <a:noFill/>
        </p:spPr>
        <p:txBody>
          <a:bodyPr wrap="square" rtlCol="0">
            <a:spAutoFit/>
          </a:bodyPr>
          <a:lstStyle/>
          <a:p>
            <a:r>
              <a:rPr lang="es-CO" sz="1600" b="1" noProof="0" dirty="0">
                <a:solidFill>
                  <a:srgbClr val="0070C0"/>
                </a:solidFill>
              </a:rPr>
              <a:t>PERU IMPERIO DE LOS SENTIDOS</a:t>
            </a:r>
          </a:p>
        </p:txBody>
      </p:sp>
      <p:sp>
        <p:nvSpPr>
          <p:cNvPr id="7" name="TextBox 6">
            <a:extLst>
              <a:ext uri="{FF2B5EF4-FFF2-40B4-BE49-F238E27FC236}">
                <a16:creationId xmlns:a16="http://schemas.microsoft.com/office/drawing/2014/main" id="{C3CCB71B-3651-51FB-4608-7E422260DEA8}"/>
              </a:ext>
            </a:extLst>
          </p:cNvPr>
          <p:cNvSpPr txBox="1"/>
          <p:nvPr/>
        </p:nvSpPr>
        <p:spPr>
          <a:xfrm>
            <a:off x="5758107" y="876100"/>
            <a:ext cx="6276873" cy="5602816"/>
          </a:xfrm>
          <a:prstGeom prst="rect">
            <a:avLst/>
          </a:prstGeom>
          <a:noFill/>
        </p:spPr>
        <p:txBody>
          <a:bodyPr wrap="square" rtlCol="0">
            <a:spAutoFit/>
          </a:bodyPr>
          <a:lstStyle/>
          <a:p>
            <a:pPr algn="just">
              <a:lnSpc>
                <a:spcPct val="150000"/>
              </a:lnSpc>
            </a:pPr>
            <a:r>
              <a:rPr lang="es-MX" sz="1200" b="1" i="0" noProof="0" dirty="0">
                <a:solidFill>
                  <a:srgbClr val="000000"/>
                </a:solidFill>
                <a:effectLst/>
              </a:rPr>
              <a:t>DÍA 03. CUSCO, CAPITAL DEL IMPERIO </a:t>
            </a:r>
          </a:p>
          <a:p>
            <a:pPr algn="just">
              <a:lnSpc>
                <a:spcPct val="150000"/>
              </a:lnSpc>
            </a:pPr>
            <a:r>
              <a:rPr lang="es-MX" sz="1200" b="0" i="0" noProof="0" dirty="0">
                <a:solidFill>
                  <a:srgbClr val="000000"/>
                </a:solidFill>
                <a:effectLst/>
              </a:rPr>
              <a:t>Traslado al aeropuerto. Salida a Cusco. Llegada, asistencia y traslado al hotel. </a:t>
            </a:r>
          </a:p>
          <a:p>
            <a:pPr algn="just">
              <a:lnSpc>
                <a:spcPct val="150000"/>
              </a:lnSpc>
            </a:pPr>
            <a:r>
              <a:rPr lang="es-MX" sz="1200" b="0" i="0" noProof="0" dirty="0">
                <a:solidFill>
                  <a:srgbClr val="000000"/>
                </a:solidFill>
                <a:effectLst/>
              </a:rPr>
              <a:t>Por la tarde, recorrido exclusivo de la ciudad que inicia con una visita a la Plaza de San Cristóbal para disfrutar de una vista panorámica de la ciudad. Luego, visitaremos el Mercado de San Pedro, donde nos empaparemos del sabor local y conoceremos más de cerca los productos de la zona en este mercado que lo tiene todo y abastece a la ciudad completa. Luego, el Templo de </a:t>
            </a:r>
            <a:r>
              <a:rPr lang="es-MX" sz="1200" b="0" i="0" noProof="0" dirty="0" err="1">
                <a:solidFill>
                  <a:srgbClr val="000000"/>
                </a:solidFill>
                <a:effectLst/>
              </a:rPr>
              <a:t>Qorikancha</a:t>
            </a:r>
            <a:r>
              <a:rPr lang="es-MX" sz="1200" b="0" i="0" noProof="0" dirty="0">
                <a:solidFill>
                  <a:srgbClr val="000000"/>
                </a:solidFill>
                <a:effectLst/>
              </a:rPr>
              <a:t> nos recibe con toda su magnificencia y su fastuosidad, paredes que estuvieron revestidas de oro. Desde San Blas, el barrio de los artesanos, bajaremos a pie por la calle </a:t>
            </a:r>
            <a:r>
              <a:rPr lang="es-MX" sz="1200" b="0" i="0" noProof="0" dirty="0" err="1">
                <a:solidFill>
                  <a:srgbClr val="000000"/>
                </a:solidFill>
                <a:effectLst/>
              </a:rPr>
              <a:t>Hatun</a:t>
            </a:r>
            <a:r>
              <a:rPr lang="es-MX" sz="1200" b="0" i="0" noProof="0" dirty="0">
                <a:solidFill>
                  <a:srgbClr val="000000"/>
                </a:solidFill>
                <a:effectLst/>
              </a:rPr>
              <a:t> </a:t>
            </a:r>
            <a:r>
              <a:rPr lang="es-MX" sz="1200" b="0" i="0" noProof="0" dirty="0" err="1">
                <a:solidFill>
                  <a:srgbClr val="000000"/>
                </a:solidFill>
                <a:effectLst/>
              </a:rPr>
              <a:t>Rumiyoc</a:t>
            </a:r>
            <a:r>
              <a:rPr lang="es-MX" sz="1200" b="0" i="0" noProof="0" dirty="0">
                <a:solidFill>
                  <a:srgbClr val="000000"/>
                </a:solidFill>
                <a:effectLst/>
              </a:rPr>
              <a:t> encontrando a nuestro paso el palacio Inca Roca, hoy el Palacio Arzobispal, tendremos tiempo para admirar la mundialmente famosa Piedra de los Doce Ángulos. Seguiremos a la Plaza de Armas para visitar La Catedral que alberga obras coloniales de increíble valor.</a:t>
            </a:r>
          </a:p>
          <a:p>
            <a:pPr algn="just">
              <a:lnSpc>
                <a:spcPct val="150000"/>
              </a:lnSpc>
            </a:pPr>
            <a:endParaRPr lang="es-MX" sz="1200" dirty="0">
              <a:solidFill>
                <a:srgbClr val="000000"/>
              </a:solidFill>
            </a:endParaRPr>
          </a:p>
          <a:p>
            <a:pPr algn="just">
              <a:lnSpc>
                <a:spcPct val="150000"/>
              </a:lnSpc>
            </a:pPr>
            <a:r>
              <a:rPr lang="es-MX" sz="1200" b="1" i="0" noProof="0" dirty="0">
                <a:solidFill>
                  <a:srgbClr val="000000"/>
                </a:solidFill>
                <a:effectLst/>
              </a:rPr>
              <a:t>DÍA 04. PARQUE ARQUEOLÓGICO DE SACSAYHUAMAN</a:t>
            </a:r>
          </a:p>
          <a:p>
            <a:pPr algn="just">
              <a:lnSpc>
                <a:spcPct val="150000"/>
              </a:lnSpc>
            </a:pPr>
            <a:r>
              <a:rPr lang="es-MX" sz="1200" b="0" i="0" noProof="0" dirty="0">
                <a:solidFill>
                  <a:srgbClr val="000000"/>
                </a:solidFill>
                <a:effectLst/>
              </a:rPr>
              <a:t>Por la mañana, nos alejaremos de las multitudes para visitar Sacsayhuamán, una impresionante ciudadela llena de colosales construcciones rodeada de hermosos paisajes en total comunión con el entorno. Luego, continuamos hacia el adoratorio Incaico de </a:t>
            </a:r>
            <a:r>
              <a:rPr lang="es-MX" sz="1200" b="0" i="0" noProof="0" dirty="0" err="1">
                <a:solidFill>
                  <a:srgbClr val="000000"/>
                </a:solidFill>
                <a:effectLst/>
              </a:rPr>
              <a:t>Q’enqo</a:t>
            </a:r>
            <a:r>
              <a:rPr lang="es-MX" sz="1200" b="0" i="0" noProof="0" dirty="0">
                <a:solidFill>
                  <a:srgbClr val="000000"/>
                </a:solidFill>
                <a:effectLst/>
              </a:rPr>
              <a:t>, sorprendente será el altar para sacrificios incrustado en la parte interna de su formación rocosa. </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8619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911" r="4167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58107" y="4156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58107" y="138063"/>
            <a:ext cx="4372158" cy="338554"/>
          </a:xfrm>
          <a:prstGeom prst="rect">
            <a:avLst/>
          </a:prstGeom>
          <a:noFill/>
        </p:spPr>
        <p:txBody>
          <a:bodyPr wrap="square" rtlCol="0">
            <a:spAutoFit/>
          </a:bodyPr>
          <a:lstStyle/>
          <a:p>
            <a:r>
              <a:rPr lang="es-CO" sz="1600" b="1" noProof="0" dirty="0">
                <a:solidFill>
                  <a:srgbClr val="0070C0"/>
                </a:solidFill>
              </a:rPr>
              <a:t>PERU IMPERIO DE LOS SENTIDOS</a:t>
            </a:r>
          </a:p>
        </p:txBody>
      </p:sp>
      <p:sp>
        <p:nvSpPr>
          <p:cNvPr id="7" name="TextBox 6">
            <a:extLst>
              <a:ext uri="{FF2B5EF4-FFF2-40B4-BE49-F238E27FC236}">
                <a16:creationId xmlns:a16="http://schemas.microsoft.com/office/drawing/2014/main" id="{C3CCB71B-3651-51FB-4608-7E422260DEA8}"/>
              </a:ext>
            </a:extLst>
          </p:cNvPr>
          <p:cNvSpPr txBox="1"/>
          <p:nvPr/>
        </p:nvSpPr>
        <p:spPr>
          <a:xfrm>
            <a:off x="5758107" y="876100"/>
            <a:ext cx="6276873" cy="5602816"/>
          </a:xfrm>
          <a:prstGeom prst="rect">
            <a:avLst/>
          </a:prstGeom>
          <a:noFill/>
        </p:spPr>
        <p:txBody>
          <a:bodyPr wrap="square" rtlCol="0">
            <a:spAutoFit/>
          </a:bodyPr>
          <a:lstStyle/>
          <a:p>
            <a:pPr algn="just">
              <a:lnSpc>
                <a:spcPct val="150000"/>
              </a:lnSpc>
            </a:pPr>
            <a:r>
              <a:rPr lang="es-MX" sz="1200" b="0" i="0" noProof="0" dirty="0">
                <a:solidFill>
                  <a:srgbClr val="000000"/>
                </a:solidFill>
                <a:effectLst/>
              </a:rPr>
              <a:t>Finalmente llegamos a la atalaya de </a:t>
            </a:r>
            <a:r>
              <a:rPr lang="es-MX" sz="1200" b="0" i="0" noProof="0" dirty="0" err="1">
                <a:solidFill>
                  <a:srgbClr val="000000"/>
                </a:solidFill>
                <a:effectLst/>
              </a:rPr>
              <a:t>Puca</a:t>
            </a:r>
            <a:r>
              <a:rPr lang="es-MX" sz="1200" b="0" i="0" noProof="0" dirty="0">
                <a:solidFill>
                  <a:srgbClr val="000000"/>
                </a:solidFill>
                <a:effectLst/>
              </a:rPr>
              <a:t> Pucará y a Tambomachay, monumento de notable excelencia arquitectónica es considerado uno de los pilares de la cosmovisión andina. Tarde libre para disfrutar de la ciudad. Tarde libre para realizar actividades adicionales, o recorrer las calles de Cusco. El pasaporte de entradas que está incluido en este viaje les da acceso a otros puntos de interés no visitados.</a:t>
            </a:r>
          </a:p>
          <a:p>
            <a:pPr algn="just">
              <a:lnSpc>
                <a:spcPct val="150000"/>
              </a:lnSpc>
            </a:pPr>
            <a:endParaRPr lang="es-MX" sz="1200" dirty="0">
              <a:solidFill>
                <a:srgbClr val="000000"/>
              </a:solidFill>
            </a:endParaRPr>
          </a:p>
          <a:p>
            <a:pPr algn="just">
              <a:lnSpc>
                <a:spcPct val="150000"/>
              </a:lnSpc>
            </a:pPr>
            <a:r>
              <a:rPr lang="es-MX" sz="1200" b="1" i="0" noProof="0" dirty="0">
                <a:solidFill>
                  <a:srgbClr val="000000"/>
                </a:solidFill>
                <a:effectLst/>
              </a:rPr>
              <a:t>DÍA 05. PUEBLO INCA DE CHINCHERO, TERRAZAS DE MORAY Y PUEBLO INCA DE OLLANTAYTAMBO</a:t>
            </a:r>
          </a:p>
          <a:p>
            <a:pPr algn="just">
              <a:lnSpc>
                <a:spcPct val="150000"/>
              </a:lnSpc>
            </a:pPr>
            <a:r>
              <a:rPr lang="es-MX" sz="1200" b="0" i="0" noProof="0" dirty="0">
                <a:solidFill>
                  <a:srgbClr val="000000"/>
                </a:solidFill>
                <a:effectLst/>
              </a:rPr>
              <a:t>Este día visitaremos los sitios más resaltantes del Valle Sagrado de los Incas. Partiremos hacia el Pueblo de Chinchero, el más típico y pintoresco del Valle Sagrado. Este pueblo es famoso por sus mujeres tejedoras. Breve parada en un centro textil para apreciar las antiguas técnicas incas para el teñido e hilado con lana de Alpaca. Visitaremos su la plaza inca con su bella Iglesia colonial. Continuaremos hacia Moray, bello sitio arqueológico inca compuesto de terrazas agrícolas concéntricas que sirvieron como laboratorio para recrear microclimas. Almuerzo. Continuaremos para visitar el último pueblo viviente de los Incas, Ollantaytambo.   Visitaremos el Templo de las diez ventanas, los baños de la ñusta, y el Templo del Sol. Las postales desde las alturas de Ollantaytambo cerraran este mágico día en el Valle Sagrado de los Incas. Alojamiento en la zona.</a:t>
            </a: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3746" r="3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2995060"/>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5013</TotalTime>
  <Words>1997</Words>
  <Application>Microsoft Office PowerPoint</Application>
  <PresentationFormat>Panorámica</PresentationFormat>
  <Paragraphs>157</Paragraphs>
  <Slides>12</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23</cp:revision>
  <dcterms:created xsi:type="dcterms:W3CDTF">2024-08-19T01:20:52Z</dcterms:created>
  <dcterms:modified xsi:type="dcterms:W3CDTF">2025-05-07T21:47:29Z</dcterms:modified>
</cp:coreProperties>
</file>