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40" r:id="rId4"/>
    <p:sldId id="535" r:id="rId5"/>
    <p:sldId id="530" r:id="rId6"/>
    <p:sldId id="379" r:id="rId7"/>
    <p:sldId id="537" r:id="rId8"/>
    <p:sldId id="539" r:id="rId9"/>
    <p:sldId id="541" r:id="rId10"/>
    <p:sldId id="542" r:id="rId11"/>
    <p:sldId id="543"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551710" y="4676673"/>
            <a:ext cx="9411854"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326225" y="48611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38621" y="508794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844790" y="490199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599056" y="3932803"/>
            <a:ext cx="11249890" cy="646331"/>
          </a:xfrm>
          <a:prstGeom prst="rect">
            <a:avLst/>
          </a:prstGeom>
          <a:noFill/>
        </p:spPr>
        <p:txBody>
          <a:bodyPr wrap="square" rtlCol="0">
            <a:spAutoFit/>
          </a:bodyPr>
          <a:lstStyle/>
          <a:p>
            <a:pPr algn="ctr"/>
            <a:r>
              <a:rPr lang="es-CO" sz="3600" b="1" dirty="0">
                <a:solidFill>
                  <a:schemeClr val="bg1"/>
                </a:solidFill>
                <a:effectLst>
                  <a:glow rad="139700">
                    <a:schemeClr val="accent1">
                      <a:satMod val="175000"/>
                      <a:alpha val="40000"/>
                    </a:schemeClr>
                  </a:glow>
                </a:effectLst>
                <a:latin typeface="Montserrat" panose="02000505000000020004" pitchFamily="2" charset="0"/>
              </a:rPr>
              <a:t>PERU  RENACER </a:t>
            </a:r>
            <a:r>
              <a:rPr lang="es-CO" sz="3600" b="1" dirty="0">
                <a:solidFill>
                  <a:srgbClr val="FF6600"/>
                </a:solidFill>
                <a:effectLst>
                  <a:glow rad="139700">
                    <a:schemeClr val="accent1">
                      <a:satMod val="175000"/>
                      <a:alpha val="40000"/>
                    </a:schemeClr>
                  </a:glow>
                </a:effectLst>
                <a:latin typeface="Montserrat" panose="02000505000000020004" pitchFamily="2" charset="0"/>
              </a:rPr>
              <a:t>DE UN IMPERIO</a:t>
            </a:r>
            <a:endParaRPr lang="es-CO" sz="3600" b="1" noProof="0" dirty="0">
              <a:solidFill>
                <a:srgbClr val="FF6600"/>
              </a:solidFill>
              <a:effectLst>
                <a:glow rad="139700">
                  <a:schemeClr val="accent1">
                    <a:satMod val="175000"/>
                    <a:alpha val="40000"/>
                  </a:schemeClr>
                </a:glow>
              </a:effectLst>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9576" y="4991429"/>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515" r="92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11927" y="2064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11927" y="20179"/>
            <a:ext cx="5848530" cy="338554"/>
          </a:xfrm>
          <a:prstGeom prst="rect">
            <a:avLst/>
          </a:prstGeom>
          <a:noFill/>
        </p:spPr>
        <p:txBody>
          <a:bodyPr wrap="square" rtlCol="0">
            <a:spAutoFit/>
          </a:bodyPr>
          <a:lstStyle/>
          <a:p>
            <a:r>
              <a:rPr lang="es-CO" sz="1600" b="1" noProof="0" dirty="0">
                <a:solidFill>
                  <a:srgbClr val="0070C0"/>
                </a:solidFill>
              </a:rPr>
              <a:t>PERU  RENACER DE UN IMPERIO</a:t>
            </a:r>
          </a:p>
        </p:txBody>
      </p:sp>
      <p:sp>
        <p:nvSpPr>
          <p:cNvPr id="7" name="TextBox 6">
            <a:extLst>
              <a:ext uri="{FF2B5EF4-FFF2-40B4-BE49-F238E27FC236}">
                <a16:creationId xmlns:a16="http://schemas.microsoft.com/office/drawing/2014/main" id="{C3CCB71B-3651-51FB-4608-7E422260DEA8}"/>
              </a:ext>
            </a:extLst>
          </p:cNvPr>
          <p:cNvSpPr txBox="1"/>
          <p:nvPr/>
        </p:nvSpPr>
        <p:spPr>
          <a:xfrm>
            <a:off x="5711927" y="697287"/>
            <a:ext cx="6338057" cy="643381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MACHU PICCHU, CIUDADELA PERDIDA</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El día esperado para conocer una de las 7 Maravillas del Mundo. Embarque en la estación de Ollantaytambo. Salida en tren seleccionado. Arribo a la estación de Machu Picchu. Asistencia de nuestro personal para abordar el bus que ascenderá por un camino sinuoso, con una espectacular vista del río Urubamba y da forma a un profundo cañón. La Ciudad Perdida de los Incas, Machu Picchu, nos recibirá con sus increíbles terrazas, escalinatas, recintos ceremoniales y áreas urbanas. La energía emana de todo el lugar. Almuerzo. A la hora coordinada, retorno en tren y trasladado al hotel en Cusco. Alojamiento.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6. RUTA AL ALTIPLANO ANDINO</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Partiremos en un bus turístico a la ciudad de Puno, una ruta paisajística acompañados del río Vilcanota para luego ingresar a la meseta del Collao, el altiplano andino. Nuestra primera parada será en la Iglesia de San Pedro Apóstol en Andahuaylillas conocida como “La Sixtina de América”. Los muros y techos colmados de pinturas murales del siglo XVII. Continuaremos hacia </a:t>
            </a:r>
            <a:r>
              <a:rPr lang="es-MX" sz="1200" b="0" i="0" noProof="0" dirty="0" err="1">
                <a:solidFill>
                  <a:srgbClr val="000000"/>
                </a:solidFill>
                <a:effectLst/>
              </a:rPr>
              <a:t>Racchi</a:t>
            </a:r>
            <a:r>
              <a:rPr lang="es-MX" sz="1200" b="0" i="0" noProof="0" dirty="0">
                <a:solidFill>
                  <a:srgbClr val="000000"/>
                </a:solidFill>
                <a:effectLst/>
              </a:rPr>
              <a:t>, Templo del Dios </a:t>
            </a:r>
            <a:r>
              <a:rPr lang="es-MX" sz="1200" b="0" i="0" noProof="0" dirty="0" err="1">
                <a:solidFill>
                  <a:srgbClr val="000000"/>
                </a:solidFill>
                <a:effectLst/>
              </a:rPr>
              <a:t>Wiracocha</a:t>
            </a:r>
            <a:r>
              <a:rPr lang="es-MX" sz="1200" b="0" i="0" noProof="0" dirty="0">
                <a:solidFill>
                  <a:srgbClr val="000000"/>
                </a:solidFill>
                <a:effectLst/>
              </a:rPr>
              <a:t>, en el cual destacan los restos de las columnas y muros que nos dan una idea del tamaño monumental de esta construcción en épocas incas. Nuestro camino alcanzará el punto más alto en La Raya a 4,800 m.s.n.m., lugar donde se da la división de las aguas de la cuenca del Titicaca y los ríos que irán al Amazonas. Almuerzo. Visita del Museo de Sitio de Pucará. Esta localidad es cuna de los famosos toritos de Pucará. Arribaremos a Puno y traslado al hotel.</a:t>
            </a: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9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515" r="92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RENACER DE UN IMPERIO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14115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a:t>
            </a:r>
            <a:r>
              <a:rPr lang="es-MX" sz="1200" b="1" i="0" noProof="0" dirty="0">
                <a:solidFill>
                  <a:srgbClr val="000000"/>
                </a:solidFill>
                <a:effectLst/>
              </a:rPr>
              <a:t>LAGO SAGRADO TITICACA Y TUMBAS DE SILLUSTANI</a:t>
            </a:r>
          </a:p>
          <a:p>
            <a:pPr algn="just">
              <a:lnSpc>
                <a:spcPct val="150000"/>
              </a:lnSpc>
            </a:pPr>
            <a:r>
              <a:rPr lang="es-MX" sz="1200" i="0" noProof="0" dirty="0">
                <a:solidFill>
                  <a:srgbClr val="000000"/>
                </a:solidFill>
                <a:effectLst/>
              </a:rPr>
              <a:t>Por la mañana, embarcaremos en una lancha para visitar un pueblo que huyendo de las diferentes culturas que llegaron a dominarlos se refugiaron dentro del lago Titicaca, los Uros. Esta comunidad sigue construyendo sus islas siguiendo las técnicas ancestrales, y nos reciben para transmitirnos sus conocimientos. Un pueblo que vive de sus visitantes. Tendremos tiempo para navegar en las balsas de totora que construyen. Regreso al puerto de Puno.</a:t>
            </a:r>
          </a:p>
          <a:p>
            <a:pPr algn="just">
              <a:lnSpc>
                <a:spcPct val="150000"/>
              </a:lnSpc>
            </a:pPr>
            <a:r>
              <a:rPr lang="es-MX" sz="1200" i="0" noProof="0" dirty="0">
                <a:solidFill>
                  <a:srgbClr val="000000"/>
                </a:solidFill>
                <a:effectLst/>
              </a:rPr>
              <a:t>Por la tarde, la necrópolis de </a:t>
            </a:r>
            <a:r>
              <a:rPr lang="es-MX" sz="1200" i="0" noProof="0" dirty="0" err="1">
                <a:solidFill>
                  <a:srgbClr val="000000"/>
                </a:solidFill>
                <a:effectLst/>
              </a:rPr>
              <a:t>Sillustani</a:t>
            </a:r>
            <a:r>
              <a:rPr lang="es-MX" sz="1200" i="0" noProof="0" dirty="0">
                <a:solidFill>
                  <a:srgbClr val="000000"/>
                </a:solidFill>
                <a:effectLst/>
              </a:rPr>
              <a:t>, a orillas del lago </a:t>
            </a:r>
            <a:r>
              <a:rPr lang="es-MX" sz="1200" i="0" noProof="0" dirty="0" err="1">
                <a:solidFill>
                  <a:srgbClr val="000000"/>
                </a:solidFill>
                <a:effectLst/>
              </a:rPr>
              <a:t>Umayo</a:t>
            </a:r>
            <a:r>
              <a:rPr lang="es-MX" sz="1200" i="0" noProof="0" dirty="0">
                <a:solidFill>
                  <a:srgbClr val="000000"/>
                </a:solidFill>
                <a:effectLst/>
              </a:rPr>
              <a:t>. Las llamadas chullpas, son torreones funerarios que albergaron los restos de los antiguos </a:t>
            </a:r>
            <a:r>
              <a:rPr lang="es-MX" sz="1200" i="0" noProof="0" dirty="0" err="1">
                <a:solidFill>
                  <a:srgbClr val="000000"/>
                </a:solidFill>
                <a:effectLst/>
              </a:rPr>
              <a:t>Qollas</a:t>
            </a:r>
            <a:r>
              <a:rPr lang="es-MX" sz="1200" i="0" noProof="0" dirty="0">
                <a:solidFill>
                  <a:srgbClr val="000000"/>
                </a:solidFill>
                <a:effectLst/>
              </a:rPr>
              <a:t> que poblaron el altiplano andino. Nos sorprenderá su construcción semi cónica invertida. Retorno a su hotel en Puno.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8. </a:t>
            </a:r>
            <a:r>
              <a:rPr lang="es-CO" sz="1200" b="1" dirty="0">
                <a:solidFill>
                  <a:srgbClr val="000000"/>
                </a:solidFill>
              </a:rPr>
              <a:t>PUNO</a:t>
            </a:r>
            <a:r>
              <a:rPr lang="es-CO" sz="1200" b="1" i="0" noProof="0" dirty="0">
                <a:solidFill>
                  <a:srgbClr val="000000"/>
                </a:solidFill>
                <a:effectLst/>
              </a:rPr>
              <a:t>/LIMA/BOGOTA</a:t>
            </a:r>
          </a:p>
          <a:p>
            <a:pPr algn="just">
              <a:lnSpc>
                <a:spcPct val="150000"/>
              </a:lnSpc>
            </a:pPr>
            <a:r>
              <a:rPr lang="es-MX" sz="1200" b="0" i="0" noProof="0" dirty="0">
                <a:solidFill>
                  <a:srgbClr val="000000"/>
                </a:solidFill>
                <a:effectLst/>
              </a:rPr>
              <a:t>Traslado al aeropuerto. Salida a Lima para conectar con su vuelo de retorno a casa.</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8765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087419" y="4676673"/>
            <a:ext cx="793270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561077" y="484725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171874" y="508820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082557" y="490199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062182" y="4003537"/>
            <a:ext cx="9836727" cy="646331"/>
          </a:xfrm>
          <a:prstGeom prst="rect">
            <a:avLst/>
          </a:prstGeom>
          <a:noFill/>
        </p:spPr>
        <p:txBody>
          <a:bodyPr wrap="square" rtlCol="0">
            <a:spAutoFit/>
          </a:bodyPr>
          <a:lstStyle/>
          <a:p>
            <a:pPr algn="ctr"/>
            <a:r>
              <a:rPr lang="es-CO" sz="3600" b="1" dirty="0">
                <a:solidFill>
                  <a:schemeClr val="bg1"/>
                </a:solidFill>
                <a:effectLst>
                  <a:glow rad="139700">
                    <a:schemeClr val="accent1">
                      <a:satMod val="175000"/>
                      <a:alpha val="40000"/>
                    </a:schemeClr>
                  </a:glow>
                </a:effectLst>
                <a:latin typeface="Montserrat" panose="02000505000000020004" pitchFamily="2" charset="0"/>
              </a:rPr>
              <a:t>PERU  RENACER </a:t>
            </a:r>
            <a:r>
              <a:rPr lang="es-CO" sz="3600" b="1" dirty="0">
                <a:solidFill>
                  <a:srgbClr val="FF6600"/>
                </a:solidFill>
                <a:effectLst>
                  <a:glow rad="139700">
                    <a:schemeClr val="accent1">
                      <a:satMod val="175000"/>
                      <a:alpha val="40000"/>
                    </a:schemeClr>
                  </a:glow>
                </a:effectLst>
                <a:latin typeface="Montserrat" panose="02000505000000020004" pitchFamily="2" charset="0"/>
              </a:rPr>
              <a:t>DE UN IMPERIO</a:t>
            </a:r>
            <a:endParaRPr lang="es-CO" sz="3600" b="1" noProof="0" dirty="0">
              <a:solidFill>
                <a:srgbClr val="FF6600"/>
              </a:solidFill>
              <a:effectLst>
                <a:glow rad="139700">
                  <a:schemeClr val="accent1">
                    <a:satMod val="175000"/>
                    <a:alpha val="40000"/>
                  </a:schemeClr>
                </a:glow>
              </a:effectLst>
              <a:latin typeface="Montserrat" panose="02000505000000020004" pitchFamily="2" charset="0"/>
            </a:endParaRP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7343" y="5011968"/>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3" y="1189426"/>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96768" y="1809681"/>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309918" y="1797056"/>
            <a:ext cx="7648292" cy="4391459"/>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con desayuno en el hotel elegido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por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L</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Museo Larco </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con desayuno en el hotel elegido en 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t>
            </a:r>
            <a:r>
              <a:rPr lang="es-MX" sz="1300" dirty="0" err="1">
                <a:solidFill>
                  <a:srgbClr val="464646"/>
                </a:solidFill>
                <a:latin typeface="Helvetica" panose="020B0604020202020204" pitchFamily="34" charset="0"/>
                <a:ea typeface="Times New Roman" panose="02020603050405020304" pitchFamily="18" charset="0"/>
                <a:cs typeface="Tahoma" panose="020B0604030504040204" pitchFamily="34" charset="0"/>
              </a:rPr>
              <a:t>our</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 por la ciudad</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parque arqueológico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Sacsayhuaman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Valle Sagrado visitando  Pisac Inca y colonial</a:t>
            </a: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V</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isita al museo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Inkariy</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centro de cultura viva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Yucay</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Moray, Maras y pueblo Inca de Ollantaytambo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con desayuno en Valle Sagrado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picchu</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tren con almuerzo </a:t>
            </a:r>
          </a:p>
          <a:p>
            <a:pPr marL="285750" lvl="0" indent="-285750">
              <a:lnSpc>
                <a:spcPct val="120000"/>
              </a:lnSpc>
              <a:buSzPts val="1000"/>
              <a:buFont typeface="Arial" panose="020B0604020202020204" pitchFamily="34" charset="0"/>
              <a:buChar char="•"/>
              <a:tabLst>
                <a:tab pos="457200" algn="l"/>
              </a:tabLst>
            </a:pP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 alojamiento con desayuno en Machu Picchu </a:t>
            </a:r>
          </a:p>
          <a:p>
            <a:pPr lvl="0">
              <a:lnSpc>
                <a:spcPct val="120000"/>
              </a:lnSpc>
              <a:buSzPts val="1000"/>
              <a:tabLst>
                <a:tab pos="457200" algn="l"/>
              </a:tabLst>
            </a:pP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7873" t="2474" r="17681" b="-2474"/>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82750" y="27798"/>
            <a:ext cx="7775187" cy="1200329"/>
          </a:xfrm>
          <a:prstGeom prst="rect">
            <a:avLst/>
          </a:prstGeom>
          <a:noFill/>
        </p:spPr>
        <p:txBody>
          <a:bodyPr wrap="square" rtlCol="0">
            <a:spAutoFit/>
          </a:bodyPr>
          <a:lstStyle/>
          <a:p>
            <a:r>
              <a:rPr lang="es-CO" sz="3600" b="1" noProof="0" dirty="0">
                <a:latin typeface="Montserrat" panose="02000505000000020004" pitchFamily="2" charset="0"/>
              </a:rPr>
              <a:t>PERU RENACER </a:t>
            </a:r>
            <a:r>
              <a:rPr lang="es-CO" sz="3600" b="1" noProof="0" dirty="0">
                <a:solidFill>
                  <a:srgbClr val="FF6600"/>
                </a:solidFill>
                <a:latin typeface="Montserrat" panose="02000505000000020004" pitchFamily="2" charset="0"/>
              </a:rPr>
              <a:t>DE UN IMPERIO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43297" y="1174711"/>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485060" y="1940659"/>
            <a:ext cx="7648292" cy="1750736"/>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PUNO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estación de Bus - hotel – aeropuerto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con desayuno en el hotel elegido en Puno</a:t>
            </a: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Tours  conociendo</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Islas Uros y Taquile con almuerzo típico</a:t>
            </a: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Tours  conociendo</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las tumbas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Sillustani</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8233" t="2062" r="17321" b="-2062"/>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11728" y="41000"/>
            <a:ext cx="7777728" cy="1200329"/>
          </a:xfrm>
          <a:prstGeom prst="rect">
            <a:avLst/>
          </a:prstGeom>
          <a:noFill/>
        </p:spPr>
        <p:txBody>
          <a:bodyPr wrap="square" rtlCol="0">
            <a:spAutoFit/>
          </a:bodyPr>
          <a:lstStyle/>
          <a:p>
            <a:r>
              <a:rPr lang="es-CO" sz="3600" b="1" noProof="0" dirty="0">
                <a:latin typeface="Montserrat" panose="02000505000000020004" pitchFamily="2" charset="0"/>
              </a:rPr>
              <a:t>PERU RENACER </a:t>
            </a:r>
            <a:r>
              <a:rPr lang="es-CO" sz="3600" b="1" noProof="0" dirty="0">
                <a:solidFill>
                  <a:srgbClr val="FF6600"/>
                </a:solidFill>
                <a:latin typeface="Montserrat" panose="02000505000000020004" pitchFamily="2" charset="0"/>
              </a:rPr>
              <a:t>DE UN IMPERIO</a:t>
            </a:r>
          </a:p>
        </p:txBody>
      </p:sp>
    </p:spTree>
    <p:extLst>
      <p:ext uri="{BB962C8B-B14F-4D97-AF65-F5344CB8AC3E}">
        <p14:creationId xmlns:p14="http://schemas.microsoft.com/office/powerpoint/2010/main" val="351027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a:t>
            </a:r>
            <a:r>
              <a:rPr lang="da-DK"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BOG / LIM / CUS / JUL / BOG</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7043" t="1787" r="15959" b="-1787"/>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183829"/>
            <a:ext cx="7055002" cy="1200329"/>
          </a:xfrm>
          <a:prstGeom prst="rect">
            <a:avLst/>
          </a:prstGeom>
          <a:noFill/>
        </p:spPr>
        <p:txBody>
          <a:bodyPr wrap="square" rtlCol="0">
            <a:spAutoFit/>
          </a:bodyPr>
          <a:lstStyle/>
          <a:p>
            <a:r>
              <a:rPr lang="es-CO" sz="3600" b="1" noProof="0" dirty="0">
                <a:latin typeface="Montserrat" panose="02000505000000020004" pitchFamily="2" charset="0"/>
              </a:rPr>
              <a:t>PERU RENACER </a:t>
            </a:r>
            <a:r>
              <a:rPr lang="es-CO" sz="3600" b="1" noProof="0" dirty="0">
                <a:solidFill>
                  <a:srgbClr val="FF6600"/>
                </a:solidFill>
                <a:latin typeface="Montserrat" panose="02000505000000020004" pitchFamily="2" charset="0"/>
              </a:rPr>
              <a:t>DE UN IMPERIO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05462" y="5661356"/>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04436" y="626808"/>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3714434712"/>
              </p:ext>
            </p:extLst>
          </p:nvPr>
        </p:nvGraphicFramePr>
        <p:xfrm>
          <a:off x="519622" y="1114764"/>
          <a:ext cx="5031513" cy="4232404"/>
        </p:xfrm>
        <a:graphic>
          <a:graphicData uri="http://schemas.openxmlformats.org/drawingml/2006/table">
            <a:tbl>
              <a:tblPr firstRow="1" firstCol="1">
                <a:tableStyleId>{21E4AEA4-8DFA-4A89-87EB-49C32662AFE0}</a:tableStyleId>
              </a:tblPr>
              <a:tblGrid>
                <a:gridCol w="1405948">
                  <a:extLst>
                    <a:ext uri="{9D8B030D-6E8A-4147-A177-3AD203B41FA5}">
                      <a16:colId xmlns:a16="http://schemas.microsoft.com/office/drawing/2014/main" val="2099016920"/>
                    </a:ext>
                  </a:extLst>
                </a:gridCol>
                <a:gridCol w="662418">
                  <a:extLst>
                    <a:ext uri="{9D8B030D-6E8A-4147-A177-3AD203B41FA5}">
                      <a16:colId xmlns:a16="http://schemas.microsoft.com/office/drawing/2014/main" val="3143310801"/>
                    </a:ext>
                  </a:extLst>
                </a:gridCol>
                <a:gridCol w="689456">
                  <a:extLst>
                    <a:ext uri="{9D8B030D-6E8A-4147-A177-3AD203B41FA5}">
                      <a16:colId xmlns:a16="http://schemas.microsoft.com/office/drawing/2014/main" val="3142961787"/>
                    </a:ext>
                  </a:extLst>
                </a:gridCol>
                <a:gridCol w="743530">
                  <a:extLst>
                    <a:ext uri="{9D8B030D-6E8A-4147-A177-3AD203B41FA5}">
                      <a16:colId xmlns:a16="http://schemas.microsoft.com/office/drawing/2014/main" val="3286471328"/>
                    </a:ext>
                  </a:extLst>
                </a:gridCol>
                <a:gridCol w="730010">
                  <a:extLst>
                    <a:ext uri="{9D8B030D-6E8A-4147-A177-3AD203B41FA5}">
                      <a16:colId xmlns:a16="http://schemas.microsoft.com/office/drawing/2014/main" val="174185944"/>
                    </a:ext>
                  </a:extLst>
                </a:gridCol>
                <a:gridCol w="800151">
                  <a:extLst>
                    <a:ext uri="{9D8B030D-6E8A-4147-A177-3AD203B41FA5}">
                      <a16:colId xmlns:a16="http://schemas.microsoft.com/office/drawing/2014/main" val="189194209"/>
                    </a:ext>
                  </a:extLst>
                </a:gridCol>
              </a:tblGrid>
              <a:tr h="432731">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dirty="0">
                          <a:solidFill>
                            <a:schemeClr val="tx1"/>
                          </a:solidFill>
                          <a:effectLst/>
                          <a:latin typeface="+mn-lt"/>
                        </a:rPr>
                        <a:t>1453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1141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1122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876</a:t>
                      </a:r>
                    </a:p>
                  </a:txBody>
                  <a:tcPr marL="9525" marR="9525" marT="9525" marB="0" anchor="ctr">
                    <a:solidFill>
                      <a:schemeClr val="tx2">
                        <a:lumMod val="40000"/>
                        <a:lumOff val="60000"/>
                      </a:schemeClr>
                    </a:solidFill>
                  </a:tcPr>
                </a:tc>
                <a:tc rowSpan="5">
                  <a:txBody>
                    <a:bodyPr/>
                    <a:lstStyle/>
                    <a:p>
                      <a:pPr algn="ctr">
                        <a:spcAft>
                          <a:spcPts val="0"/>
                        </a:spcAft>
                      </a:pPr>
                      <a:r>
                        <a:rPr lang="es-US" sz="1200" b="0" dirty="0">
                          <a:solidFill>
                            <a:schemeClr val="tx1"/>
                          </a:solidFill>
                          <a:effectLst/>
                          <a:latin typeface="+mn-lt"/>
                          <a:ea typeface="Times New Roman" panose="02020603050405020304" pitchFamily="18" charset="0"/>
                          <a:cs typeface="Times New Roman" panose="02020603050405020304" pitchFamily="18" charset="0"/>
                        </a:rPr>
                        <a:t>604</a:t>
                      </a:r>
                      <a:endParaRPr lang="es-CO" sz="1200" b="0" dirty="0">
                        <a:solidFill>
                          <a:schemeClr val="tx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a:solidFill>
                            <a:schemeClr val="tx1"/>
                          </a:solidFill>
                          <a:effectLst/>
                          <a:latin typeface="+mn-lt"/>
                        </a:rPr>
                        <a:t>1489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1175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1153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907</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a:solidFill>
                            <a:schemeClr val="tx1"/>
                          </a:solidFill>
                          <a:effectLst/>
                          <a:latin typeface="+mn-lt"/>
                        </a:rPr>
                        <a:t>1594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1210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1156</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910</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a:solidFill>
                            <a:schemeClr val="tx1"/>
                          </a:solidFill>
                          <a:effectLst/>
                          <a:latin typeface="+mn-lt"/>
                        </a:rPr>
                        <a:t>1679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1253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1201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955</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200" b="0" i="0" u="none" strike="noStrike" dirty="0">
                          <a:solidFill>
                            <a:schemeClr val="tx1"/>
                          </a:solidFill>
                          <a:effectLst/>
                          <a:latin typeface="+mn-lt"/>
                        </a:rPr>
                        <a:t>2057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1465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1410</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mn-lt"/>
                        </a:rPr>
                        <a:t>1164</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1367833591"/>
              </p:ext>
            </p:extLst>
          </p:nvPr>
        </p:nvGraphicFramePr>
        <p:xfrm>
          <a:off x="6874161" y="0"/>
          <a:ext cx="5031512" cy="3054894"/>
        </p:xfrm>
        <a:graphic>
          <a:graphicData uri="http://schemas.openxmlformats.org/drawingml/2006/table">
            <a:tbl>
              <a:tblPr firstRow="1" firstCol="1" bandRow="1">
                <a:tableStyleId>{5C22544A-7EE6-4342-B048-85BDC9FD1C3A}</a:tableStyleId>
              </a:tblPr>
              <a:tblGrid>
                <a:gridCol w="1974275">
                  <a:extLst>
                    <a:ext uri="{9D8B030D-6E8A-4147-A177-3AD203B41FA5}">
                      <a16:colId xmlns:a16="http://schemas.microsoft.com/office/drawing/2014/main" val="1619126981"/>
                    </a:ext>
                  </a:extLst>
                </a:gridCol>
                <a:gridCol w="1385455">
                  <a:extLst>
                    <a:ext uri="{9D8B030D-6E8A-4147-A177-3AD203B41FA5}">
                      <a16:colId xmlns:a16="http://schemas.microsoft.com/office/drawing/2014/main" val="2642539311"/>
                    </a:ext>
                  </a:extLst>
                </a:gridCol>
                <a:gridCol w="1671782">
                  <a:extLst>
                    <a:ext uri="{9D8B030D-6E8A-4147-A177-3AD203B41FA5}">
                      <a16:colId xmlns:a16="http://schemas.microsoft.com/office/drawing/2014/main" val="1804015007"/>
                    </a:ext>
                  </a:extLst>
                </a:gridCol>
              </a:tblGrid>
              <a:tr h="243575">
                <a:tc gridSpan="3">
                  <a:txBody>
                    <a:bodyPr/>
                    <a:lstStyle/>
                    <a:p>
                      <a:pPr algn="ctr"/>
                      <a:r>
                        <a:rPr lang="es-MX" sz="1100" kern="1800" dirty="0">
                          <a:effectLst/>
                          <a:latin typeface="Calibri" panose="020F0502020204030204" pitchFamily="34" charset="0"/>
                          <a:ea typeface="Batang" panose="02030600000101010101" pitchFamily="18" charset="-127"/>
                          <a:cs typeface="Calibri" panose="020F0502020204030204" pitchFamily="34" charset="0"/>
                        </a:rPr>
                        <a:t>FECHAS QUE NO APLICAN TARIFAS POR FESTIVIDADES</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100" kern="1800" dirty="0">
                          <a:effectLst/>
                          <a:latin typeface="Calibri" panose="020F0502020204030204" pitchFamily="34" charset="0"/>
                          <a:cs typeface="Calibri" panose="020F0502020204030204" pitchFamily="34" charset="0"/>
                        </a:rPr>
                        <a:t>FESTIVIDAD / EVENTO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CIUDAD</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FECHA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IRONMAN</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27 Abril</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RADLA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a:effectLst/>
                          <a:latin typeface="Calibri" panose="020F0502020204030204" pitchFamily="34" charset="0"/>
                          <a:cs typeface="Calibri" panose="020F0502020204030204" pitchFamily="34" charset="0"/>
                        </a:rPr>
                        <a:t>Del 02 al 05 Mayo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42K 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a:effectLst/>
                          <a:latin typeface="Calibri" panose="020F0502020204030204" pitchFamily="34" charset="0"/>
                          <a:cs typeface="Calibri" panose="020F0502020204030204" pitchFamily="34" charset="0"/>
                        </a:rPr>
                        <a:t>25 Mayo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PERU ENERGIA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29 Mayo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1013773788"/>
                  </a:ext>
                </a:extLst>
              </a:tr>
              <a:tr h="155357">
                <a:tc>
                  <a:txBody>
                    <a:bodyPr/>
                    <a:lstStyle/>
                    <a:p>
                      <a:pPr algn="ctr"/>
                      <a:r>
                        <a:rPr lang="es-ES_tradnl" sz="1100" b="1" kern="1800" dirty="0">
                          <a:effectLst/>
                          <a:latin typeface="Calibri" panose="020F0502020204030204" pitchFamily="34" charset="0"/>
                          <a:ea typeface="Batang" panose="02030600000101010101" pitchFamily="18" charset="-127"/>
                          <a:cs typeface="Calibri" panose="020F0502020204030204" pitchFamily="34" charset="0"/>
                        </a:rPr>
                        <a:t>FIESTA DE LA CANDELARIA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solidFill>
                      <a:srgbClr val="FF6600"/>
                    </a:solidFill>
                  </a:tcPr>
                </a:tc>
                <a:tc>
                  <a:txBody>
                    <a:bodyPr/>
                    <a:lstStyle/>
                    <a:p>
                      <a:pPr algn="ctr"/>
                      <a:r>
                        <a:rPr lang="es-ES_tradnl" sz="1100" kern="1800">
                          <a:effectLst/>
                          <a:latin typeface="Calibri" panose="020F0502020204030204" pitchFamily="34" charset="0"/>
                          <a:ea typeface="Batang" panose="02030600000101010101" pitchFamily="18" charset="-127"/>
                          <a:cs typeface="Calibri" panose="020F0502020204030204" pitchFamily="34" charset="0"/>
                        </a:rPr>
                        <a:t>Puno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Del 07 al 15 Febrero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tc>
                <a:extLst>
                  <a:ext uri="{0D108BD9-81ED-4DB2-BD59-A6C34878D82A}">
                    <a16:rowId xmlns:a16="http://schemas.microsoft.com/office/drawing/2014/main" val="4010789512"/>
                  </a:ext>
                </a:extLst>
              </a:tr>
              <a:tr h="218937">
                <a:tc>
                  <a:txBody>
                    <a:bodyPr/>
                    <a:lstStyle/>
                    <a:p>
                      <a:pPr algn="ctr"/>
                      <a:r>
                        <a:rPr lang="es-ES_tradnl" sz="1100" kern="1800" dirty="0">
                          <a:effectLst/>
                          <a:latin typeface="Calibri" panose="020F0502020204030204" pitchFamily="34" charset="0"/>
                          <a:cs typeface="Calibri" panose="020F0502020204030204" pitchFamily="34" charset="0"/>
                        </a:rPr>
                        <a:t>SEMANA SANTA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MX" sz="1100" kern="1800" dirty="0">
                          <a:effectLst/>
                          <a:latin typeface="Calibri" panose="020F0502020204030204" pitchFamily="34" charset="0"/>
                          <a:cs typeface="Calibri" panose="020F0502020204030204" pitchFamily="34" charset="0"/>
                        </a:rPr>
                        <a:t>Lima,  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Del 17 al 20 Abril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100" b="1"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b="1" kern="1800" dirty="0">
                          <a:effectLst/>
                          <a:latin typeface="Calibri" panose="020F0502020204030204" pitchFamily="34" charset="0"/>
                          <a:ea typeface="Batang" panose="02030600000101010101" pitchFamily="18" charset="-127"/>
                          <a:cs typeface="Calibri" panose="020F0502020204030204" pitchFamily="34" charset="0"/>
                        </a:rPr>
                        <a:t>INTI RAYMI</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solidFill>
                      <a:srgbClr val="FF6600"/>
                    </a:solidFill>
                  </a:tcPr>
                </a:tc>
                <a:tc>
                  <a:txBody>
                    <a:bodyPr/>
                    <a:lstStyle/>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Del 22 al 26 de Junio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tc>
                <a:extLst>
                  <a:ext uri="{0D108BD9-81ED-4DB2-BD59-A6C34878D82A}">
                    <a16:rowId xmlns:a16="http://schemas.microsoft.com/office/drawing/2014/main" val="3672389008"/>
                  </a:ext>
                </a:extLst>
              </a:tr>
              <a:tr h="337127">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FIESTAS PATRIAS</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Lima, 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tc>
                <a:tc>
                  <a:txBody>
                    <a:bodyPr/>
                    <a:lstStyle/>
                    <a:p>
                      <a:pPr algn="ctr"/>
                      <a:r>
                        <a:rPr lang="es-ES_tradnl" sz="1100" kern="1800" dirty="0">
                          <a:effectLst/>
                          <a:latin typeface="Calibri" panose="020F0502020204030204" pitchFamily="34" charset="0"/>
                          <a:cs typeface="Calibri" panose="020F0502020204030204" pitchFamily="34" charset="0"/>
                        </a:rPr>
                        <a:t>27 al 31 Julio</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100" kern="1800" dirty="0">
                          <a:effectLst/>
                          <a:latin typeface="Calibri" panose="020F0502020204030204" pitchFamily="34" charset="0"/>
                          <a:cs typeface="Calibri" panose="020F0502020204030204" pitchFamily="34" charset="0"/>
                        </a:rPr>
                        <a:t>Navidad y Año Nuevo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Lima, cusco, Puno</a:t>
                      </a:r>
                      <a:endParaRPr lang="es-CO" sz="1100" kern="1800" dirty="0">
                        <a:effectLst/>
                        <a:latin typeface="Calibri" panose="020F0502020204030204" pitchFamily="34" charset="0"/>
                        <a:cs typeface="Calibri" panose="020F0502020204030204" pitchFamily="34" charset="0"/>
                      </a:endParaRPr>
                    </a:p>
                    <a:p>
                      <a:pPr algn="ctr"/>
                      <a:br>
                        <a:rPr lang="es-ES_tradnl" sz="1100" kern="1800" dirty="0">
                          <a:effectLst/>
                          <a:latin typeface="Calibri" panose="020F0502020204030204" pitchFamily="34" charset="0"/>
                          <a:cs typeface="Calibri" panose="020F0502020204030204" pitchFamily="34" charset="0"/>
                        </a:rPr>
                      </a:b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24 al 31 de Diciembre / 01 Enero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853" r="58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4" y="5490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33628"/>
            <a:ext cx="5830057" cy="338554"/>
          </a:xfrm>
          <a:prstGeom prst="rect">
            <a:avLst/>
          </a:prstGeom>
          <a:noFill/>
        </p:spPr>
        <p:txBody>
          <a:bodyPr wrap="square" rtlCol="0">
            <a:spAutoFit/>
          </a:bodyPr>
          <a:lstStyle/>
          <a:p>
            <a:r>
              <a:rPr lang="es-CO" sz="1600" b="1" noProof="0" dirty="0">
                <a:solidFill>
                  <a:srgbClr val="0070C0"/>
                </a:solidFill>
              </a:rPr>
              <a:t>PERU  RENACER DE UN IMPERIO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1133846"/>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a:t>
            </a:r>
            <a:r>
              <a:rPr lang="es-MX" sz="1200" b="1" i="0" noProof="0" dirty="0">
                <a:solidFill>
                  <a:srgbClr val="000000"/>
                </a:solidFill>
                <a:effectLst/>
              </a:rPr>
              <a:t>BIENVENIDA A LIMA, CIUDAD DE LOS REYES Y MUSEO LARCO DE LAS CULTURAS</a:t>
            </a:r>
          </a:p>
          <a:p>
            <a:pPr algn="just">
              <a:lnSpc>
                <a:spcPct val="150000"/>
              </a:lnSpc>
            </a:pPr>
            <a:r>
              <a:rPr lang="es-MX" sz="1200" b="0" i="0" noProof="0" dirty="0">
                <a:solidFill>
                  <a:srgbClr val="000000"/>
                </a:solidFill>
                <a:effectLst/>
              </a:rPr>
              <a:t>Llegada a Lima, Bienvenida y asistencia en su traslado al hotel. </a:t>
            </a:r>
          </a:p>
          <a:p>
            <a:pPr algn="just">
              <a:lnSpc>
                <a:spcPct val="150000"/>
              </a:lnSpc>
            </a:pPr>
            <a:r>
              <a:rPr lang="es-MX" sz="1200" b="0" i="0" noProof="0" dirty="0">
                <a:solidFill>
                  <a:srgbClr val="000000"/>
                </a:solidFill>
                <a:effectLst/>
              </a:rPr>
              <a:t>Un exclusivo e intenso recorrido el Centro Histórico de Lima, nos llevará a conocer y admirar las reliquias arquitectónicas que forman parte de esta Lima antigua, que ha sido reconocida por la UNESCO como Patrimonio Cultural de la Humanidad. El Convento de Santo Domingo, es el inicio de esta magnífica experiencia. Construido durante la fundación de Lima. En este recinto se fundó la Universidad Mayor de San Marcos, la más antigua de América. En el interior, el coro con la sillería más antigua del país; y la biblioteca, con 25,000 libros, algunos impresos en el siglo XV tienen un valor histórico invaluable. Los restos de San Martín de Porres, San Juan Masías y Santa Rosa de Lima yacen en su interior. Cruzando la Plaza Mayor, el Palacio de Gobierno y Municipal, ingresaremos a la Catedral, joya de la historia de Lima, con obras de arte que nos acercarán a la Lima colonial. Dejaremos el Centro y nos dirigiremos al Museo Larco, lugar donde tendremos una clara visión de las Culturas que poblaron el Perú Antiguo. Nos sorprenderemos con las piezas de Oro, textiles y cerámicos eróticos que son parte de la colección que nos introducirán en la cosmovisión del antiguo peruano. El almacén de este Museo estará abierto en nuestra visita para apreciar las expresiones de arte que plasmaron en sus cerámicas.</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756" t="317" r="682" b="-31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RENACER DE UN IMPERIO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CUSCO, CAPITAL DEL IMPERIO Y PARQUE ARQUEOLÓGICO DE SACSAYHUAMAN</a:t>
            </a:r>
          </a:p>
          <a:p>
            <a:pPr algn="just">
              <a:lnSpc>
                <a:spcPct val="150000"/>
              </a:lnSpc>
            </a:pPr>
            <a:r>
              <a:rPr lang="es-MX" sz="1200" b="0" i="0" noProof="0" dirty="0">
                <a:solidFill>
                  <a:srgbClr val="000000"/>
                </a:solidFill>
                <a:effectLst/>
              </a:rPr>
              <a:t>Traslado al aeropuerto. Salida a Cusco. Llegada, asistencia y traslado al hotel. </a:t>
            </a:r>
          </a:p>
          <a:p>
            <a:pPr algn="just">
              <a:lnSpc>
                <a:spcPct val="150000"/>
              </a:lnSpc>
            </a:pPr>
            <a:r>
              <a:rPr lang="es-MX" sz="1200" b="0" i="0" noProof="0" dirty="0">
                <a:solidFill>
                  <a:srgbClr val="000000"/>
                </a:solidFill>
                <a:effectLst/>
              </a:rPr>
              <a:t>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912" r="152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RENACER DE UN IMPERIO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366382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a:t>
            </a:r>
            <a:r>
              <a:rPr lang="es-MX" sz="1200" b="1" i="0" noProof="0" dirty="0">
                <a:solidFill>
                  <a:srgbClr val="000000"/>
                </a:solidFill>
                <a:effectLst/>
              </a:rPr>
              <a:t>VALLE SAGRADO: PISAC INCA Y COLONIAL, MUSEO INKARIY Y CENTRO DE CULTURA VIVA DE YUCAY </a:t>
            </a:r>
          </a:p>
          <a:p>
            <a:pPr algn="just">
              <a:lnSpc>
                <a:spcPct val="150000"/>
              </a:lnSpc>
            </a:pPr>
            <a:r>
              <a:rPr lang="es-MX" sz="1200" b="0" i="0" noProof="0" dirty="0">
                <a:solidFill>
                  <a:srgbClr val="000000"/>
                </a:solidFill>
                <a:effectLst/>
              </a:rPr>
              <a:t>El Valle Sagrado de los Incas nos recibe este día. Nuestra primera parada será el pueblo inca de Pisac, uno de los sitios arqueológicos más bellos del Valle Sagrado. Desde la cima de la montaña se domina el pueblo colonial de Pisac. Recorrido a pie por el pueblo colonial. Tiempo para hacer compras en los talleres de los artesanos. Luego, nos dirigiremos al Museo </a:t>
            </a:r>
            <a:r>
              <a:rPr lang="es-MX" sz="1200" b="0" i="0" noProof="0" dirty="0" err="1">
                <a:solidFill>
                  <a:srgbClr val="000000"/>
                </a:solidFill>
                <a:effectLst/>
              </a:rPr>
              <a:t>Inkariy</a:t>
            </a:r>
            <a:r>
              <a:rPr lang="es-MX" sz="1200" b="0" i="0" noProof="0" dirty="0">
                <a:solidFill>
                  <a:srgbClr val="000000"/>
                </a:solidFill>
                <a:effectLst/>
              </a:rPr>
              <a:t> para recorrer las diversas salas donde se exhiben representaciones de las culturas prehispánicas del antiguo Perú. Almuerzo. Visitaremos el Centro de Cultura Viva de </a:t>
            </a:r>
            <a:r>
              <a:rPr lang="es-MX" sz="1200" b="0" i="0" noProof="0" dirty="0" err="1">
                <a:solidFill>
                  <a:srgbClr val="000000"/>
                </a:solidFill>
                <a:effectLst/>
              </a:rPr>
              <a:t>Yucay</a:t>
            </a:r>
            <a:r>
              <a:rPr lang="es-MX" sz="1200" b="0" i="0" noProof="0" dirty="0">
                <a:solidFill>
                  <a:srgbClr val="000000"/>
                </a:solidFill>
                <a:effectLst/>
              </a:rPr>
              <a:t>, complejo turístico donde pobladores locales nos mostrarán sus técnicas de tejido y teñido de textiles tradicionales, fabricación de adobes, preparación de la chicha tradicional, bebida de maíz, y tener un encuentro cercano con los camélidos andinos: llamas y alpacas.  Pernocte en la zona.</a:t>
            </a:r>
            <a:endParaRPr lang="es-MX" sz="1200" dirty="0">
              <a:solidFill>
                <a:srgbClr val="000000"/>
              </a:solidFill>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8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4240" r="198"/>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2192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83368"/>
            <a:ext cx="5848530" cy="338554"/>
          </a:xfrm>
          <a:prstGeom prst="rect">
            <a:avLst/>
          </a:prstGeom>
          <a:noFill/>
        </p:spPr>
        <p:txBody>
          <a:bodyPr wrap="square" rtlCol="0">
            <a:spAutoFit/>
          </a:bodyPr>
          <a:lstStyle/>
          <a:p>
            <a:r>
              <a:rPr lang="es-CO" sz="1600" b="1" noProof="0" dirty="0">
                <a:solidFill>
                  <a:srgbClr val="0070C0"/>
                </a:solidFill>
              </a:rPr>
              <a:t>PERU  RENACER DE UN IMPERIO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779867"/>
            <a:ext cx="6088675"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a:t>
            </a:r>
            <a:r>
              <a:rPr lang="es-MX" sz="1200" b="1" i="0" noProof="0" dirty="0">
                <a:solidFill>
                  <a:srgbClr val="000000"/>
                </a:solidFill>
                <a:effectLst/>
              </a:rPr>
              <a:t>VALLE SAGRADO: TERRAZAS DE MORAY, SALINERAS DE MARAS Y PUEBLO INCA VIVIENTE DE OLLANTAYTAMBO</a:t>
            </a:r>
          </a:p>
          <a:p>
            <a:pPr algn="just">
              <a:lnSpc>
                <a:spcPct val="150000"/>
              </a:lnSpc>
            </a:pPr>
            <a:r>
              <a:rPr lang="es-MX" sz="1200" b="0" i="0" noProof="0" dirty="0">
                <a:solidFill>
                  <a:srgbClr val="000000"/>
                </a:solidFill>
                <a:effectLst/>
              </a:rPr>
              <a:t>Este día nos llevará a encontrarnos con sitios maravillosos que guarda esta región del Valle Sagrado de los Incas. Las terrazas incas de Moray, laboratorio que buscó recrear 20 diferentes microclimas y asegurar la producción agrícola del imperio. Continuaremos al pueblo de Maras, donde encontraremos las famosas y milenarias minas de sal, las cuales siguen siendo explotadas desde tiempos inmemorables. El contraste de sus pozos blancos con la tierra arcillosa convierte este paisaje en un lugar imperdible para ser fotografiado.  Almuerzo. Por la tarde, nos adentraremos por las calles, plazas y terrazas del último pueblo viviente inca de Ollantaytambo. Ingresaremos al sitio arqueológico que domina en pueblo, donde se puede ver la técnica con que los incas trabajan la piedra en el templo del Sol que quedara a medio construir. A hora oportuna, embarcaremos desde la estación de tren del pueblo para llegar al pueblo de Machu Picchu, ubicado al pie de la montaña. Pernocte en la zona.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764844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5263</TotalTime>
  <Words>1979</Words>
  <Application>Microsoft Office PowerPoint</Application>
  <PresentationFormat>Panorámica</PresentationFormat>
  <Paragraphs>164</Paragraphs>
  <Slides>12</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Aptos</vt:lpstr>
      <vt:lpstr>Arial</vt:lpstr>
      <vt:lpstr>Calibri</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30</cp:revision>
  <dcterms:created xsi:type="dcterms:W3CDTF">2024-08-19T01:20:52Z</dcterms:created>
  <dcterms:modified xsi:type="dcterms:W3CDTF">2025-05-07T17:13:58Z</dcterms:modified>
</cp:coreProperties>
</file>