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7" r:id="rId7"/>
    <p:sldId id="538" r:id="rId8"/>
    <p:sldId id="539"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104" d="100"/>
          <a:sy n="104" d="100"/>
        </p:scale>
        <p:origin x="1128"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5" name="Rectangle 4">
            <a:extLst>
              <a:ext uri="{FF2B5EF4-FFF2-40B4-BE49-F238E27FC236}">
                <a16:creationId xmlns:a16="http://schemas.microsoft.com/office/drawing/2014/main" id="{DBE21F5B-85BE-9BDD-3116-B98BD49C92F7}"/>
              </a:ext>
            </a:extLst>
          </p:cNvPr>
          <p:cNvSpPr/>
          <p:nvPr/>
        </p:nvSpPr>
        <p:spPr>
          <a:xfrm>
            <a:off x="2992583" y="4676673"/>
            <a:ext cx="663170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584984" y="488331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256451" y="5081638"/>
            <a:ext cx="4422404" cy="422360"/>
          </a:xfrm>
          <a:prstGeom prst="rect">
            <a:avLst/>
          </a:prstGeom>
          <a:noFill/>
        </p:spPr>
        <p:txBody>
          <a:bodyPr wrap="square" rtlCol="0">
            <a:spAutoFit/>
          </a:bodyPr>
          <a:lstStyle/>
          <a:p>
            <a:pPr>
              <a:lnSpc>
                <a:spcPct val="150000"/>
              </a:lnSpc>
            </a:pPr>
            <a:r>
              <a:rPr lang="es-CO" sz="1600" i="1" dirty="0">
                <a:solidFill>
                  <a:schemeClr val="bg1"/>
                </a:solidFill>
              </a:rPr>
              <a:t>8 </a:t>
            </a:r>
            <a:r>
              <a:rPr lang="es-CO" sz="1600" b="0" i="1" noProof="0" dirty="0">
                <a:solidFill>
                  <a:schemeClr val="bg1"/>
                </a:solidFill>
                <a:effectLst/>
              </a:rPr>
              <a:t>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03606" y="4895363"/>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909452" y="4012982"/>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8392" y="5021413"/>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178412" y="73681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38990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308384"/>
            <a:ext cx="7648292" cy="2710999"/>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04 noche de Alojamiento en Hotel seleccionado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(Medio Día)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Hotel seleccionado en Bariloche.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Circuito Chico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e Impuestos.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048" t="1319" r="45862" b="-1319"/>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39938" y="90484"/>
            <a:ext cx="7648291" cy="646331"/>
          </a:xfrm>
          <a:prstGeom prst="rect">
            <a:avLst/>
          </a:prstGeom>
          <a:noFill/>
        </p:spPr>
        <p:txBody>
          <a:bodyPr wrap="square" rtlCol="0">
            <a:spAutoFit/>
          </a:bodyPr>
          <a:lstStyle/>
          <a:p>
            <a:r>
              <a:rPr lang="es-CO" sz="3600" b="1" noProof="0" dirty="0">
                <a:latin typeface="Montserrat" panose="02000505000000020004" pitchFamily="2" charset="0"/>
              </a:rPr>
              <a:t>BUENOS AIRES </a:t>
            </a:r>
            <a:r>
              <a:rPr lang="es-CO" sz="3600" b="1" noProof="0" dirty="0">
                <a:solidFill>
                  <a:srgbClr val="FF6600"/>
                </a:solidFill>
                <a:latin typeface="Montserrat" panose="02000505000000020004" pitchFamily="2" charset="0"/>
              </a:rPr>
              <a:t>BARILOCHE</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438874" y="814842"/>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545090" y="146406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545090" y="1654637"/>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BOG/BUE/BRC/BOG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70" t="-2062" r="42372" b="20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207893"/>
            <a:ext cx="7055002" cy="646331"/>
          </a:xfrm>
          <a:prstGeom prst="rect">
            <a:avLst/>
          </a:prstGeom>
          <a:noFill/>
        </p:spPr>
        <p:txBody>
          <a:bodyPr wrap="square" rtlCol="0">
            <a:spAutoFit/>
          </a:bodyPr>
          <a:lstStyle/>
          <a:p>
            <a:r>
              <a:rPr lang="es-CO" sz="3600" b="1" noProof="0" dirty="0">
                <a:latin typeface="Montserrat" panose="02000505000000020004" pitchFamily="2" charset="0"/>
              </a:rPr>
              <a:t>BUENOS AIRES </a:t>
            </a:r>
            <a:r>
              <a:rPr lang="es-CO" sz="3600" b="1" noProof="0" dirty="0">
                <a:solidFill>
                  <a:srgbClr val="FF6600"/>
                </a:solidFill>
                <a:latin typeface="Montserrat" panose="02000505000000020004" pitchFamily="2" charset="0"/>
              </a:rPr>
              <a:t>BARILOCHE</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629164" y="-4789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35755" y="35222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3985038387"/>
              </p:ext>
            </p:extLst>
          </p:nvPr>
        </p:nvGraphicFramePr>
        <p:xfrm>
          <a:off x="308364" y="748068"/>
          <a:ext cx="5884616" cy="6041890"/>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gridCol w="494104">
                  <a:extLst>
                    <a:ext uri="{9D8B030D-6E8A-4147-A177-3AD203B41FA5}">
                      <a16:colId xmlns:a16="http://schemas.microsoft.com/office/drawing/2014/main" val="2665128456"/>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11840">
                <a:tc rowSpan="9">
                  <a:txBody>
                    <a:bodyPr/>
                    <a:lstStyle/>
                    <a:p>
                      <a:pPr algn="ctr">
                        <a:lnSpc>
                          <a:spcPct val="120000"/>
                        </a:lnSpc>
                      </a:pPr>
                      <a:r>
                        <a:rPr lang="es-ES" sz="1200" dirty="0">
                          <a:effectLst/>
                        </a:rPr>
                        <a:t>Intercontinental (Deluxe) Alma del Lago(</a:t>
                      </a:r>
                      <a:r>
                        <a:rPr lang="es-ES" sz="1200" dirty="0" err="1">
                          <a:effectLst/>
                        </a:rPr>
                        <a:t>Classic</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1632</a:t>
                      </a:r>
                    </a:p>
                  </a:txBody>
                  <a:tcPr marL="9525" marR="9525" marT="9525" marB="0" anchor="b"/>
                </a:tc>
                <a:tc>
                  <a:txBody>
                    <a:bodyPr/>
                    <a:lstStyle/>
                    <a:p>
                      <a:pPr algn="ctr" fontAlgn="b"/>
                      <a:r>
                        <a:rPr lang="es-CO" sz="1200" b="0" i="0" u="none" strike="noStrike">
                          <a:solidFill>
                            <a:srgbClr val="000000"/>
                          </a:solidFill>
                          <a:effectLst/>
                          <a:latin typeface="+mn-lt"/>
                        </a:rPr>
                        <a:t>847</a:t>
                      </a:r>
                    </a:p>
                  </a:txBody>
                  <a:tcPr marL="9525" marR="9525" marT="9525" marB="0" anchor="b"/>
                </a:tc>
                <a:tc>
                  <a:txBody>
                    <a:bodyPr/>
                    <a:lstStyle/>
                    <a:p>
                      <a:pPr algn="ctr" fontAlgn="b"/>
                      <a:r>
                        <a:rPr lang="es-CO" sz="1200" b="0" i="0" u="none" strike="noStrike">
                          <a:solidFill>
                            <a:srgbClr val="000000"/>
                          </a:solidFill>
                          <a:effectLst/>
                          <a:latin typeface="+mn-lt"/>
                        </a:rPr>
                        <a:t>839</a:t>
                      </a:r>
                    </a:p>
                  </a:txBody>
                  <a:tcPr marL="9525" marR="9525" marT="9525" marB="0" anchor="b"/>
                </a:tc>
                <a:extLst>
                  <a:ext uri="{0D108BD9-81ED-4DB2-BD59-A6C34878D82A}">
                    <a16:rowId xmlns:a16="http://schemas.microsoft.com/office/drawing/2014/main" val="769908571"/>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2613</a:t>
                      </a:r>
                    </a:p>
                  </a:txBody>
                  <a:tcPr marL="9525" marR="9525" marT="9525" marB="0" anchor="b"/>
                </a:tc>
                <a:tc>
                  <a:txBody>
                    <a:bodyPr/>
                    <a:lstStyle/>
                    <a:p>
                      <a:pPr algn="ctr" fontAlgn="b"/>
                      <a:r>
                        <a:rPr lang="es-CO" sz="1200" b="0" i="0" u="none" strike="noStrike">
                          <a:solidFill>
                            <a:srgbClr val="000000"/>
                          </a:solidFill>
                          <a:effectLst/>
                          <a:latin typeface="+mn-lt"/>
                        </a:rPr>
                        <a:t>1341</a:t>
                      </a:r>
                    </a:p>
                  </a:txBody>
                  <a:tcPr marL="9525" marR="9525" marT="9525" marB="0" anchor="b"/>
                </a:tc>
                <a:tc>
                  <a:txBody>
                    <a:bodyPr/>
                    <a:lstStyle/>
                    <a:p>
                      <a:pPr algn="ctr" fontAlgn="b"/>
                      <a:r>
                        <a:rPr lang="es-CO" sz="1200" b="0" i="0" u="none" strike="noStrike">
                          <a:solidFill>
                            <a:srgbClr val="000000"/>
                          </a:solidFill>
                          <a:effectLst/>
                          <a:latin typeface="+mn-lt"/>
                        </a:rPr>
                        <a:t>1194</a:t>
                      </a:r>
                    </a:p>
                  </a:txBody>
                  <a:tcPr marL="9525" marR="9525" marT="9525" marB="0" anchor="b"/>
                </a:tc>
                <a:extLst>
                  <a:ext uri="{0D108BD9-81ED-4DB2-BD59-A6C34878D82A}">
                    <a16:rowId xmlns:a16="http://schemas.microsoft.com/office/drawing/2014/main" val="3227502656"/>
                  </a:ext>
                </a:extLst>
              </a:tr>
              <a:tr h="211840">
                <a:tc vMerge="1">
                  <a:txBody>
                    <a:bodyPr/>
                    <a:lstStyle/>
                    <a:p>
                      <a:endParaRPr lang="es-CO"/>
                    </a:p>
                  </a:txBody>
                  <a:tcPr/>
                </a:tc>
                <a:tc>
                  <a:txBody>
                    <a:bodyPr/>
                    <a:lstStyle/>
                    <a:p>
                      <a:pPr algn="ctr">
                        <a:lnSpc>
                          <a:spcPct val="120000"/>
                        </a:lnSpc>
                      </a:pPr>
                      <a:r>
                        <a:rPr lang="es-ES" sz="1200" dirty="0">
                          <a:effectLst/>
                        </a:rPr>
                        <a:t>01 AGO 2025 / 31 AUG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1848</a:t>
                      </a:r>
                    </a:p>
                  </a:txBody>
                  <a:tcPr marL="9525" marR="9525" marT="9525" marB="0" anchor="b"/>
                </a:tc>
                <a:tc>
                  <a:txBody>
                    <a:bodyPr/>
                    <a:lstStyle/>
                    <a:p>
                      <a:pPr algn="ctr" fontAlgn="b"/>
                      <a:r>
                        <a:rPr lang="es-CO" sz="1200" b="0" i="0" u="none" strike="noStrike">
                          <a:solidFill>
                            <a:srgbClr val="000000"/>
                          </a:solidFill>
                          <a:effectLst/>
                          <a:latin typeface="+mn-lt"/>
                        </a:rPr>
                        <a:t>959</a:t>
                      </a:r>
                    </a:p>
                  </a:txBody>
                  <a:tcPr marL="9525" marR="9525" marT="9525" marB="0" anchor="b"/>
                </a:tc>
                <a:tc>
                  <a:txBody>
                    <a:bodyPr/>
                    <a:lstStyle/>
                    <a:p>
                      <a:pPr algn="ctr" fontAlgn="b"/>
                      <a:r>
                        <a:rPr lang="es-CO" sz="1200" b="0" i="0" u="none" strike="noStrike">
                          <a:solidFill>
                            <a:srgbClr val="000000"/>
                          </a:solidFill>
                          <a:effectLst/>
                          <a:latin typeface="+mn-lt"/>
                        </a:rPr>
                        <a:t>917</a:t>
                      </a:r>
                    </a:p>
                  </a:txBody>
                  <a:tcPr marL="9525" marR="9525" marT="9525" marB="0" anchor="b"/>
                </a:tc>
                <a:extLst>
                  <a:ext uri="{0D108BD9-81ED-4DB2-BD59-A6C34878D82A}">
                    <a16:rowId xmlns:a16="http://schemas.microsoft.com/office/drawing/2014/main" val="3564069341"/>
                  </a:ext>
                </a:extLst>
              </a:tr>
              <a:tr h="211840">
                <a:tc vMerge="1">
                  <a:txBody>
                    <a:bodyPr/>
                    <a:lstStyle/>
                    <a:p>
                      <a:endParaRPr lang="es-CO"/>
                    </a:p>
                  </a:txBody>
                  <a:tcPr/>
                </a:tc>
                <a:tc>
                  <a:txBody>
                    <a:bodyPr/>
                    <a:lstStyle/>
                    <a:p>
                      <a:pPr algn="ctr">
                        <a:lnSpc>
                          <a:spcPct val="120000"/>
                        </a:lnSpc>
                      </a:pPr>
                      <a:r>
                        <a:rPr lang="es-ES" sz="12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1651</a:t>
                      </a:r>
                    </a:p>
                  </a:txBody>
                  <a:tcPr marL="9525" marR="9525" marT="9525" marB="0" anchor="b"/>
                </a:tc>
                <a:tc>
                  <a:txBody>
                    <a:bodyPr/>
                    <a:lstStyle/>
                    <a:p>
                      <a:pPr algn="ctr" fontAlgn="b"/>
                      <a:r>
                        <a:rPr lang="es-CO" sz="1200" b="0" i="0" u="none" strike="noStrike">
                          <a:solidFill>
                            <a:srgbClr val="000000"/>
                          </a:solidFill>
                          <a:effectLst/>
                          <a:latin typeface="+mn-lt"/>
                        </a:rPr>
                        <a:t>860</a:t>
                      </a:r>
                    </a:p>
                  </a:txBody>
                  <a:tcPr marL="9525" marR="9525" marT="9525" marB="0" anchor="b"/>
                </a:tc>
                <a:tc>
                  <a:txBody>
                    <a:bodyPr/>
                    <a:lstStyle/>
                    <a:p>
                      <a:pPr algn="ctr" fontAlgn="b"/>
                      <a:r>
                        <a:rPr lang="es-CO" sz="1200" b="0" i="0" u="none" strike="noStrike">
                          <a:solidFill>
                            <a:srgbClr val="000000"/>
                          </a:solidFill>
                          <a:effectLst/>
                          <a:latin typeface="+mn-lt"/>
                        </a:rPr>
                        <a:t>843</a:t>
                      </a:r>
                    </a:p>
                  </a:txBody>
                  <a:tcPr marL="9525" marR="9525" marT="9525" marB="0" anchor="b"/>
                </a:tc>
                <a:extLst>
                  <a:ext uri="{0D108BD9-81ED-4DB2-BD59-A6C34878D82A}">
                    <a16:rowId xmlns:a16="http://schemas.microsoft.com/office/drawing/2014/main" val="4079772219"/>
                  </a:ext>
                </a:extLst>
              </a:tr>
              <a:tr h="211840">
                <a:tc vMerge="1">
                  <a:txBody>
                    <a:bodyPr/>
                    <a:lstStyle/>
                    <a:p>
                      <a:endParaRPr lang="es-CO"/>
                    </a:p>
                  </a:txBody>
                  <a:tcPr/>
                </a:tc>
                <a:tc>
                  <a:txBody>
                    <a:bodyPr/>
                    <a:lstStyle/>
                    <a:p>
                      <a:pPr algn="ctr">
                        <a:lnSpc>
                          <a:spcPct val="120000"/>
                        </a:lnSpc>
                      </a:pPr>
                      <a:r>
                        <a:rPr lang="es-MX" sz="1200" b="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2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1884</a:t>
                      </a:r>
                    </a:p>
                  </a:txBody>
                  <a:tcPr marL="9525" marR="9525" marT="9525" marB="0" anchor="b"/>
                </a:tc>
                <a:tc>
                  <a:txBody>
                    <a:bodyPr/>
                    <a:lstStyle/>
                    <a:p>
                      <a:pPr algn="ctr" fontAlgn="b"/>
                      <a:r>
                        <a:rPr lang="es-CO" sz="1200" b="0" i="0" u="none" strike="noStrike">
                          <a:solidFill>
                            <a:srgbClr val="000000"/>
                          </a:solidFill>
                          <a:effectLst/>
                          <a:latin typeface="+mn-lt"/>
                        </a:rPr>
                        <a:t>976</a:t>
                      </a:r>
                    </a:p>
                  </a:txBody>
                  <a:tcPr marL="9525" marR="9525" marT="9525" marB="0" anchor="b"/>
                </a:tc>
                <a:tc>
                  <a:txBody>
                    <a:bodyPr/>
                    <a:lstStyle/>
                    <a:p>
                      <a:pPr algn="ctr" fontAlgn="b"/>
                      <a:r>
                        <a:rPr lang="es-CO" sz="1200" b="0" i="0" u="none" strike="noStrike">
                          <a:solidFill>
                            <a:srgbClr val="000000"/>
                          </a:solidFill>
                          <a:effectLst/>
                          <a:latin typeface="+mn-lt"/>
                        </a:rPr>
                        <a:t>921</a:t>
                      </a:r>
                    </a:p>
                  </a:txBody>
                  <a:tcPr marL="9525" marR="9525" marT="9525" marB="0" anchor="b"/>
                </a:tc>
                <a:extLst>
                  <a:ext uri="{0D108BD9-81ED-4DB2-BD59-A6C34878D82A}">
                    <a16:rowId xmlns:a16="http://schemas.microsoft.com/office/drawing/2014/main" val="1557081807"/>
                  </a:ext>
                </a:extLst>
              </a:tr>
              <a:tr h="211840">
                <a:tc vMerge="1">
                  <a:txBody>
                    <a:bodyPr/>
                    <a:lstStyle/>
                    <a:p>
                      <a:endParaRPr lang="es-CO"/>
                    </a:p>
                  </a:txBody>
                  <a:tcPr/>
                </a:tc>
                <a:tc>
                  <a:txBody>
                    <a:bodyPr/>
                    <a:lstStyle/>
                    <a:p>
                      <a:pPr algn="ctr">
                        <a:lnSpc>
                          <a:spcPct val="120000"/>
                        </a:lnSpc>
                      </a:pPr>
                      <a:r>
                        <a:rPr lang="es-ES" sz="1200" dirty="0">
                          <a:effectLst/>
                        </a:rPr>
                        <a:t>01 DIC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1651</a:t>
                      </a:r>
                    </a:p>
                  </a:txBody>
                  <a:tcPr marL="9525" marR="9525" marT="9525" marB="0" anchor="b"/>
                </a:tc>
                <a:tc>
                  <a:txBody>
                    <a:bodyPr/>
                    <a:lstStyle/>
                    <a:p>
                      <a:pPr algn="ctr" fontAlgn="b"/>
                      <a:r>
                        <a:rPr lang="es-CO" sz="1200" b="0" i="0" u="none" strike="noStrike">
                          <a:solidFill>
                            <a:srgbClr val="000000"/>
                          </a:solidFill>
                          <a:effectLst/>
                          <a:latin typeface="+mn-lt"/>
                        </a:rPr>
                        <a:t>860</a:t>
                      </a:r>
                    </a:p>
                  </a:txBody>
                  <a:tcPr marL="9525" marR="9525" marT="9525" marB="0" anchor="b"/>
                </a:tc>
                <a:tc>
                  <a:txBody>
                    <a:bodyPr/>
                    <a:lstStyle/>
                    <a:p>
                      <a:pPr algn="ctr" fontAlgn="b"/>
                      <a:r>
                        <a:rPr lang="es-CO" sz="1200" b="0" i="0" u="none" strike="noStrike">
                          <a:solidFill>
                            <a:srgbClr val="000000"/>
                          </a:solidFill>
                          <a:effectLst/>
                          <a:latin typeface="+mn-lt"/>
                        </a:rPr>
                        <a:t>843</a:t>
                      </a:r>
                    </a:p>
                  </a:txBody>
                  <a:tcPr marL="9525" marR="9525" marT="9525" marB="0" anchor="b"/>
                </a:tc>
                <a:extLst>
                  <a:ext uri="{0D108BD9-81ED-4DB2-BD59-A6C34878D82A}">
                    <a16:rowId xmlns:a16="http://schemas.microsoft.com/office/drawing/2014/main" val="3845317462"/>
                  </a:ext>
                </a:extLst>
              </a:tr>
              <a:tr h="211840">
                <a:tc vMerge="1">
                  <a:txBody>
                    <a:bodyPr/>
                    <a:lstStyle/>
                    <a:p>
                      <a:endParaRPr lang="es-CO"/>
                    </a:p>
                  </a:txBody>
                  <a:tcPr/>
                </a:tc>
                <a:tc>
                  <a:txBody>
                    <a:bodyPr/>
                    <a:lstStyle/>
                    <a:p>
                      <a:pPr algn="ctr">
                        <a:lnSpc>
                          <a:spcPct val="120000"/>
                        </a:lnSpc>
                      </a:pPr>
                      <a:r>
                        <a:rPr lang="es-ES" sz="12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1530</a:t>
                      </a:r>
                    </a:p>
                  </a:txBody>
                  <a:tcPr marL="9525" marR="9525" marT="9525" marB="0" anchor="b"/>
                </a:tc>
                <a:tc>
                  <a:txBody>
                    <a:bodyPr/>
                    <a:lstStyle/>
                    <a:p>
                      <a:pPr algn="ctr" fontAlgn="b"/>
                      <a:r>
                        <a:rPr lang="es-CO" sz="1200" b="0" i="0" u="none" strike="noStrike">
                          <a:solidFill>
                            <a:srgbClr val="000000"/>
                          </a:solidFill>
                          <a:effectLst/>
                          <a:latin typeface="+mn-lt"/>
                        </a:rPr>
                        <a:t>945</a:t>
                      </a:r>
                    </a:p>
                  </a:txBody>
                  <a:tcPr marL="9525" marR="9525" marT="9525" marB="0" anchor="b"/>
                </a:tc>
                <a:tc>
                  <a:txBody>
                    <a:bodyPr/>
                    <a:lstStyle/>
                    <a:p>
                      <a:pPr algn="ctr" fontAlgn="b"/>
                      <a:r>
                        <a:rPr lang="es-CO" sz="1200" b="0" i="0" u="none" strike="noStrike">
                          <a:solidFill>
                            <a:srgbClr val="000000"/>
                          </a:solidFill>
                          <a:effectLst/>
                          <a:latin typeface="+mn-lt"/>
                        </a:rPr>
                        <a:t>903</a:t>
                      </a:r>
                    </a:p>
                  </a:txBody>
                  <a:tcPr marL="9525" marR="9525" marT="9525" marB="0" anchor="b"/>
                </a:tc>
                <a:extLst>
                  <a:ext uri="{0D108BD9-81ED-4DB2-BD59-A6C34878D82A}">
                    <a16:rowId xmlns:a16="http://schemas.microsoft.com/office/drawing/2014/main" val="210985007"/>
                  </a:ext>
                </a:extLst>
              </a:tr>
              <a:tr h="247474">
                <a:tc vMerge="1">
                  <a:txBody>
                    <a:bodyPr/>
                    <a:lstStyle/>
                    <a:p>
                      <a:endParaRPr lang="es-CO"/>
                    </a:p>
                  </a:txBody>
                  <a:tcPr/>
                </a:tc>
                <a:tc>
                  <a:txBody>
                    <a:bodyPr/>
                    <a:lstStyle/>
                    <a:p>
                      <a:pPr algn="ctr">
                        <a:lnSpc>
                          <a:spcPct val="120000"/>
                        </a:lnSpc>
                      </a:pPr>
                      <a:r>
                        <a:rPr lang="es-ES" sz="1200" dirty="0">
                          <a:effectLst/>
                        </a:rPr>
                        <a:t>01 MAR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1828</a:t>
                      </a:r>
                    </a:p>
                  </a:txBody>
                  <a:tcPr marL="9525" marR="9525" marT="9525" marB="0" anchor="b"/>
                </a:tc>
                <a:tc>
                  <a:txBody>
                    <a:bodyPr/>
                    <a:lstStyle/>
                    <a:p>
                      <a:pPr algn="ctr" fontAlgn="b"/>
                      <a:r>
                        <a:rPr lang="es-CO" sz="1200" b="0" i="0" u="none" strike="noStrike">
                          <a:solidFill>
                            <a:srgbClr val="000000"/>
                          </a:solidFill>
                          <a:effectLst/>
                          <a:latin typeface="+mn-lt"/>
                        </a:rPr>
                        <a:t>950</a:t>
                      </a:r>
                    </a:p>
                  </a:txBody>
                  <a:tcPr marL="9525" marR="9525" marT="9525" marB="0" anchor="b"/>
                </a:tc>
                <a:tc>
                  <a:txBody>
                    <a:bodyPr/>
                    <a:lstStyle/>
                    <a:p>
                      <a:pPr algn="ctr" fontAlgn="b"/>
                      <a:r>
                        <a:rPr lang="es-CO" sz="1200" b="0" i="0" u="none" strike="noStrike">
                          <a:solidFill>
                            <a:srgbClr val="000000"/>
                          </a:solidFill>
                          <a:effectLst/>
                          <a:latin typeface="+mn-lt"/>
                        </a:rPr>
                        <a:t>906</a:t>
                      </a:r>
                    </a:p>
                  </a:txBody>
                  <a:tcPr marL="9525" marR="9525" marT="9525" marB="0" anchor="b"/>
                </a:tc>
                <a:extLst>
                  <a:ext uri="{0D108BD9-81ED-4DB2-BD59-A6C34878D82A}">
                    <a16:rowId xmlns:a16="http://schemas.microsoft.com/office/drawing/2014/main" val="394783781"/>
                  </a:ext>
                </a:extLst>
              </a:tr>
              <a:tr h="211840">
                <a:tc vMerge="1">
                  <a:txBody>
                    <a:bodyPr/>
                    <a:lstStyle/>
                    <a:p>
                      <a:endParaRPr lang="es-CO"/>
                    </a:p>
                  </a:txBody>
                  <a:tcPr/>
                </a:tc>
                <a:tc>
                  <a:txBody>
                    <a:bodyPr/>
                    <a:lstStyle/>
                    <a:p>
                      <a:pPr algn="ctr">
                        <a:lnSpc>
                          <a:spcPct val="120000"/>
                        </a:lnSpc>
                      </a:pPr>
                      <a:r>
                        <a:rPr lang="es-ES" sz="1200" dirty="0">
                          <a:effectLst/>
                        </a:rPr>
                        <a:t>01 ABR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1595</a:t>
                      </a:r>
                    </a:p>
                  </a:txBody>
                  <a:tcPr marL="9525" marR="9525" marT="9525" marB="0" anchor="b"/>
                </a:tc>
                <a:tc>
                  <a:txBody>
                    <a:bodyPr/>
                    <a:lstStyle/>
                    <a:p>
                      <a:pPr algn="ctr" fontAlgn="b"/>
                      <a:r>
                        <a:rPr lang="es-CO" sz="1200" b="0" i="0" u="none" strike="noStrike">
                          <a:solidFill>
                            <a:srgbClr val="000000"/>
                          </a:solidFill>
                          <a:effectLst/>
                          <a:latin typeface="+mn-lt"/>
                        </a:rPr>
                        <a:t>834</a:t>
                      </a:r>
                    </a:p>
                  </a:txBody>
                  <a:tcPr marL="9525" marR="9525" marT="9525" marB="0" anchor="b"/>
                </a:tc>
                <a:tc>
                  <a:txBody>
                    <a:bodyPr/>
                    <a:lstStyle/>
                    <a:p>
                      <a:pPr algn="ctr" fontAlgn="b"/>
                      <a:r>
                        <a:rPr lang="es-CO" sz="1200" b="0" i="0" u="none" strike="noStrike" dirty="0">
                          <a:solidFill>
                            <a:srgbClr val="000000"/>
                          </a:solidFill>
                          <a:effectLst/>
                          <a:latin typeface="+mn-lt"/>
                        </a:rPr>
                        <a:t>828</a:t>
                      </a:r>
                    </a:p>
                  </a:txBody>
                  <a:tcPr marL="9525" marR="9525" marT="9525" marB="0" anchor="b"/>
                </a:tc>
                <a:extLst>
                  <a:ext uri="{0D108BD9-81ED-4DB2-BD59-A6C34878D82A}">
                    <a16:rowId xmlns:a16="http://schemas.microsoft.com/office/drawing/2014/main" val="3969679554"/>
                  </a:ext>
                </a:extLst>
              </a:tr>
              <a:tr h="211840">
                <a:tc gridSpan="5">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11840">
                <a:tc rowSpan="6">
                  <a:txBody>
                    <a:bodyPr/>
                    <a:lstStyle/>
                    <a:p>
                      <a:pPr algn="ctr">
                        <a:lnSpc>
                          <a:spcPct val="120000"/>
                        </a:lnSpc>
                      </a:pPr>
                      <a:r>
                        <a:rPr lang="es-ES" sz="1200" dirty="0">
                          <a:effectLst/>
                        </a:rPr>
                        <a:t>NH City (</a:t>
                      </a:r>
                      <a:r>
                        <a:rPr lang="es-ES" sz="1200" dirty="0" err="1">
                          <a:effectLst/>
                        </a:rPr>
                        <a:t>std</a:t>
                      </a:r>
                      <a:r>
                        <a:rPr lang="es-ES" sz="1200" dirty="0">
                          <a:effectLst/>
                        </a:rPr>
                        <a:t>) </a:t>
                      </a:r>
                      <a:endParaRPr lang="es-CO" sz="1100" dirty="0">
                        <a:effectLst/>
                      </a:endParaRPr>
                    </a:p>
                    <a:p>
                      <a:pPr algn="ctr">
                        <a:lnSpc>
                          <a:spcPct val="120000"/>
                        </a:lnSpc>
                      </a:pPr>
                      <a:r>
                        <a:rPr lang="es-ES" sz="1200" dirty="0">
                          <a:effectLst/>
                        </a:rPr>
                        <a:t>NH </a:t>
                      </a:r>
                      <a:r>
                        <a:rPr lang="es-ES" sz="1200" dirty="0" err="1">
                          <a:effectLst/>
                        </a:rPr>
                        <a:t>Edelweis</a:t>
                      </a:r>
                      <a:r>
                        <a:rPr lang="es-ES" sz="1200" dirty="0">
                          <a:effectLst/>
                        </a:rPr>
                        <a:t> (</a:t>
                      </a:r>
                      <a:r>
                        <a:rPr lang="es-ES" sz="1200" dirty="0" err="1">
                          <a:effectLst/>
                        </a:rPr>
                        <a:t>std</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1140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602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614</a:t>
                      </a:r>
                    </a:p>
                  </a:txBody>
                  <a:tcPr marL="9525" marR="9525" marT="9525" marB="0" anchor="b"/>
                </a:tc>
                <a:extLst>
                  <a:ext uri="{0D108BD9-81ED-4DB2-BD59-A6C34878D82A}">
                    <a16:rowId xmlns:a16="http://schemas.microsoft.com/office/drawing/2014/main" val="1799379228"/>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1901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985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939</a:t>
                      </a:r>
                    </a:p>
                  </a:txBody>
                  <a:tcPr marL="9525" marR="9525" marT="9525" marB="0" anchor="b"/>
                </a:tc>
                <a:extLst>
                  <a:ext uri="{0D108BD9-81ED-4DB2-BD59-A6C34878D82A}">
                    <a16:rowId xmlns:a16="http://schemas.microsoft.com/office/drawing/2014/main" val="1110485952"/>
                  </a:ext>
                </a:extLst>
              </a:tr>
              <a:tr h="211840">
                <a:tc vMerge="1">
                  <a:txBody>
                    <a:bodyPr/>
                    <a:lstStyle/>
                    <a:p>
                      <a:endParaRPr lang="es-CO"/>
                    </a:p>
                  </a:txBody>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AUG 2025 / 31 AUG 2025</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1639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854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822</a:t>
                      </a:r>
                    </a:p>
                  </a:txBody>
                  <a:tcPr marL="9525" marR="9525" marT="9525" marB="0" anchor="b"/>
                </a:tc>
                <a:extLst>
                  <a:ext uri="{0D108BD9-81ED-4DB2-BD59-A6C34878D82A}">
                    <a16:rowId xmlns:a16="http://schemas.microsoft.com/office/drawing/2014/main" val="3150517900"/>
                  </a:ext>
                </a:extLst>
              </a:tr>
              <a:tr h="211840">
                <a:tc vMerge="1">
                  <a:txBody>
                    <a:bodyPr/>
                    <a:lstStyle/>
                    <a:p>
                      <a:endParaRPr lang="es-CO"/>
                    </a:p>
                  </a:txBody>
                  <a:tcPr/>
                </a:tc>
                <a:tc>
                  <a:txBody>
                    <a:bodyPr/>
                    <a:lstStyle/>
                    <a:p>
                      <a:pPr algn="ctr">
                        <a:lnSpc>
                          <a:spcPct val="120000"/>
                        </a:lnSpc>
                      </a:pPr>
                      <a:r>
                        <a:rPr lang="es-ES" sz="1200" dirty="0">
                          <a:effectLst/>
                        </a:rPr>
                        <a:t>01 SEP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1245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656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654</a:t>
                      </a:r>
                    </a:p>
                  </a:txBody>
                  <a:tcPr marL="9525" marR="9525" marT="9525" marB="0" anchor="b"/>
                </a:tc>
                <a:extLst>
                  <a:ext uri="{0D108BD9-81ED-4DB2-BD59-A6C34878D82A}">
                    <a16:rowId xmlns:a16="http://schemas.microsoft.com/office/drawing/2014/main" val="2078373508"/>
                  </a:ext>
                </a:extLst>
              </a:tr>
              <a:tr h="211840">
                <a:tc vMerge="1">
                  <a:txBody>
                    <a:bodyPr/>
                    <a:lstStyle/>
                    <a:p>
                      <a:endParaRPr lang="es-CO"/>
                    </a:p>
                  </a:txBody>
                  <a:tcPr/>
                </a:tc>
                <a:tc>
                  <a:txBody>
                    <a:bodyPr/>
                    <a:lstStyle/>
                    <a:p>
                      <a:pPr algn="ctr">
                        <a:lnSpc>
                          <a:spcPct val="120000"/>
                        </a:lnSpc>
                      </a:pPr>
                      <a:r>
                        <a:rPr lang="es-ES" sz="12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1478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776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743</a:t>
                      </a:r>
                    </a:p>
                  </a:txBody>
                  <a:tcPr marL="9525" marR="9525" marT="9525" marB="0" anchor="b"/>
                </a:tc>
                <a:extLst>
                  <a:ext uri="{0D108BD9-81ED-4DB2-BD59-A6C34878D82A}">
                    <a16:rowId xmlns:a16="http://schemas.microsoft.com/office/drawing/2014/main" val="3466454290"/>
                  </a:ext>
                </a:extLst>
              </a:tr>
              <a:tr h="21184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MAR 2026 / 30 APR 2026</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1172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623</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634</a:t>
                      </a:r>
                    </a:p>
                  </a:txBody>
                  <a:tcPr marL="9525" marR="9525" marT="9525" marB="0" anchor="b"/>
                </a:tc>
                <a:extLst>
                  <a:ext uri="{0D108BD9-81ED-4DB2-BD59-A6C34878D82A}">
                    <a16:rowId xmlns:a16="http://schemas.microsoft.com/office/drawing/2014/main" val="2963040094"/>
                  </a:ext>
                </a:extLst>
              </a:tr>
              <a:tr h="211840">
                <a:tc gridSpan="5">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1840">
                <a:tc rowSpan="8">
                  <a:txBody>
                    <a:bodyPr/>
                    <a:lstStyle/>
                    <a:p>
                      <a:pPr algn="ctr">
                        <a:lnSpc>
                          <a:spcPct val="120000"/>
                        </a:lnSpc>
                      </a:pPr>
                      <a:r>
                        <a:rPr lang="es-ES" sz="1200" dirty="0" err="1">
                          <a:effectLst/>
                        </a:rPr>
                        <a:t>Two</a:t>
                      </a:r>
                      <a:r>
                        <a:rPr lang="es-ES" sz="1200" dirty="0">
                          <a:effectLst/>
                        </a:rPr>
                        <a:t> Buenos Aires (</a:t>
                      </a:r>
                      <a:r>
                        <a:rPr lang="es-ES" sz="1200" dirty="0" err="1">
                          <a:effectLst/>
                        </a:rPr>
                        <a:t>Std</a:t>
                      </a:r>
                      <a:r>
                        <a:rPr lang="es-ES" sz="1200" dirty="0">
                          <a:effectLst/>
                        </a:rPr>
                        <a:t>) </a:t>
                      </a:r>
                      <a:endParaRPr lang="es-CO" sz="1100" dirty="0">
                        <a:effectLst/>
                      </a:endParaRPr>
                    </a:p>
                    <a:p>
                      <a:pPr algn="ctr">
                        <a:lnSpc>
                          <a:spcPct val="120000"/>
                        </a:lnSpc>
                      </a:pPr>
                      <a:r>
                        <a:rPr lang="es-ES" sz="1200" dirty="0">
                          <a:effectLst/>
                        </a:rPr>
                        <a:t>Kenton Bariloche (</a:t>
                      </a:r>
                      <a:r>
                        <a:rPr lang="es-ES" sz="1200" dirty="0" err="1">
                          <a:effectLst/>
                        </a:rPr>
                        <a:t>Classic</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878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470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529</a:t>
                      </a:r>
                    </a:p>
                  </a:txBody>
                  <a:tcPr marL="9525" marR="9525" marT="9525" marB="0" anchor="b"/>
                </a:tc>
                <a:extLst>
                  <a:ext uri="{0D108BD9-81ED-4DB2-BD59-A6C34878D82A}">
                    <a16:rowId xmlns:a16="http://schemas.microsoft.com/office/drawing/2014/main" val="2050414882"/>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1326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697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765</a:t>
                      </a:r>
                    </a:p>
                  </a:txBody>
                  <a:tcPr marL="9525" marR="9525" marT="9525" marB="0" anchor="b"/>
                </a:tc>
                <a:extLst>
                  <a:ext uri="{0D108BD9-81ED-4DB2-BD59-A6C34878D82A}">
                    <a16:rowId xmlns:a16="http://schemas.microsoft.com/office/drawing/2014/main" val="3679688101"/>
                  </a:ext>
                </a:extLst>
              </a:tr>
              <a:tr h="211840">
                <a:tc vMerge="1">
                  <a:txBody>
                    <a:bodyPr/>
                    <a:lstStyle/>
                    <a:p>
                      <a:endParaRPr lang="es-CO"/>
                    </a:p>
                  </a:txBody>
                  <a:tcPr/>
                </a:tc>
                <a:tc>
                  <a:txBody>
                    <a:bodyPr/>
                    <a:lstStyle/>
                    <a:p>
                      <a:pPr algn="ctr">
                        <a:lnSpc>
                          <a:spcPct val="120000"/>
                        </a:lnSpc>
                      </a:pPr>
                      <a:r>
                        <a:rPr lang="es-ES" sz="1200" dirty="0">
                          <a:effectLst/>
                        </a:rPr>
                        <a:t>01 AGO 2025 / 31 AUG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1071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570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645</a:t>
                      </a:r>
                    </a:p>
                  </a:txBody>
                  <a:tcPr marL="9525" marR="9525" marT="9525" marB="0" anchor="b"/>
                </a:tc>
                <a:extLst>
                  <a:ext uri="{0D108BD9-81ED-4DB2-BD59-A6C34878D82A}">
                    <a16:rowId xmlns:a16="http://schemas.microsoft.com/office/drawing/2014/main" val="3978532902"/>
                  </a:ext>
                </a:extLst>
              </a:tr>
              <a:tr h="211840">
                <a:tc vMerge="1">
                  <a:txBody>
                    <a:bodyPr/>
                    <a:lstStyle/>
                    <a:p>
                      <a:endParaRPr lang="es-CO"/>
                    </a:p>
                  </a:txBody>
                  <a:tcPr/>
                </a:tc>
                <a:tc>
                  <a:txBody>
                    <a:bodyPr/>
                    <a:lstStyle/>
                    <a:p>
                      <a:pPr algn="ctr">
                        <a:lnSpc>
                          <a:spcPct val="120000"/>
                        </a:lnSpc>
                      </a:pPr>
                      <a:r>
                        <a:rPr lang="es-ES" sz="12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940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504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564</a:t>
                      </a:r>
                    </a:p>
                  </a:txBody>
                  <a:tcPr marL="9525" marR="9525" marT="9525" marB="0" anchor="b"/>
                </a:tc>
                <a:extLst>
                  <a:ext uri="{0D108BD9-81ED-4DB2-BD59-A6C34878D82A}">
                    <a16:rowId xmlns:a16="http://schemas.microsoft.com/office/drawing/2014/main" val="2705078132"/>
                  </a:ext>
                </a:extLst>
              </a:tr>
              <a:tr h="211840">
                <a:tc vMerge="1">
                  <a:txBody>
                    <a:bodyPr/>
                    <a:lstStyle/>
                    <a:p>
                      <a:endParaRPr lang="es-CO"/>
                    </a:p>
                  </a:txBody>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954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511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548</a:t>
                      </a:r>
                    </a:p>
                  </a:txBody>
                  <a:tcPr marL="9525" marR="9525" marT="9525" marB="0" anchor="b"/>
                </a:tc>
                <a:extLst>
                  <a:ext uri="{0D108BD9-81ED-4DB2-BD59-A6C34878D82A}">
                    <a16:rowId xmlns:a16="http://schemas.microsoft.com/office/drawing/2014/main" val="295669293"/>
                  </a:ext>
                </a:extLst>
              </a:tr>
              <a:tr h="211840">
                <a:tc vMerge="1">
                  <a:txBody>
                    <a:bodyPr/>
                    <a:lstStyle/>
                    <a:p>
                      <a:endParaRPr lang="es-CO"/>
                    </a:p>
                  </a:txBody>
                  <a:tcPr/>
                </a:tc>
                <a:tc>
                  <a:txBody>
                    <a:bodyPr/>
                    <a:lstStyle/>
                    <a:p>
                      <a:pPr algn="ctr">
                        <a:lnSpc>
                          <a:spcPct val="120000"/>
                        </a:lnSpc>
                      </a:pPr>
                      <a:r>
                        <a:rPr lang="es-ES" sz="1200">
                          <a:effectLst/>
                        </a:rPr>
                        <a:t>01 DIC 2025 / 31 DIC 2025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896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482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540</a:t>
                      </a:r>
                    </a:p>
                  </a:txBody>
                  <a:tcPr marL="9525" marR="9525" marT="9525" marB="0" anchor="b"/>
                </a:tc>
                <a:extLst>
                  <a:ext uri="{0D108BD9-81ED-4DB2-BD59-A6C34878D82A}">
                    <a16:rowId xmlns:a16="http://schemas.microsoft.com/office/drawing/2014/main" val="540676348"/>
                  </a:ext>
                </a:extLst>
              </a:tr>
              <a:tr h="211840">
                <a:tc vMerge="1">
                  <a:txBody>
                    <a:bodyPr/>
                    <a:lstStyle/>
                    <a:p>
                      <a:endParaRPr lang="es-CO"/>
                    </a:p>
                  </a:txBody>
                  <a:tcPr/>
                </a:tc>
                <a:tc>
                  <a:txBody>
                    <a:bodyPr/>
                    <a:lstStyle/>
                    <a:p>
                      <a:pPr algn="ctr">
                        <a:lnSpc>
                          <a:spcPct val="120000"/>
                        </a:lnSpc>
                      </a:pPr>
                      <a:r>
                        <a:rPr lang="es-ES" sz="1200" dirty="0">
                          <a:effectLst/>
                        </a:rPr>
                        <a:t>01 ENE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931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502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561</a:t>
                      </a:r>
                    </a:p>
                  </a:txBody>
                  <a:tcPr marL="9525" marR="9525" marT="9525" marB="0" anchor="b"/>
                </a:tc>
                <a:extLst>
                  <a:ext uri="{0D108BD9-81ED-4DB2-BD59-A6C34878D82A}">
                    <a16:rowId xmlns:a16="http://schemas.microsoft.com/office/drawing/2014/main" val="3880619189"/>
                  </a:ext>
                </a:extLst>
              </a:tr>
              <a:tr h="21184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ABR 2026 / 30 ABR 2026</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909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491</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548</a:t>
                      </a:r>
                    </a:p>
                  </a:txBody>
                  <a:tcPr marL="9525" marR="9525" marT="9525" marB="0" anchor="b"/>
                </a:tc>
                <a:extLst>
                  <a:ext uri="{0D108BD9-81ED-4DB2-BD59-A6C34878D82A}">
                    <a16:rowId xmlns:a16="http://schemas.microsoft.com/office/drawing/2014/main" val="579757117"/>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0667" y="426081"/>
            <a:ext cx="3226744" cy="2417907"/>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46" r="74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Buenos Aires / Bariloche</a:t>
            </a:r>
          </a:p>
          <a:p>
            <a:pPr algn="just">
              <a:lnSpc>
                <a:spcPct val="150000"/>
              </a:lnSpc>
            </a:pPr>
            <a:r>
              <a:rPr lang="es-MX" sz="1200" b="0" i="0" noProof="0" dirty="0">
                <a:solidFill>
                  <a:srgbClr val="000000"/>
                </a:solidFill>
                <a:effectLst/>
              </a:rPr>
              <a:t>Desayuno en el Hotel. Traslado al Aeropuerto para tomar vuelo con destino a Bariloche. Llegada a la ciudad de Bariloche. Traslado desde el Aeropuerto hasta el Hotel seleccionado.</a:t>
            </a: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Bariloche</a:t>
            </a:r>
          </a:p>
          <a:p>
            <a:pPr algn="just">
              <a:lnSpc>
                <a:spcPct val="150000"/>
              </a:lnSpc>
            </a:pPr>
            <a:r>
              <a:rPr lang="es-MX" sz="1200" b="0" i="0" noProof="0" dirty="0">
                <a:solidFill>
                  <a:srgbClr val="000000"/>
                </a:solidFill>
                <a:effectLst/>
              </a:rPr>
              <a:t>Desayuno en el Hotel. Se realizará la Excursión Ciudad-Circuito Chico.</a:t>
            </a:r>
          </a:p>
          <a:p>
            <a:pPr algn="just">
              <a:lnSpc>
                <a:spcPct val="150000"/>
              </a:lnSpc>
            </a:pPr>
            <a:r>
              <a:rPr lang="es-MX" sz="1200" dirty="0">
                <a:solidFill>
                  <a:srgbClr val="000000"/>
                </a:solidFill>
              </a:rPr>
              <a:t>Excursión Circuito Chico:</a:t>
            </a:r>
          </a:p>
          <a:p>
            <a:pPr algn="just">
              <a:lnSpc>
                <a:spcPct val="150000"/>
              </a:lnSpc>
            </a:pPr>
            <a:r>
              <a:rPr lang="es-MX" sz="1200" dirty="0">
                <a:solidFill>
                  <a:srgbClr val="000000"/>
                </a:solidFill>
              </a:rPr>
              <a:t>Vive la belleza de Bariloche y sus alrededores con un circuito panorámico de medio día. Este es uno de los lugares más populares de la Patagonia. El tour ofrece vistas espectaculares del lago Nahuel Huapi, Cerro Campanario y la península de Llao </a:t>
            </a:r>
            <a:r>
              <a:rPr lang="es-MX" sz="1200" dirty="0" err="1">
                <a:solidFill>
                  <a:srgbClr val="000000"/>
                </a:solidFill>
              </a:rPr>
              <a:t>Llao</a:t>
            </a:r>
            <a:r>
              <a:rPr lang="es-MX" sz="1200" dirty="0">
                <a:solidFill>
                  <a:srgbClr val="000000"/>
                </a:solidFill>
              </a:rPr>
              <a:t>. El tour popular de Bariloche, esta ruta circular de medio día empieza en la ciudad y se dirige al lago Nahuel Huapi y Playa Bonita. Desde Playa Bonita podrás ver la isla Huemul. Cuando llegues al pie del cerro Campanario podrás subir en telesilla hasta la cima (1.050 metros) (ascenso opcional, no incluido). Si eliges esta subida opcional disfrutarás de algunas de las mejores vistas de la región. El circuito continúa por la península de San Pedro hasta la zona de Llao </a:t>
            </a:r>
            <a:r>
              <a:rPr lang="es-MX" sz="1200" dirty="0" err="1">
                <a:solidFill>
                  <a:srgbClr val="000000"/>
                </a:solidFill>
              </a:rPr>
              <a:t>Llao</a:t>
            </a:r>
            <a:r>
              <a:rPr lang="es-MX" sz="1200" dirty="0">
                <a:solidFill>
                  <a:srgbClr val="000000"/>
                </a:solidFill>
              </a:rPr>
              <a:t>. Al sur verás increíbles vistas del hotel Llao </a:t>
            </a:r>
            <a:r>
              <a:rPr lang="es-MX" sz="1200" dirty="0" err="1">
                <a:solidFill>
                  <a:srgbClr val="000000"/>
                </a:solidFill>
              </a:rPr>
              <a:t>Llao</a:t>
            </a:r>
            <a:r>
              <a:rPr lang="es-MX" sz="1200" dirty="0">
                <a:solidFill>
                  <a:srgbClr val="000000"/>
                </a:solidFill>
              </a:rPr>
              <a:t>, encuadrado por la colina de la capilla y el cerro López. Cuando llegues a Punto Panorámico podrás admirar las preciosas vistas de la península de Llao </a:t>
            </a:r>
            <a:r>
              <a:rPr lang="es-MX" sz="1200" dirty="0" err="1">
                <a:solidFill>
                  <a:srgbClr val="000000"/>
                </a:solidFill>
              </a:rPr>
              <a:t>Llao</a:t>
            </a:r>
            <a:r>
              <a:rPr lang="es-MX" sz="1200" dirty="0">
                <a:solidFill>
                  <a:srgbClr val="000000"/>
                </a:solidFill>
              </a:rPr>
              <a:t> y los</a:t>
            </a:r>
          </a:p>
          <a:p>
            <a:pPr algn="just">
              <a:lnSpc>
                <a:spcPct val="150000"/>
              </a:lnSpc>
            </a:pPr>
            <a:r>
              <a:rPr lang="es-MX" sz="1200" dirty="0">
                <a:solidFill>
                  <a:srgbClr val="000000"/>
                </a:solidFill>
              </a:rPr>
              <a:t>lagos circundantes. A continuación, cruzarás el puente sobre el lago Moreno, que lo conecta con la península de Llao </a:t>
            </a:r>
            <a:r>
              <a:rPr lang="es-MX" sz="1200" dirty="0" err="1">
                <a:solidFill>
                  <a:srgbClr val="000000"/>
                </a:solidFill>
              </a:rPr>
              <a:t>Llao</a:t>
            </a:r>
            <a:r>
              <a:rPr lang="es-MX" sz="1200" dirty="0">
                <a:solidFill>
                  <a:srgbClr val="000000"/>
                </a:solidFill>
              </a:rPr>
              <a:t>, y seguirás la ruta alrededor de la laguna El Trébol antes de volver a la ciudad de Bariloche.</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6156814"/>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a:t>
            </a:r>
            <a:r>
              <a:rPr lang="es-MX" sz="1200" b="1" i="0" noProof="0" dirty="0">
                <a:solidFill>
                  <a:srgbClr val="000000"/>
                </a:solidFill>
                <a:effectLst/>
              </a:rPr>
              <a:t>Bariloche</a:t>
            </a:r>
          </a:p>
          <a:p>
            <a:pPr algn="just">
              <a:lnSpc>
                <a:spcPct val="150000"/>
              </a:lnSpc>
            </a:pPr>
            <a:r>
              <a:rPr lang="es-MX" sz="1200" b="0" i="0" noProof="0" dirty="0">
                <a:solidFill>
                  <a:srgbClr val="000000"/>
                </a:solidFill>
                <a:effectLst/>
              </a:rPr>
              <a:t>Desayuno en el Hotel. Día libre para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5 : </a:t>
            </a:r>
            <a:r>
              <a:rPr lang="es-MX" sz="1200" b="1" i="0" noProof="0" dirty="0">
                <a:solidFill>
                  <a:srgbClr val="000000"/>
                </a:solidFill>
                <a:effectLst/>
              </a:rPr>
              <a:t>Bariloche / Buenos Aires</a:t>
            </a:r>
          </a:p>
          <a:p>
            <a:pPr algn="just">
              <a:lnSpc>
                <a:spcPct val="150000"/>
              </a:lnSpc>
            </a:pPr>
            <a:r>
              <a:rPr lang="es-MX" sz="1200" b="0" i="0" noProof="0" dirty="0">
                <a:solidFill>
                  <a:srgbClr val="000000"/>
                </a:solidFill>
                <a:effectLst/>
              </a:rPr>
              <a:t>Desayuno en el Hotel. Traslado desde el Hotel hasta el Aeropuerto de Bariloche para tomar vuelo con destino a Buenos Aires. Traslado desde el Aeropuerto hasta el Hotel seleccionado en Buenos Aires.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6 : </a:t>
            </a:r>
            <a:r>
              <a:rPr lang="es-MX" sz="1200" b="1" i="0" noProof="0" dirty="0">
                <a:solidFill>
                  <a:srgbClr val="000000"/>
                </a:solidFill>
                <a:effectLst/>
              </a:rPr>
              <a:t>Buenos Aires</a:t>
            </a:r>
          </a:p>
          <a:p>
            <a:pPr algn="just">
              <a:lnSpc>
                <a:spcPct val="150000"/>
              </a:lnSpc>
            </a:pPr>
            <a:r>
              <a:rPr lang="es-MX" sz="1200" b="0" i="0" noProof="0" dirty="0">
                <a:solidFill>
                  <a:srgbClr val="000000"/>
                </a:solidFill>
                <a:effectLst/>
              </a:rPr>
              <a:t>Desayuno en el Hotel. Se realizará la excursión: Medio día Visita de la Ciudad y luego libre para realizar excursiones opcionales. City Tour (Medio Día) : En esta excursión va poder disfrutar a la ciudad Autónoma de Buenos Aires y conocer el símbolo de la ciudad: el Obelisco. Recorrerá plazas como las de Mayo, San Martín y Alvear. Avenidas importantes como: Corrientes, De Mayo, 9 de Julio, entre otras. Conocerá barrios con historia como La Boca, San Telmo, suntuosos como Palermo y Recoleta y modernos como Puerto Madero. También los parques: Lezama, Tres de Febrero. Recorrerá zonas comerciales, financieras y Estadio de Fútbol.</a:t>
            </a: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MX" sz="1600" b="1" dirty="0">
                <a:solidFill>
                  <a:srgbClr val="0070C0"/>
                </a:solidFill>
              </a:rPr>
              <a:t>B</a:t>
            </a:r>
            <a:r>
              <a:rPr lang="es-CO" sz="1600" b="1">
                <a:solidFill>
                  <a:srgbClr val="0070C0"/>
                </a:solidFill>
              </a:rPr>
              <a:t>UENOS AIRES BARILOCHE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343323"/>
            <a:ext cx="5364096" cy="347915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a:t>
            </a:r>
            <a:r>
              <a:rPr lang="es-MX" sz="1200" b="1" i="0" noProof="0" dirty="0">
                <a:solidFill>
                  <a:srgbClr val="000000"/>
                </a:solidFill>
                <a:effectLst/>
              </a:rPr>
              <a:t>Buenos Aires</a:t>
            </a:r>
          </a:p>
          <a:p>
            <a:pPr algn="just">
              <a:lnSpc>
                <a:spcPct val="150000"/>
              </a:lnSpc>
            </a:pPr>
            <a:r>
              <a:rPr lang="es-MX" sz="1200" b="0" i="0" noProof="0" dirty="0">
                <a:solidFill>
                  <a:srgbClr val="000000"/>
                </a:solidFill>
                <a:effectLst/>
              </a:rPr>
              <a:t>Desayuno en el Hotel. Día libre para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8 : </a:t>
            </a:r>
            <a:r>
              <a:rPr lang="es-MX" sz="1200" b="1" i="0" noProof="0" dirty="0">
                <a:solidFill>
                  <a:srgbClr val="000000"/>
                </a:solidFill>
                <a:effectLst/>
              </a:rPr>
              <a:t>Buenos Aires - Bogotá</a:t>
            </a:r>
          </a:p>
          <a:p>
            <a:pPr algn="just">
              <a:lnSpc>
                <a:spcPct val="150000"/>
              </a:lnSpc>
            </a:pPr>
            <a:r>
              <a:rPr lang="es-MX" sz="1200" b="0" i="0" noProof="0" dirty="0">
                <a:solidFill>
                  <a:srgbClr val="000000"/>
                </a:solidFill>
                <a:effectLst/>
              </a:rPr>
              <a:t>Desayuno en el Hotel. Traslado desde el Hotel hasta el aeropuerto para tomar vuelo de regreso.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32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17" name="Rectangle 4">
            <a:extLst>
              <a:ext uri="{FF2B5EF4-FFF2-40B4-BE49-F238E27FC236}">
                <a16:creationId xmlns:a16="http://schemas.microsoft.com/office/drawing/2014/main" id="{A921897E-F60D-004A-9928-89158E537DF4}"/>
              </a:ext>
            </a:extLst>
          </p:cNvPr>
          <p:cNvSpPr/>
          <p:nvPr/>
        </p:nvSpPr>
        <p:spPr>
          <a:xfrm>
            <a:off x="2863273" y="4668811"/>
            <a:ext cx="6714836"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440112" y="4857041"/>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115299" y="5064568"/>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7660950" y="486619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782880" y="4022480"/>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1909" y="5021757"/>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6343</TotalTime>
  <Words>1077</Words>
  <Application>Microsoft Office PowerPoint</Application>
  <PresentationFormat>Panorámica</PresentationFormat>
  <Paragraphs>182</Paragraphs>
  <Slides>9</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31</cp:revision>
  <dcterms:created xsi:type="dcterms:W3CDTF">2024-08-19T01:20:52Z</dcterms:created>
  <dcterms:modified xsi:type="dcterms:W3CDTF">2025-05-28T21:52:45Z</dcterms:modified>
</cp:coreProperties>
</file>