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7" r:id="rId2"/>
    <p:sldId id="441" r:id="rId3"/>
    <p:sldId id="535" r:id="rId4"/>
    <p:sldId id="530" r:id="rId5"/>
    <p:sldId id="379" r:id="rId6"/>
    <p:sldId id="537" r:id="rId7"/>
    <p:sldId id="538" r:id="rId8"/>
    <p:sldId id="539" r:id="rId9"/>
    <p:sldId id="540" r:id="rId10"/>
    <p:sldId id="541" r:id="rId11"/>
    <p:sldId id="53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1370"/>
  </p:normalViewPr>
  <p:slideViewPr>
    <p:cSldViewPr snapToGrid="0" showGuides="1">
      <p:cViewPr varScale="1">
        <p:scale>
          <a:sx n="104" d="100"/>
          <a:sy n="104" d="100"/>
        </p:scale>
        <p:origin x="1128"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a:p>
        </p:txBody>
      </p:sp>
    </p:spTree>
    <p:extLst>
      <p:ext uri="{BB962C8B-B14F-4D97-AF65-F5344CB8AC3E}">
        <p14:creationId xmlns:p14="http://schemas.microsoft.com/office/powerpoint/2010/main" val="3875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3</a:t>
            </a:fld>
            <a:endParaRPr lang="en-US"/>
          </a:p>
        </p:txBody>
      </p:sp>
    </p:spTree>
    <p:extLst>
      <p:ext uri="{BB962C8B-B14F-4D97-AF65-F5344CB8AC3E}">
        <p14:creationId xmlns:p14="http://schemas.microsoft.com/office/powerpoint/2010/main" val="183359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03/06/2025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03/06/2025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03/06/2025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03/06/2025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03/06/2025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1560945" y="4676673"/>
            <a:ext cx="8636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2439675" y="4852136"/>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050472" y="5071801"/>
            <a:ext cx="4422404" cy="422360"/>
          </a:xfrm>
          <a:prstGeom prst="rect">
            <a:avLst/>
          </a:prstGeom>
          <a:noFill/>
        </p:spPr>
        <p:txBody>
          <a:bodyPr wrap="square" rtlCol="0">
            <a:spAutoFit/>
          </a:bodyPr>
          <a:lstStyle/>
          <a:p>
            <a:pPr>
              <a:lnSpc>
                <a:spcPct val="150000"/>
              </a:lnSpc>
            </a:pPr>
            <a:r>
              <a:rPr lang="es-CO" sz="1600" i="1" dirty="0">
                <a:solidFill>
                  <a:schemeClr val="bg1"/>
                </a:solidFill>
              </a:rPr>
              <a:t>11 </a:t>
            </a:r>
            <a:r>
              <a:rPr lang="es-CO" sz="1600" b="0" i="1" noProof="0" dirty="0">
                <a:solidFill>
                  <a:schemeClr val="bg1"/>
                </a:solidFill>
                <a:effectLst/>
              </a:rPr>
              <a:t>Días / 10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933006" y="4938560"/>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1339269" y="3366511"/>
            <a:ext cx="9993745" cy="1200329"/>
          </a:xfrm>
          <a:prstGeom prst="rect">
            <a:avLst/>
          </a:prstGeom>
          <a:noFill/>
        </p:spPr>
        <p:txBody>
          <a:bodyPr wrap="square" rtlCol="0">
            <a:spAutoFit/>
          </a:bodyPr>
          <a:lstStyle/>
          <a:p>
            <a:pPr algn="ctr"/>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IGUAZU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CALAFATE USHUAIA</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87792" y="5094122"/>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1029579"/>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592601"/>
            <a:ext cx="501649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CALAFATE USHUAIA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712778"/>
            <a:ext cx="5364096" cy="264816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11 : </a:t>
            </a:r>
            <a:r>
              <a:rPr lang="es-MX" sz="1200" b="1" i="0" noProof="0" dirty="0">
                <a:solidFill>
                  <a:srgbClr val="000000"/>
                </a:solidFill>
                <a:effectLst/>
              </a:rPr>
              <a:t> Buenos Aires / Bogotá</a:t>
            </a:r>
          </a:p>
          <a:p>
            <a:pPr algn="just">
              <a:lnSpc>
                <a:spcPct val="150000"/>
              </a:lnSpc>
            </a:pPr>
            <a:r>
              <a:rPr lang="es-MX" sz="1200" b="0" i="0" noProof="0" dirty="0">
                <a:solidFill>
                  <a:srgbClr val="000000"/>
                </a:solidFill>
                <a:effectLst/>
              </a:rPr>
              <a:t>Desayuno en el Hotel. Traslado del Hotel al Aeropuerto de Buenos Aires para tomar vuelo de regreso.</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1559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1999"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013527" y="4668811"/>
            <a:ext cx="8691418"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2812040" y="4852480"/>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2533408" y="5062287"/>
            <a:ext cx="4422404" cy="422360"/>
          </a:xfrm>
          <a:prstGeom prst="rect">
            <a:avLst/>
          </a:prstGeom>
          <a:noFill/>
        </p:spPr>
        <p:txBody>
          <a:bodyPr wrap="square" rtlCol="0">
            <a:spAutoFit/>
          </a:bodyPr>
          <a:lstStyle/>
          <a:p>
            <a:pPr>
              <a:lnSpc>
                <a:spcPct val="150000"/>
              </a:lnSpc>
            </a:pPr>
            <a:r>
              <a:rPr lang="es-CO" sz="1600" b="0" i="1" noProof="0">
                <a:solidFill>
                  <a:schemeClr val="bg1"/>
                </a:solidFill>
                <a:effectLst/>
              </a:rPr>
              <a:t>11 </a:t>
            </a:r>
            <a:r>
              <a:rPr lang="es-CO" sz="1600" b="0" i="1" noProof="0" dirty="0">
                <a:solidFill>
                  <a:schemeClr val="bg1"/>
                </a:solidFill>
                <a:effectLst/>
              </a:rPr>
              <a:t>Días </a:t>
            </a:r>
            <a:r>
              <a:rPr lang="es-CO" sz="1600" b="0" i="1" noProof="0">
                <a:solidFill>
                  <a:schemeClr val="bg1"/>
                </a:solidFill>
                <a:effectLst/>
              </a:rPr>
              <a:t>/ 10</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9197887" y="4871167"/>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529985" y="3547247"/>
            <a:ext cx="9658502" cy="1200329"/>
          </a:xfrm>
          <a:prstGeom prst="rect">
            <a:avLst/>
          </a:prstGeom>
          <a:noFill/>
        </p:spPr>
        <p:txBody>
          <a:bodyPr wrap="square" rtlCol="0">
            <a:spAutoFit/>
          </a:bodyPr>
          <a:lstStyle/>
          <a:p>
            <a:pPr algn="ctr"/>
            <a:r>
              <a:rPr lang="es-CO" sz="3600" b="1" noProof="0" dirty="0">
                <a:solidFill>
                  <a:schemeClr val="bg1"/>
                </a:solidFill>
                <a:effectLst>
                  <a:glow rad="101600">
                    <a:schemeClr val="accent1">
                      <a:satMod val="175000"/>
                      <a:alpha val="40000"/>
                    </a:schemeClr>
                  </a:glow>
                </a:effectLst>
                <a:latin typeface="Montserrat" panose="02000505000000020004" pitchFamily="2" charset="0"/>
              </a:rPr>
              <a:t>BUENOS AIRES IGUAZU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CALAFATE USHUAIA</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2673" y="5017196"/>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43296" y="1617877"/>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97751"/>
            <a:ext cx="8057938" cy="7602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178412" y="2356542"/>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328284" y="2132333"/>
            <a:ext cx="7401369" cy="3671261"/>
          </a:xfrm>
          <a:prstGeom prst="rect">
            <a:avLst/>
          </a:prstGeom>
          <a:noFill/>
        </p:spPr>
        <p:txBody>
          <a:bodyPr wrap="square" rtlCol="0">
            <a:spAutoFit/>
          </a:bodyPr>
          <a:lstStyle/>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en cada ciudad</a:t>
            </a: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04 Noche de Alojamiento en Hotel seleccionado en Buenos Aires.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City Tour (Medio Día) SIB con Guía en español.</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Entrada gratis en Casino Flotante de Puerto Madero (BUE)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Hotel seleccionado en Puerto Iguazú.</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Cataratas Brasil SIB con ticket de ingreso incluido.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Cataratas Argentina.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Hotel seleccionado en El Calafate.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Glaciar Perito Moreno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Hotel seleccionado en Ushuaia.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Excursión PN Tierra del Fuego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65 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8" y="6219515"/>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048" t="1319" r="45862" b="-1319"/>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04823" y="351143"/>
            <a:ext cx="7648291" cy="1200329"/>
          </a:xfrm>
          <a:prstGeom prst="rect">
            <a:avLst/>
          </a:prstGeom>
          <a:noFill/>
        </p:spPr>
        <p:txBody>
          <a:bodyPr wrap="square" rtlCol="0">
            <a:spAutoFit/>
          </a:bodyPr>
          <a:lstStyle/>
          <a:p>
            <a:r>
              <a:rPr lang="es-CO" sz="3600" b="1" noProof="0" dirty="0">
                <a:latin typeface="Montserrat" panose="02000505000000020004" pitchFamily="2" charset="0"/>
              </a:rPr>
              <a:t>BUENOS AIRES IGUAZU </a:t>
            </a:r>
            <a:r>
              <a:rPr lang="es-CO" sz="3600" b="1" noProof="0" dirty="0">
                <a:solidFill>
                  <a:srgbClr val="FF6600"/>
                </a:solidFill>
                <a:latin typeface="Montserrat" panose="02000505000000020004" pitchFamily="2" charset="0"/>
              </a:rPr>
              <a:t>CALAFATE USHUAIA</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348379" y="1523574"/>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474697" y="2146919"/>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474697" y="2169906"/>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Almuerzos y cenas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BOG/BUE/</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IGR/</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/FTE/USH/BOG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“Fee”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llamadas telefónicas, servicio de lavandería, etc.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Servicios no especificados</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570" t="-2062" r="42372" b="2062"/>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339218" y="307459"/>
            <a:ext cx="7055002" cy="1200329"/>
          </a:xfrm>
          <a:prstGeom prst="rect">
            <a:avLst/>
          </a:prstGeom>
          <a:noFill/>
        </p:spPr>
        <p:txBody>
          <a:bodyPr wrap="square" rtlCol="0">
            <a:spAutoFit/>
          </a:bodyPr>
          <a:lstStyle/>
          <a:p>
            <a:r>
              <a:rPr lang="es-CO" sz="3600" b="1" noProof="0" dirty="0">
                <a:latin typeface="Montserrat" panose="02000505000000020004" pitchFamily="2" charset="0"/>
              </a:rPr>
              <a:t>BUENOS AIRES IGUAZU </a:t>
            </a:r>
            <a:r>
              <a:rPr lang="es-CO" sz="3600" b="1" noProof="0" dirty="0">
                <a:solidFill>
                  <a:srgbClr val="FF6600"/>
                </a:solidFill>
                <a:latin typeface="Montserrat" panose="02000505000000020004" pitchFamily="2" charset="0"/>
              </a:rPr>
              <a:t>CALAFATE USHUAIA</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7974546" y="352229"/>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6585526" y="3313371"/>
            <a:ext cx="5532581" cy="830997"/>
          </a:xfrm>
          <a:prstGeom prst="rect">
            <a:avLst/>
          </a:prstGeom>
          <a:noFill/>
        </p:spPr>
        <p:txBody>
          <a:bodyPr wrap="square" rtlCol="0">
            <a:spAutoFit/>
          </a:bodyPr>
          <a:lstStyle/>
          <a:p>
            <a:pPr algn="ctr"/>
            <a:r>
              <a:rPr lang="es-CO" sz="1600" i="1" noProof="0" dirty="0">
                <a:solidFill>
                  <a:schemeClr val="bg1"/>
                </a:solidFill>
                <a:latin typeface="+mj-lt"/>
              </a:rPr>
              <a:t>*Tarifas sujetas a Cambio sin previo aviso hasta el momento de reserva*</a:t>
            </a:r>
          </a:p>
          <a:p>
            <a:pPr algn="ctr"/>
            <a:r>
              <a:rPr lang="es-CO" sz="1600" i="1" noProof="0" dirty="0">
                <a:solidFill>
                  <a:schemeClr val="bg1"/>
                </a:solidFill>
                <a:latin typeface="+mj-lt"/>
              </a:rPr>
              <a:t>         *Tarifas NO aplican para festividades y eventos  * </a:t>
            </a:r>
          </a:p>
        </p:txBody>
      </p:sp>
      <p:sp>
        <p:nvSpPr>
          <p:cNvPr id="19" name="TextBox 1">
            <a:extLst>
              <a:ext uri="{FF2B5EF4-FFF2-40B4-BE49-F238E27FC236}">
                <a16:creationId xmlns:a16="http://schemas.microsoft.com/office/drawing/2014/main" id="{AD7D5EA9-5F62-9919-D721-E1AB9F4902FC}"/>
              </a:ext>
            </a:extLst>
          </p:cNvPr>
          <p:cNvSpPr txBox="1"/>
          <p:nvPr/>
        </p:nvSpPr>
        <p:spPr>
          <a:xfrm>
            <a:off x="6844615" y="994314"/>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sp>
        <p:nvSpPr>
          <p:cNvPr id="13" name="CuadroTexto 12">
            <a:extLst>
              <a:ext uri="{FF2B5EF4-FFF2-40B4-BE49-F238E27FC236}">
                <a16:creationId xmlns:a16="http://schemas.microsoft.com/office/drawing/2014/main" id="{98BEE8F8-C3EA-BF0C-1F78-A1D179D51537}"/>
              </a:ext>
            </a:extLst>
          </p:cNvPr>
          <p:cNvSpPr txBox="1"/>
          <p:nvPr/>
        </p:nvSpPr>
        <p:spPr>
          <a:xfrm>
            <a:off x="6844615" y="4394422"/>
            <a:ext cx="5141424" cy="1900520"/>
          </a:xfrm>
          <a:prstGeom prst="rect">
            <a:avLst/>
          </a:prstGeom>
          <a:noFill/>
        </p:spPr>
        <p:txBody>
          <a:bodyPr wrap="square">
            <a:spAutoFit/>
          </a:bodyPr>
          <a:lstStyle/>
          <a:p>
            <a:pPr algn="just">
              <a:lnSpc>
                <a:spcPct val="150000"/>
              </a:lnSpc>
            </a:pPr>
            <a:r>
              <a:rPr lang="es-ES_tradnl" sz="1600" b="1" i="1" u="sng" kern="1800" dirty="0">
                <a:solidFill>
                  <a:schemeClr val="bg1"/>
                </a:solidFill>
                <a:effectLst/>
                <a:latin typeface="+mj-lt"/>
                <a:ea typeface="Batang" panose="02030600000101010101" pitchFamily="18" charset="-127"/>
                <a:cs typeface="Times New Roman" panose="02020603050405020304" pitchFamily="18" charset="0"/>
              </a:rPr>
              <a:t>Notas :</a:t>
            </a:r>
            <a:endParaRPr lang="es-CO" sz="16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fechas o períodos especiales (Semana Santa, Feriados, Congresos, Vacaciones de</a:t>
            </a: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Invierno, Navidad, Año Nuevo, Carnaval, eventos deportivos etc.).</a:t>
            </a:r>
            <a:endParaRPr lang="es-CO" sz="140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018C19D0-739C-CEE8-AF63-642A1B4BE8EA}"/>
              </a:ext>
            </a:extLst>
          </p:cNvPr>
          <p:cNvGraphicFramePr>
            <a:graphicFrameLocks noGrp="1"/>
          </p:cNvGraphicFramePr>
          <p:nvPr>
            <p:extLst>
              <p:ext uri="{D42A27DB-BD31-4B8C-83A1-F6EECF244321}">
                <p14:modId xmlns:p14="http://schemas.microsoft.com/office/powerpoint/2010/main" val="185450870"/>
              </p:ext>
            </p:extLst>
          </p:nvPr>
        </p:nvGraphicFramePr>
        <p:xfrm>
          <a:off x="206082" y="101601"/>
          <a:ext cx="6305552" cy="6104408"/>
        </p:xfrm>
        <a:graphic>
          <a:graphicData uri="http://schemas.openxmlformats.org/drawingml/2006/table">
            <a:tbl>
              <a:tblPr firstRow="1" firstCol="1">
                <a:tableStyleId>{5C22544A-7EE6-4342-B048-85BDC9FD1C3A}</a:tableStyleId>
              </a:tblPr>
              <a:tblGrid>
                <a:gridCol w="2281284">
                  <a:extLst>
                    <a:ext uri="{9D8B030D-6E8A-4147-A177-3AD203B41FA5}">
                      <a16:colId xmlns:a16="http://schemas.microsoft.com/office/drawing/2014/main" val="955045498"/>
                    </a:ext>
                  </a:extLst>
                </a:gridCol>
                <a:gridCol w="2281284">
                  <a:extLst>
                    <a:ext uri="{9D8B030D-6E8A-4147-A177-3AD203B41FA5}">
                      <a16:colId xmlns:a16="http://schemas.microsoft.com/office/drawing/2014/main" val="2061772291"/>
                    </a:ext>
                  </a:extLst>
                </a:gridCol>
                <a:gridCol w="606768">
                  <a:extLst>
                    <a:ext uri="{9D8B030D-6E8A-4147-A177-3AD203B41FA5}">
                      <a16:colId xmlns:a16="http://schemas.microsoft.com/office/drawing/2014/main" val="1808648395"/>
                    </a:ext>
                  </a:extLst>
                </a:gridCol>
                <a:gridCol w="606768">
                  <a:extLst>
                    <a:ext uri="{9D8B030D-6E8A-4147-A177-3AD203B41FA5}">
                      <a16:colId xmlns:a16="http://schemas.microsoft.com/office/drawing/2014/main" val="1202691742"/>
                    </a:ext>
                  </a:extLst>
                </a:gridCol>
                <a:gridCol w="529448">
                  <a:extLst>
                    <a:ext uri="{9D8B030D-6E8A-4147-A177-3AD203B41FA5}">
                      <a16:colId xmlns:a16="http://schemas.microsoft.com/office/drawing/2014/main" val="2665128456"/>
                    </a:ext>
                  </a:extLst>
                </a:gridCol>
              </a:tblGrid>
              <a:tr h="219441">
                <a:tc>
                  <a:txBody>
                    <a:bodyPr/>
                    <a:lstStyle/>
                    <a:p>
                      <a:pPr algn="ctr">
                        <a:lnSpc>
                          <a:spcPct val="120000"/>
                        </a:lnSpc>
                      </a:pPr>
                      <a:r>
                        <a:rPr lang="es-ES" sz="1100" dirty="0">
                          <a:effectLst/>
                        </a:rPr>
                        <a:t>HOTELES</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VIGENCIA</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SGL</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100" dirty="0">
                          <a:effectLst/>
                        </a:rPr>
                        <a:t>DBL</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100" dirty="0">
                          <a:effectLst/>
                        </a:rPr>
                        <a:t>TPL</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extLst>
                  <a:ext uri="{0D108BD9-81ED-4DB2-BD59-A6C34878D82A}">
                    <a16:rowId xmlns:a16="http://schemas.microsoft.com/office/drawing/2014/main" val="906858986"/>
                  </a:ext>
                </a:extLst>
              </a:tr>
              <a:tr h="203481">
                <a:tc gridSpan="5">
                  <a:txBody>
                    <a:bodyPr/>
                    <a:lstStyle/>
                    <a:p>
                      <a:pPr algn="ctr">
                        <a:lnSpc>
                          <a:spcPct val="120000"/>
                        </a:lnSpc>
                      </a:pPr>
                      <a:r>
                        <a:rPr lang="es-ES" sz="1100" dirty="0">
                          <a:effectLst/>
                        </a:rPr>
                        <a:t>Categoría 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55754747"/>
                  </a:ext>
                </a:extLst>
              </a:tr>
              <a:tr h="203481">
                <a:tc rowSpan="8">
                  <a:txBody>
                    <a:bodyPr/>
                    <a:lstStyle/>
                    <a:p>
                      <a:pPr algn="ctr">
                        <a:lnSpc>
                          <a:spcPct val="120000"/>
                        </a:lnSpc>
                      </a:pPr>
                      <a:r>
                        <a:rPr lang="es-ES" sz="1100" dirty="0">
                          <a:effectLst/>
                        </a:rPr>
                        <a:t>Intercontinental (Deluxe)</a:t>
                      </a:r>
                    </a:p>
                    <a:p>
                      <a:pPr algn="ctr">
                        <a:lnSpc>
                          <a:spcPct val="120000"/>
                        </a:lnSpc>
                      </a:pPr>
                      <a:r>
                        <a:rPr lang="es-ES" sz="1100" dirty="0" err="1">
                          <a:effectLst/>
                        </a:rPr>
                        <a:t>Iguazu</a:t>
                      </a:r>
                      <a:r>
                        <a:rPr lang="es-ES" sz="1100" dirty="0">
                          <a:effectLst/>
                        </a:rPr>
                        <a:t> Grand(Junior Suite)</a:t>
                      </a:r>
                    </a:p>
                    <a:p>
                      <a:pPr marL="0" marR="0" lvl="0" indent="0" algn="ctr" defTabSz="914400" rtl="0" eaLnBrk="1" fontAlgn="auto" latinLnBrk="0" hangingPunct="1">
                        <a:lnSpc>
                          <a:spcPct val="120000"/>
                        </a:lnSpc>
                        <a:spcBef>
                          <a:spcPts val="0"/>
                        </a:spcBef>
                        <a:spcAft>
                          <a:spcPts val="0"/>
                        </a:spcAft>
                        <a:buClrTx/>
                        <a:buSzTx/>
                        <a:buFontTx/>
                        <a:buNone/>
                        <a:tabLst/>
                        <a:defRPr/>
                      </a:pPr>
                      <a:r>
                        <a:rPr lang="es-ES" sz="1050" dirty="0" err="1">
                          <a:effectLst/>
                        </a:rPr>
                        <a:t>Xelena</a:t>
                      </a:r>
                      <a:r>
                        <a:rPr lang="es-ES" sz="1050" dirty="0">
                          <a:effectLst/>
                        </a:rPr>
                        <a:t> (</a:t>
                      </a:r>
                      <a:r>
                        <a:rPr lang="es-ES" sz="1050" dirty="0" err="1">
                          <a:effectLst/>
                        </a:rPr>
                        <a:t>std</a:t>
                      </a:r>
                      <a:r>
                        <a:rPr lang="es-ES" sz="1050" dirty="0">
                          <a:effectLst/>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lang="es-ES" sz="1050" dirty="0">
                          <a:effectLst/>
                        </a:rPr>
                        <a:t> Las Hayas</a:t>
                      </a:r>
                    </a:p>
                    <a:p>
                      <a:pPr algn="ctr">
                        <a:lnSpc>
                          <a:spcPct val="120000"/>
                        </a:lnSpc>
                      </a:pP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01 MAY 2025 / 30 JUN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2759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1610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1487</a:t>
                      </a:r>
                    </a:p>
                  </a:txBody>
                  <a:tcPr marL="9525" marR="9525" marT="9525" marB="0" anchor="b"/>
                </a:tc>
                <a:extLst>
                  <a:ext uri="{0D108BD9-81ED-4DB2-BD59-A6C34878D82A}">
                    <a16:rowId xmlns:a16="http://schemas.microsoft.com/office/drawing/2014/main" val="769908571"/>
                  </a:ext>
                </a:extLst>
              </a:tr>
              <a:tr h="203481">
                <a:tc vMerge="1">
                  <a:txBody>
                    <a:bodyPr/>
                    <a:lstStyle/>
                    <a:p>
                      <a:endParaRPr lang="es-CO"/>
                    </a:p>
                  </a:txBody>
                  <a:tcPr/>
                </a:tc>
                <a:tc>
                  <a:txBody>
                    <a:bodyPr/>
                    <a:lstStyle/>
                    <a:p>
                      <a:pPr algn="ctr">
                        <a:lnSpc>
                          <a:spcPct val="120000"/>
                        </a:lnSpc>
                      </a:pPr>
                      <a:r>
                        <a:rPr lang="es-ES" sz="1100" dirty="0">
                          <a:effectLst/>
                        </a:rPr>
                        <a:t>01 JUL 2025 / 31 JUL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3665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2078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1874</a:t>
                      </a:r>
                    </a:p>
                  </a:txBody>
                  <a:tcPr marL="9525" marR="9525" marT="9525" marB="0" anchor="b"/>
                </a:tc>
                <a:extLst>
                  <a:ext uri="{0D108BD9-81ED-4DB2-BD59-A6C34878D82A}">
                    <a16:rowId xmlns:a16="http://schemas.microsoft.com/office/drawing/2014/main" val="3564069341"/>
                  </a:ext>
                </a:extLst>
              </a:tr>
              <a:tr h="203481">
                <a:tc vMerge="1">
                  <a:txBody>
                    <a:bodyPr/>
                    <a:lstStyle/>
                    <a:p>
                      <a:endParaRPr lang="es-CO"/>
                    </a:p>
                  </a:txBody>
                  <a:tcPr/>
                </a:tc>
                <a:tc>
                  <a:txBody>
                    <a:bodyPr/>
                    <a:lstStyle/>
                    <a:p>
                      <a:pPr algn="ctr">
                        <a:lnSpc>
                          <a:spcPct val="120000"/>
                        </a:lnSpc>
                      </a:pPr>
                      <a:r>
                        <a:rPr lang="es-ES" sz="1100" dirty="0">
                          <a:effectLst/>
                        </a:rPr>
                        <a:t>01 AGO 2025 / 31 OCT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3214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1853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1700</a:t>
                      </a:r>
                    </a:p>
                  </a:txBody>
                  <a:tcPr marL="9525" marR="9525" marT="9525" marB="0" anchor="b"/>
                </a:tc>
                <a:extLst>
                  <a:ext uri="{0D108BD9-81ED-4DB2-BD59-A6C34878D82A}">
                    <a16:rowId xmlns:a16="http://schemas.microsoft.com/office/drawing/2014/main" val="4079772219"/>
                  </a:ext>
                </a:extLst>
              </a:tr>
              <a:tr h="204360">
                <a:tc vMerge="1">
                  <a:txBody>
                    <a:bodyPr/>
                    <a:lstStyle/>
                    <a:p>
                      <a:endParaRPr lang="es-CO"/>
                    </a:p>
                  </a:txBody>
                  <a:tcPr/>
                </a:tc>
                <a:tc>
                  <a:txBody>
                    <a:bodyPr/>
                    <a:lstStyle/>
                    <a:p>
                      <a:pPr algn="ctr">
                        <a:lnSpc>
                          <a:spcPct val="120000"/>
                        </a:lnSpc>
                      </a:pPr>
                      <a:r>
                        <a:rPr lang="es-MX" sz="1100" b="0" dirty="0">
                          <a:solidFill>
                            <a:schemeClr val="tx1"/>
                          </a:solidFill>
                          <a:effectLst/>
                          <a:latin typeface="+mn-lt"/>
                          <a:ea typeface="Arial" panose="020B0604020202020204" pitchFamily="34" charset="0"/>
                          <a:cs typeface="Times New Roman" panose="02020603050405020304" pitchFamily="18" charset="0"/>
                        </a:rPr>
                        <a:t>01 NOV 2025 / 30 NOV 2025</a:t>
                      </a:r>
                      <a:endParaRPr lang="es-CO" sz="1100" b="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3704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2156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1863</a:t>
                      </a:r>
                    </a:p>
                  </a:txBody>
                  <a:tcPr marL="9525" marR="9525" marT="9525" marB="0" anchor="b"/>
                </a:tc>
                <a:extLst>
                  <a:ext uri="{0D108BD9-81ED-4DB2-BD59-A6C34878D82A}">
                    <a16:rowId xmlns:a16="http://schemas.microsoft.com/office/drawing/2014/main" val="398276713"/>
                  </a:ext>
                </a:extLst>
              </a:tr>
              <a:tr h="203481">
                <a:tc vMerge="1">
                  <a:txBody>
                    <a:bodyPr/>
                    <a:lstStyle/>
                    <a:p>
                      <a:endParaRPr lang="es-CO"/>
                    </a:p>
                  </a:txBody>
                  <a:tcPr/>
                </a:tc>
                <a:tc>
                  <a:txBody>
                    <a:bodyPr/>
                    <a:lstStyle/>
                    <a:p>
                      <a:pPr algn="ctr">
                        <a:lnSpc>
                          <a:spcPct val="120000"/>
                        </a:lnSpc>
                      </a:pPr>
                      <a:r>
                        <a:rPr lang="es-ES" sz="1100" dirty="0">
                          <a:effectLst/>
                        </a:rPr>
                        <a:t>01 DIC 2025 / 31 DIC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3471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2039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1785</a:t>
                      </a:r>
                    </a:p>
                  </a:txBody>
                  <a:tcPr marL="9525" marR="9525" marT="9525" marB="0" anchor="b"/>
                </a:tc>
                <a:extLst>
                  <a:ext uri="{0D108BD9-81ED-4DB2-BD59-A6C34878D82A}">
                    <a16:rowId xmlns:a16="http://schemas.microsoft.com/office/drawing/2014/main" val="210985007"/>
                  </a:ext>
                </a:extLst>
              </a:tr>
              <a:tr h="203481">
                <a:tc vMerge="1">
                  <a:txBody>
                    <a:bodyPr/>
                    <a:lstStyle/>
                    <a:p>
                      <a:endParaRPr lang="es-CO"/>
                    </a:p>
                  </a:txBody>
                  <a:tcPr/>
                </a:tc>
                <a:tc>
                  <a:txBody>
                    <a:bodyPr/>
                    <a:lstStyle/>
                    <a:p>
                      <a:pPr algn="ctr">
                        <a:lnSpc>
                          <a:spcPct val="120000"/>
                        </a:lnSpc>
                      </a:pPr>
                      <a:r>
                        <a:rPr lang="es-ES" sz="1100" dirty="0">
                          <a:effectLst/>
                        </a:rPr>
                        <a:t>01 ENE 2026 / 28 FEB 2026</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3534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2098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1843</a:t>
                      </a:r>
                    </a:p>
                  </a:txBody>
                  <a:tcPr marL="9525" marR="9525" marT="9525" marB="0" anchor="b"/>
                </a:tc>
                <a:extLst>
                  <a:ext uri="{0D108BD9-81ED-4DB2-BD59-A6C34878D82A}">
                    <a16:rowId xmlns:a16="http://schemas.microsoft.com/office/drawing/2014/main" val="394783781"/>
                  </a:ext>
                </a:extLst>
              </a:tr>
              <a:tr h="196188">
                <a:tc vMerge="1">
                  <a:txBody>
                    <a:bodyPr/>
                    <a:lstStyle/>
                    <a:p>
                      <a:endParaRPr lang="es-CO"/>
                    </a:p>
                  </a:txBody>
                  <a:tcPr/>
                </a:tc>
                <a:tc>
                  <a:txBody>
                    <a:bodyPr/>
                    <a:lstStyle/>
                    <a:p>
                      <a:pPr algn="ctr">
                        <a:lnSpc>
                          <a:spcPct val="120000"/>
                        </a:lnSpc>
                      </a:pPr>
                      <a:r>
                        <a:rPr lang="es-MX" sz="105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01 MAR 2026 / 31 MAR 2026</a:t>
                      </a:r>
                      <a:endParaRPr lang="es-CO" sz="10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3680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2128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1883</a:t>
                      </a:r>
                    </a:p>
                  </a:txBody>
                  <a:tcPr marL="9525" marR="9525" marT="9525" marB="0" anchor="b"/>
                </a:tc>
                <a:extLst>
                  <a:ext uri="{0D108BD9-81ED-4DB2-BD59-A6C34878D82A}">
                    <a16:rowId xmlns:a16="http://schemas.microsoft.com/office/drawing/2014/main" val="3724028864"/>
                  </a:ext>
                </a:extLst>
              </a:tr>
              <a:tr h="203481">
                <a:tc vMerge="1">
                  <a:txBody>
                    <a:bodyPr/>
                    <a:lstStyle/>
                    <a:p>
                      <a:endParaRPr lang="es-CO"/>
                    </a:p>
                  </a:txBody>
                  <a:tcPr/>
                </a:tc>
                <a:tc>
                  <a:txBody>
                    <a:bodyPr/>
                    <a:lstStyle/>
                    <a:p>
                      <a:pPr algn="ctr">
                        <a:lnSpc>
                          <a:spcPct val="120000"/>
                        </a:lnSpc>
                      </a:pPr>
                      <a:r>
                        <a:rPr lang="es-ES" sz="1100" dirty="0">
                          <a:effectLst/>
                        </a:rPr>
                        <a:t>01 ABR 2026 / 30 ABR 2026</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2942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1758</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1631</a:t>
                      </a:r>
                    </a:p>
                  </a:txBody>
                  <a:tcPr marL="9525" marR="9525" marT="9525" marB="0" anchor="b"/>
                </a:tc>
                <a:extLst>
                  <a:ext uri="{0D108BD9-81ED-4DB2-BD59-A6C34878D82A}">
                    <a16:rowId xmlns:a16="http://schemas.microsoft.com/office/drawing/2014/main" val="3969679554"/>
                  </a:ext>
                </a:extLst>
              </a:tr>
              <a:tr h="203481">
                <a:tc gridSpan="5">
                  <a:txBody>
                    <a:bodyPr/>
                    <a:lstStyle/>
                    <a:p>
                      <a:pPr algn="ctr">
                        <a:lnSpc>
                          <a:spcPct val="120000"/>
                        </a:lnSpc>
                      </a:pPr>
                      <a:r>
                        <a:rPr lang="es-ES" sz="1100" dirty="0">
                          <a:effectLst/>
                        </a:rPr>
                        <a:t>Categoría 4*</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12803013"/>
                  </a:ext>
                </a:extLst>
              </a:tr>
              <a:tr h="203481">
                <a:tc rowSpan="8">
                  <a:txBody>
                    <a:bodyPr/>
                    <a:lstStyle/>
                    <a:p>
                      <a:pPr algn="ctr">
                        <a:lnSpc>
                          <a:spcPct val="120000"/>
                        </a:lnSpc>
                      </a:pPr>
                      <a:r>
                        <a:rPr lang="es-ES" sz="1100" dirty="0">
                          <a:effectLst/>
                        </a:rPr>
                        <a:t>NH City (</a:t>
                      </a:r>
                      <a:r>
                        <a:rPr lang="es-ES" sz="1100" dirty="0" err="1">
                          <a:effectLst/>
                        </a:rPr>
                        <a:t>std</a:t>
                      </a:r>
                      <a:r>
                        <a:rPr lang="es-ES" sz="1100" dirty="0">
                          <a:effectLst/>
                        </a:rPr>
                        <a:t>)</a:t>
                      </a:r>
                    </a:p>
                    <a:p>
                      <a:pPr algn="ctr">
                        <a:lnSpc>
                          <a:spcPct val="120000"/>
                        </a:lnSpc>
                      </a:pPr>
                      <a:r>
                        <a:rPr lang="es-ES" sz="1100" dirty="0" err="1">
                          <a:effectLst/>
                        </a:rPr>
                        <a:t>Village</a:t>
                      </a:r>
                      <a:r>
                        <a:rPr lang="es-ES" sz="1100" dirty="0">
                          <a:effectLst/>
                        </a:rPr>
                        <a:t> Cataratas (</a:t>
                      </a:r>
                      <a:r>
                        <a:rPr lang="es-ES" sz="1100" dirty="0" err="1">
                          <a:effectLst/>
                        </a:rPr>
                        <a:t>std</a:t>
                      </a:r>
                      <a:r>
                        <a:rPr lang="es-ES" sz="1100" dirty="0">
                          <a:effectLst/>
                        </a:rPr>
                        <a:t>) </a:t>
                      </a:r>
                      <a:endParaRPr lang="es-CO" sz="1050" dirty="0">
                        <a:effectLst/>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s-ES" sz="1100" dirty="0">
                          <a:effectLst/>
                        </a:rPr>
                        <a:t>Mirador del lago (</a:t>
                      </a:r>
                      <a:r>
                        <a:rPr lang="es-ES" sz="1100" dirty="0" err="1">
                          <a:effectLst/>
                        </a:rPr>
                        <a:t>std</a:t>
                      </a:r>
                      <a:r>
                        <a:rPr lang="es-ES" sz="1100" dirty="0">
                          <a:effectLst/>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lang="es-ES" sz="1100" dirty="0">
                          <a:effectLst/>
                        </a:rPr>
                        <a:t>Fueguino</a:t>
                      </a:r>
                    </a:p>
                    <a:p>
                      <a:pPr algn="ctr">
                        <a:lnSpc>
                          <a:spcPct val="120000"/>
                        </a:lnSpc>
                      </a:pPr>
                      <a:endParaRPr lang="es-ES" sz="1100" dirty="0">
                        <a:effectLst/>
                      </a:endParaRPr>
                    </a:p>
                  </a:txBody>
                  <a:tcPr marL="13129" marR="13129" marT="8752" marB="8752" anchor="ctr">
                    <a:solidFill>
                      <a:srgbClr val="FF6600"/>
                    </a:solidFill>
                  </a:tcPr>
                </a:tc>
                <a:tc>
                  <a:txBody>
                    <a:bodyPr/>
                    <a:lstStyle/>
                    <a:p>
                      <a:pPr algn="ctr">
                        <a:lnSpc>
                          <a:spcPct val="120000"/>
                        </a:lnSpc>
                      </a:pPr>
                      <a:r>
                        <a:rPr lang="es-ES" sz="1100" dirty="0">
                          <a:effectLst/>
                        </a:rPr>
                        <a:t>01 MAY 2025 / 30 JUN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1873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1167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1117</a:t>
                      </a:r>
                    </a:p>
                  </a:txBody>
                  <a:tcPr marL="9525" marR="9525" marT="9525" marB="0" anchor="b"/>
                </a:tc>
                <a:extLst>
                  <a:ext uri="{0D108BD9-81ED-4DB2-BD59-A6C34878D82A}">
                    <a16:rowId xmlns:a16="http://schemas.microsoft.com/office/drawing/2014/main" val="1799379228"/>
                  </a:ext>
                </a:extLst>
              </a:tr>
              <a:tr h="203481">
                <a:tc vMerge="1">
                  <a:txBody>
                    <a:bodyPr/>
                    <a:lstStyle/>
                    <a:p>
                      <a:endParaRPr lang="es-CO"/>
                    </a:p>
                  </a:txBody>
                  <a:tcPr/>
                </a:tc>
                <a:tc>
                  <a:txBody>
                    <a:bodyPr/>
                    <a:lstStyle/>
                    <a:p>
                      <a:pPr algn="ctr">
                        <a:lnSpc>
                          <a:spcPct val="120000"/>
                        </a:lnSpc>
                      </a:pPr>
                      <a:r>
                        <a:rPr lang="es-ES" sz="1100" dirty="0">
                          <a:effectLst/>
                        </a:rPr>
                        <a:t>01 JUL 2025 / 31 AUG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2088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1290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1224</a:t>
                      </a:r>
                    </a:p>
                  </a:txBody>
                  <a:tcPr marL="9525" marR="9525" marT="9525" marB="0" anchor="b"/>
                </a:tc>
                <a:extLst>
                  <a:ext uri="{0D108BD9-81ED-4DB2-BD59-A6C34878D82A}">
                    <a16:rowId xmlns:a16="http://schemas.microsoft.com/office/drawing/2014/main" val="1110485952"/>
                  </a:ext>
                </a:extLst>
              </a:tr>
              <a:tr h="203481">
                <a:tc vMerge="1">
                  <a:txBody>
                    <a:bodyPr/>
                    <a:lstStyle/>
                    <a:p>
                      <a:endParaRPr lang="es-CO"/>
                    </a:p>
                  </a:txBody>
                  <a:tcPr/>
                </a:tc>
                <a:tc>
                  <a:txBody>
                    <a:bodyPr/>
                    <a:lstStyle/>
                    <a:p>
                      <a:pPr algn="ctr">
                        <a:lnSpc>
                          <a:spcPct val="120000"/>
                        </a:lnSpc>
                      </a:pPr>
                      <a:r>
                        <a:rPr lang="es-ES" sz="1100" dirty="0">
                          <a:effectLst/>
                        </a:rPr>
                        <a:t>01 SEP 2025 / 30 SEP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2184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1337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1270</a:t>
                      </a:r>
                    </a:p>
                  </a:txBody>
                  <a:tcPr marL="9525" marR="9525" marT="9525" marB="0" anchor="b"/>
                </a:tc>
                <a:extLst>
                  <a:ext uri="{0D108BD9-81ED-4DB2-BD59-A6C34878D82A}">
                    <a16:rowId xmlns:a16="http://schemas.microsoft.com/office/drawing/2014/main" val="2078373508"/>
                  </a:ext>
                </a:extLst>
              </a:tr>
              <a:tr h="203481">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ES" sz="1100" dirty="0">
                          <a:effectLst/>
                        </a:rPr>
                        <a:t>01 OCT 2025 / 31 OCT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2212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1366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1308</a:t>
                      </a:r>
                    </a:p>
                  </a:txBody>
                  <a:tcPr marL="9525" marR="9525" marT="9525" marB="0" anchor="b"/>
                </a:tc>
                <a:extLst>
                  <a:ext uri="{0D108BD9-81ED-4DB2-BD59-A6C34878D82A}">
                    <a16:rowId xmlns:a16="http://schemas.microsoft.com/office/drawing/2014/main" val="4242140992"/>
                  </a:ext>
                </a:extLst>
              </a:tr>
              <a:tr h="203481">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ES" sz="1050" dirty="0">
                          <a:effectLst/>
                        </a:rPr>
                        <a:t>01 NOV 2025 / 31 DIC 2025</a:t>
                      </a:r>
                      <a:endParaRPr lang="es-CO" sz="10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2386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1454</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1380</a:t>
                      </a:r>
                    </a:p>
                  </a:txBody>
                  <a:tcPr marL="9525" marR="9525" marT="9525" marB="0" anchor="b"/>
                </a:tc>
                <a:extLst>
                  <a:ext uri="{0D108BD9-81ED-4DB2-BD59-A6C34878D82A}">
                    <a16:rowId xmlns:a16="http://schemas.microsoft.com/office/drawing/2014/main" val="42809464"/>
                  </a:ext>
                </a:extLst>
              </a:tr>
              <a:tr h="203481">
                <a:tc vMerge="1">
                  <a:txBody>
                    <a:bodyPr/>
                    <a:lstStyle/>
                    <a:p>
                      <a:endParaRPr lang="es-CO"/>
                    </a:p>
                  </a:txBody>
                  <a:tcPr/>
                </a:tc>
                <a:tc>
                  <a:txBody>
                    <a:bodyPr/>
                    <a:lstStyle/>
                    <a:p>
                      <a:pPr algn="ctr">
                        <a:lnSpc>
                          <a:spcPct val="120000"/>
                        </a:lnSpc>
                      </a:pPr>
                      <a:r>
                        <a:rPr lang="es-ES" sz="1100" dirty="0">
                          <a:effectLst/>
                        </a:rPr>
                        <a:t>01 ENE 2026 / 28 FEB 2026</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2450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1512</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1439</a:t>
                      </a:r>
                    </a:p>
                  </a:txBody>
                  <a:tcPr marL="9525" marR="9525" marT="9525" marB="0" anchor="b"/>
                </a:tc>
                <a:extLst>
                  <a:ext uri="{0D108BD9-81ED-4DB2-BD59-A6C34878D82A}">
                    <a16:rowId xmlns:a16="http://schemas.microsoft.com/office/drawing/2014/main" val="3466454290"/>
                  </a:ext>
                </a:extLst>
              </a:tr>
              <a:tr h="188656">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MX" sz="1050" dirty="0">
                          <a:solidFill>
                            <a:schemeClr val="tx1"/>
                          </a:solidFill>
                          <a:effectLst/>
                          <a:latin typeface="+mn-lt"/>
                          <a:ea typeface="Arial" panose="020B0604020202020204" pitchFamily="34" charset="0"/>
                          <a:cs typeface="Times New Roman" panose="02020603050405020304" pitchFamily="18" charset="0"/>
                        </a:rPr>
                        <a:t>01 MAR 2026 / 31 MAR 2026</a:t>
                      </a:r>
                      <a:endParaRPr lang="es-CO" sz="105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2216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1395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1339</a:t>
                      </a:r>
                    </a:p>
                  </a:txBody>
                  <a:tcPr marL="9525" marR="9525" marT="9525" marB="0" anchor="b"/>
                </a:tc>
                <a:extLst>
                  <a:ext uri="{0D108BD9-81ED-4DB2-BD59-A6C34878D82A}">
                    <a16:rowId xmlns:a16="http://schemas.microsoft.com/office/drawing/2014/main" val="942889367"/>
                  </a:ext>
                </a:extLst>
              </a:tr>
              <a:tr h="204360">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100" dirty="0">
                          <a:solidFill>
                            <a:schemeClr val="tx1"/>
                          </a:solidFill>
                          <a:effectLst/>
                          <a:latin typeface="+mn-lt"/>
                          <a:ea typeface="Arial" panose="020B0604020202020204" pitchFamily="34" charset="0"/>
                          <a:cs typeface="Times New Roman" panose="02020603050405020304" pitchFamily="18" charset="0"/>
                        </a:rPr>
                        <a:t>01 ABR 2026 / 30 ABR 2026</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2125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1350</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1294</a:t>
                      </a:r>
                    </a:p>
                  </a:txBody>
                  <a:tcPr marL="9525" marR="9525" marT="9525" marB="0" anchor="b"/>
                </a:tc>
                <a:extLst>
                  <a:ext uri="{0D108BD9-81ED-4DB2-BD59-A6C34878D82A}">
                    <a16:rowId xmlns:a16="http://schemas.microsoft.com/office/drawing/2014/main" val="2963040094"/>
                  </a:ext>
                </a:extLst>
              </a:tr>
              <a:tr h="203481">
                <a:tc gridSpan="5">
                  <a:txBody>
                    <a:bodyPr/>
                    <a:lstStyle/>
                    <a:p>
                      <a:pPr algn="ctr">
                        <a:lnSpc>
                          <a:spcPct val="120000"/>
                        </a:lnSpc>
                      </a:pPr>
                      <a:r>
                        <a:rPr lang="es-ES" sz="1100" dirty="0">
                          <a:effectLst/>
                        </a:rPr>
                        <a:t>Categoría 3*</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dirty="0"/>
                    </a:p>
                  </a:txBody>
                  <a:tcPr/>
                </a:tc>
                <a:extLst>
                  <a:ext uri="{0D108BD9-81ED-4DB2-BD59-A6C34878D82A}">
                    <a16:rowId xmlns:a16="http://schemas.microsoft.com/office/drawing/2014/main" val="1354243587"/>
                  </a:ext>
                </a:extLst>
              </a:tr>
              <a:tr h="203481">
                <a:tc rowSpan="10">
                  <a:txBody>
                    <a:bodyPr/>
                    <a:lstStyle/>
                    <a:p>
                      <a:pPr algn="ctr">
                        <a:lnSpc>
                          <a:spcPct val="120000"/>
                        </a:lnSpc>
                      </a:pPr>
                      <a:r>
                        <a:rPr lang="es-ES" sz="1100" dirty="0" err="1">
                          <a:effectLst/>
                        </a:rPr>
                        <a:t>Two</a:t>
                      </a:r>
                      <a:r>
                        <a:rPr lang="es-ES" sz="1100" dirty="0">
                          <a:effectLst/>
                        </a:rPr>
                        <a:t> Buenos Aires (</a:t>
                      </a:r>
                      <a:r>
                        <a:rPr lang="es-ES" sz="1100" dirty="0" err="1">
                          <a:effectLst/>
                        </a:rPr>
                        <a:t>Std</a:t>
                      </a:r>
                      <a:r>
                        <a:rPr lang="es-ES" sz="1100" dirty="0">
                          <a:effectLst/>
                        </a:rPr>
                        <a:t>)</a:t>
                      </a:r>
                    </a:p>
                    <a:p>
                      <a:pPr algn="ctr">
                        <a:lnSpc>
                          <a:spcPct val="120000"/>
                        </a:lnSpc>
                      </a:pPr>
                      <a:r>
                        <a:rPr lang="es-ES" sz="1100" dirty="0">
                          <a:effectLst/>
                        </a:rPr>
                        <a:t>Raíces Esturión(</a:t>
                      </a:r>
                      <a:r>
                        <a:rPr lang="es-ES" sz="1100" dirty="0" err="1">
                          <a:effectLst/>
                        </a:rPr>
                        <a:t>Regency</a:t>
                      </a:r>
                      <a:r>
                        <a:rPr lang="es-ES" sz="1100" dirty="0">
                          <a:effectLst/>
                        </a:rPr>
                        <a:t> del plata) </a:t>
                      </a:r>
                      <a:endParaRPr lang="es-CO" sz="1050" dirty="0">
                        <a:effectLst/>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s-ES" sz="1050" dirty="0" err="1">
                          <a:effectLst/>
                        </a:rPr>
                        <a:t>Sent</a:t>
                      </a:r>
                      <a:r>
                        <a:rPr lang="es-ES" sz="1050" dirty="0">
                          <a:effectLst/>
                        </a:rPr>
                        <a:t> Calafate (</a:t>
                      </a:r>
                      <a:r>
                        <a:rPr lang="es-ES" sz="1050" dirty="0" err="1">
                          <a:effectLst/>
                        </a:rPr>
                        <a:t>std</a:t>
                      </a:r>
                      <a:r>
                        <a:rPr lang="es-ES" sz="1050" dirty="0">
                          <a:effectLst/>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lang="es-ES" sz="1050" dirty="0">
                          <a:effectLst/>
                        </a:rPr>
                        <a:t>Las Lengas</a:t>
                      </a:r>
                    </a:p>
                    <a:p>
                      <a:pPr algn="ctr">
                        <a:lnSpc>
                          <a:spcPct val="120000"/>
                        </a:lnSpc>
                      </a:pP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100" dirty="0">
                          <a:effectLst/>
                        </a:rPr>
                        <a:t>01 MAY 2025 / 30 JUN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1538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999</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971</a:t>
                      </a:r>
                    </a:p>
                  </a:txBody>
                  <a:tcPr marL="9525" marR="9525" marT="9525" marB="0" anchor="b"/>
                </a:tc>
                <a:extLst>
                  <a:ext uri="{0D108BD9-81ED-4DB2-BD59-A6C34878D82A}">
                    <a16:rowId xmlns:a16="http://schemas.microsoft.com/office/drawing/2014/main" val="2050414882"/>
                  </a:ext>
                </a:extLst>
              </a:tr>
              <a:tr h="203481">
                <a:tc vMerge="1">
                  <a:txBody>
                    <a:bodyPr/>
                    <a:lstStyle/>
                    <a:p>
                      <a:endParaRPr lang="es-CO"/>
                    </a:p>
                  </a:txBody>
                  <a:tcPr/>
                </a:tc>
                <a:tc>
                  <a:txBody>
                    <a:bodyPr/>
                    <a:lstStyle/>
                    <a:p>
                      <a:pPr algn="ctr">
                        <a:lnSpc>
                          <a:spcPct val="120000"/>
                        </a:lnSpc>
                      </a:pPr>
                      <a:r>
                        <a:rPr lang="es-ES" sz="1100" dirty="0">
                          <a:effectLst/>
                        </a:rPr>
                        <a:t>01 JUL 2025 / 31 JUL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1840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1166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1094</a:t>
                      </a:r>
                    </a:p>
                  </a:txBody>
                  <a:tcPr marL="9525" marR="9525" marT="9525" marB="0" anchor="b"/>
                </a:tc>
                <a:extLst>
                  <a:ext uri="{0D108BD9-81ED-4DB2-BD59-A6C34878D82A}">
                    <a16:rowId xmlns:a16="http://schemas.microsoft.com/office/drawing/2014/main" val="3679688101"/>
                  </a:ext>
                </a:extLst>
              </a:tr>
              <a:tr h="203481">
                <a:tc vMerge="1">
                  <a:txBody>
                    <a:bodyPr/>
                    <a:lstStyle/>
                    <a:p>
                      <a:endParaRPr lang="es-CO"/>
                    </a:p>
                  </a:txBody>
                  <a:tcPr/>
                </a:tc>
                <a:tc>
                  <a:txBody>
                    <a:bodyPr/>
                    <a:lstStyle/>
                    <a:p>
                      <a:pPr algn="ctr">
                        <a:lnSpc>
                          <a:spcPct val="120000"/>
                        </a:lnSpc>
                      </a:pPr>
                      <a:r>
                        <a:rPr lang="es-ES" sz="1100" dirty="0">
                          <a:effectLst/>
                        </a:rPr>
                        <a:t>01 AGO 2025 / 31 AUG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1683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1087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1042</a:t>
                      </a:r>
                    </a:p>
                  </a:txBody>
                  <a:tcPr marL="9525" marR="9525" marT="9525" marB="0" anchor="b"/>
                </a:tc>
                <a:extLst>
                  <a:ext uri="{0D108BD9-81ED-4DB2-BD59-A6C34878D82A}">
                    <a16:rowId xmlns:a16="http://schemas.microsoft.com/office/drawing/2014/main" val="3978532902"/>
                  </a:ext>
                </a:extLst>
              </a:tr>
              <a:tr h="203481">
                <a:tc vMerge="1">
                  <a:txBody>
                    <a:bodyPr/>
                    <a:lstStyle/>
                    <a:p>
                      <a:endParaRPr lang="es-CO"/>
                    </a:p>
                  </a:txBody>
                  <a:tcPr/>
                </a:tc>
                <a:tc>
                  <a:txBody>
                    <a:bodyPr/>
                    <a:lstStyle/>
                    <a:p>
                      <a:pPr algn="ctr">
                        <a:lnSpc>
                          <a:spcPct val="120000"/>
                        </a:lnSpc>
                      </a:pPr>
                      <a:r>
                        <a:rPr lang="es-ES" sz="1100" dirty="0">
                          <a:effectLst/>
                        </a:rPr>
                        <a:t>01 SEP 2025 / 30 SEP 2025</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1738</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1115</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1073</a:t>
                      </a:r>
                    </a:p>
                  </a:txBody>
                  <a:tcPr marL="9525" marR="9525" marT="9525" marB="0" anchor="b"/>
                </a:tc>
                <a:extLst>
                  <a:ext uri="{0D108BD9-81ED-4DB2-BD59-A6C34878D82A}">
                    <a16:rowId xmlns:a16="http://schemas.microsoft.com/office/drawing/2014/main" val="2705078132"/>
                  </a:ext>
                </a:extLst>
              </a:tr>
              <a:tr h="204360">
                <a:tc vMerge="1">
                  <a:txBody>
                    <a:bodyPr/>
                    <a:lstStyle/>
                    <a:p>
                      <a:endParaRPr lang="es-CO"/>
                    </a:p>
                  </a:txBody>
                  <a:tcPr/>
                </a:tc>
                <a:tc>
                  <a:txBody>
                    <a:bodyPr/>
                    <a:lstStyle/>
                    <a:p>
                      <a:pPr algn="ctr">
                        <a:lnSpc>
                          <a:spcPct val="120000"/>
                        </a:lnSpc>
                      </a:pPr>
                      <a:r>
                        <a:rPr lang="es-MX" sz="1100" dirty="0">
                          <a:solidFill>
                            <a:schemeClr val="tx1"/>
                          </a:solidFill>
                          <a:effectLst/>
                          <a:latin typeface="+mn-lt"/>
                          <a:ea typeface="Arial" panose="020B0604020202020204" pitchFamily="34" charset="0"/>
                          <a:cs typeface="Times New Roman" panose="02020603050405020304" pitchFamily="18" charset="0"/>
                        </a:rPr>
                        <a:t>01 OCT 2025 / 31 OCT 2025</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1826</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1173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1104</a:t>
                      </a:r>
                    </a:p>
                  </a:txBody>
                  <a:tcPr marL="9525" marR="9525" marT="9525" marB="0" anchor="b"/>
                </a:tc>
                <a:extLst>
                  <a:ext uri="{0D108BD9-81ED-4DB2-BD59-A6C34878D82A}">
                    <a16:rowId xmlns:a16="http://schemas.microsoft.com/office/drawing/2014/main" val="295669293"/>
                  </a:ext>
                </a:extLst>
              </a:tr>
              <a:tr h="204360">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MX" sz="1100" b="0" dirty="0">
                          <a:solidFill>
                            <a:schemeClr val="tx1"/>
                          </a:solidFill>
                          <a:effectLst/>
                          <a:latin typeface="+mn-lt"/>
                          <a:ea typeface="Arial" panose="020B0604020202020204" pitchFamily="34" charset="0"/>
                          <a:cs typeface="Times New Roman" panose="02020603050405020304" pitchFamily="18" charset="0"/>
                        </a:rPr>
                        <a:t>01 NOV 2025 / 30 NOV 2025</a:t>
                      </a:r>
                      <a:endParaRPr lang="es-CO" sz="1100" b="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1871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1197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1123</a:t>
                      </a:r>
                    </a:p>
                  </a:txBody>
                  <a:tcPr marL="9525" marR="9525" marT="9525" marB="0" anchor="b"/>
                </a:tc>
                <a:extLst>
                  <a:ext uri="{0D108BD9-81ED-4DB2-BD59-A6C34878D82A}">
                    <a16:rowId xmlns:a16="http://schemas.microsoft.com/office/drawing/2014/main" val="1073265519"/>
                  </a:ext>
                </a:extLst>
              </a:tr>
              <a:tr h="203481">
                <a:tc vMerge="1">
                  <a:txBody>
                    <a:bodyPr/>
                    <a:lstStyle/>
                    <a:p>
                      <a:endParaRPr lang="es-CO"/>
                    </a:p>
                  </a:txBody>
                  <a:tcPr/>
                </a:tc>
                <a:tc>
                  <a:txBody>
                    <a:bodyPr/>
                    <a:lstStyle/>
                    <a:p>
                      <a:pPr algn="ctr">
                        <a:lnSpc>
                          <a:spcPct val="120000"/>
                        </a:lnSpc>
                      </a:pPr>
                      <a:r>
                        <a:rPr lang="es-ES" sz="1100">
                          <a:effectLst/>
                        </a:rPr>
                        <a:t>01 DIC 2025 / 31 DIC 2025</a:t>
                      </a:r>
                      <a:endParaRPr lang="es-CO" sz="10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1813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1167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1115</a:t>
                      </a:r>
                    </a:p>
                  </a:txBody>
                  <a:tcPr marL="9525" marR="9525" marT="9525" marB="0" anchor="b"/>
                </a:tc>
                <a:extLst>
                  <a:ext uri="{0D108BD9-81ED-4DB2-BD59-A6C34878D82A}">
                    <a16:rowId xmlns:a16="http://schemas.microsoft.com/office/drawing/2014/main" val="540676348"/>
                  </a:ext>
                </a:extLst>
              </a:tr>
              <a:tr h="203481">
                <a:tc vMerge="1">
                  <a:txBody>
                    <a:bodyPr/>
                    <a:lstStyle/>
                    <a:p>
                      <a:endParaRPr lang="es-CO"/>
                    </a:p>
                  </a:txBody>
                  <a:tcPr/>
                </a:tc>
                <a:tc>
                  <a:txBody>
                    <a:bodyPr/>
                    <a:lstStyle/>
                    <a:p>
                      <a:pPr algn="ctr">
                        <a:lnSpc>
                          <a:spcPct val="120000"/>
                        </a:lnSpc>
                      </a:pPr>
                      <a:r>
                        <a:rPr lang="es-ES" sz="1100" dirty="0">
                          <a:effectLst/>
                        </a:rPr>
                        <a:t>01 ENE 2026 / 28 FEB 2026</a:t>
                      </a:r>
                      <a:endParaRPr lang="es-CO" sz="10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1891</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1233</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1186</a:t>
                      </a:r>
                    </a:p>
                  </a:txBody>
                  <a:tcPr marL="9525" marR="9525" marT="9525" marB="0" anchor="b"/>
                </a:tc>
                <a:extLst>
                  <a:ext uri="{0D108BD9-81ED-4DB2-BD59-A6C34878D82A}">
                    <a16:rowId xmlns:a16="http://schemas.microsoft.com/office/drawing/2014/main" val="3880619189"/>
                  </a:ext>
                </a:extLst>
              </a:tr>
              <a:tr h="188656">
                <a:tc vMerge="1">
                  <a:txBody>
                    <a:bodyPr/>
                    <a:lstStyle/>
                    <a:p>
                      <a:endParaRPr lang="es-CO"/>
                    </a:p>
                  </a:txBody>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MX" sz="1050" dirty="0">
                          <a:solidFill>
                            <a:schemeClr val="tx1"/>
                          </a:solidFill>
                          <a:effectLst/>
                          <a:latin typeface="+mn-lt"/>
                          <a:ea typeface="Arial" panose="020B0604020202020204" pitchFamily="34" charset="0"/>
                          <a:cs typeface="Times New Roman" panose="02020603050405020304" pitchFamily="18" charset="0"/>
                        </a:rPr>
                        <a:t>01 MAR 2026 / 31 MAR 2026</a:t>
                      </a:r>
                      <a:endParaRPr lang="es-CO" sz="105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1840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1207</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1158</a:t>
                      </a:r>
                    </a:p>
                  </a:txBody>
                  <a:tcPr marL="9525" marR="9525" marT="9525" marB="0" anchor="b"/>
                </a:tc>
                <a:extLst>
                  <a:ext uri="{0D108BD9-81ED-4DB2-BD59-A6C34878D82A}">
                    <a16:rowId xmlns:a16="http://schemas.microsoft.com/office/drawing/2014/main" val="2595090482"/>
                  </a:ext>
                </a:extLst>
              </a:tr>
              <a:tr h="204360">
                <a:tc vMerge="1">
                  <a:txBody>
                    <a:bodyPr/>
                    <a:lstStyle/>
                    <a:p>
                      <a:pPr algn="ctr">
                        <a:lnSpc>
                          <a:spcPct val="120000"/>
                        </a:lnSpc>
                      </a:pP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100" dirty="0">
                          <a:solidFill>
                            <a:schemeClr val="tx1"/>
                          </a:solidFill>
                          <a:effectLst/>
                          <a:latin typeface="+mn-lt"/>
                          <a:ea typeface="Arial" panose="020B0604020202020204" pitchFamily="34" charset="0"/>
                          <a:cs typeface="Times New Roman" panose="02020603050405020304" pitchFamily="18" charset="0"/>
                        </a:rPr>
                        <a:t>01 ABR 2026 / 30 ABR 2026</a:t>
                      </a:r>
                      <a:endParaRPr lang="es-CO" sz="1100" dirty="0">
                        <a:solidFill>
                          <a:schemeClr val="tx1"/>
                        </a:solidFill>
                        <a:effectLst/>
                        <a:latin typeface="+mn-lt"/>
                        <a:ea typeface="Arial" panose="020B0604020202020204" pitchFamily="34" charset="0"/>
                        <a:cs typeface="Times New Roman" panose="02020603050405020304" pitchFamily="18" charset="0"/>
                      </a:endParaRPr>
                    </a:p>
                  </a:txBody>
                  <a:tcPr marL="13129" marR="13129" marT="8752" marB="8752" anchor="b"/>
                </a:tc>
                <a:tc>
                  <a:txBody>
                    <a:bodyPr/>
                    <a:lstStyle/>
                    <a:p>
                      <a:pPr algn="ctr" fontAlgn="b"/>
                      <a:r>
                        <a:rPr lang="es-CO" sz="1200" b="0" i="0" u="none" strike="noStrike">
                          <a:solidFill>
                            <a:srgbClr val="000000"/>
                          </a:solidFill>
                          <a:effectLst/>
                          <a:latin typeface="Open Sans" panose="020B0606030504020204" pitchFamily="34" charset="0"/>
                        </a:rPr>
                        <a:t>1680</a:t>
                      </a:r>
                    </a:p>
                  </a:txBody>
                  <a:tcPr marL="9525" marR="9525" marT="9525" marB="0" anchor="b"/>
                </a:tc>
                <a:tc>
                  <a:txBody>
                    <a:bodyPr/>
                    <a:lstStyle/>
                    <a:p>
                      <a:pPr algn="ctr" fontAlgn="b"/>
                      <a:r>
                        <a:rPr lang="es-CO" sz="1200" b="0" i="0" u="none" strike="noStrike">
                          <a:solidFill>
                            <a:srgbClr val="000000"/>
                          </a:solidFill>
                          <a:effectLst/>
                          <a:latin typeface="Open Sans" panose="020B0606030504020204" pitchFamily="34" charset="0"/>
                        </a:rPr>
                        <a:t>1124</a:t>
                      </a:r>
                    </a:p>
                  </a:txBody>
                  <a:tcPr marL="9525" marR="9525" marT="9525" marB="0" anchor="b"/>
                </a:tc>
                <a:tc>
                  <a:txBody>
                    <a:bodyPr/>
                    <a:lstStyle/>
                    <a:p>
                      <a:pPr algn="ctr" fontAlgn="b"/>
                      <a:r>
                        <a:rPr lang="es-CO" sz="1200" b="0" i="0" u="none" strike="noStrike" dirty="0">
                          <a:solidFill>
                            <a:srgbClr val="000000"/>
                          </a:solidFill>
                          <a:effectLst/>
                          <a:latin typeface="Open Sans" panose="020B0606030504020204" pitchFamily="34" charset="0"/>
                        </a:rPr>
                        <a:t>1093</a:t>
                      </a:r>
                    </a:p>
                  </a:txBody>
                  <a:tcPr marL="9525" marR="9525" marT="9525" marB="0" anchor="b"/>
                </a:tc>
                <a:extLst>
                  <a:ext uri="{0D108BD9-81ED-4DB2-BD59-A6C34878D82A}">
                    <a16:rowId xmlns:a16="http://schemas.microsoft.com/office/drawing/2014/main" val="579757117"/>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746" r="746"/>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063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4" y="767806"/>
            <a:ext cx="5081911"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CALAFATE USHUAIA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4" y="1691135"/>
            <a:ext cx="6088675"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Buenos Aires</a:t>
            </a:r>
          </a:p>
          <a:p>
            <a:pPr algn="just">
              <a:lnSpc>
                <a:spcPct val="150000"/>
              </a:lnSpc>
            </a:pPr>
            <a:r>
              <a:rPr lang="es-MX" sz="1200" b="0" i="0" noProof="0" dirty="0">
                <a:solidFill>
                  <a:srgbClr val="000000"/>
                </a:solidFill>
                <a:effectLst/>
              </a:rPr>
              <a:t>Llegada a la ciudad de Buenos Aires. Traslado del aeropuerto al Hotel seleccionado. Resto del día libre.</a:t>
            </a:r>
            <a:endParaRPr lang="es-MX" sz="1200" dirty="0">
              <a:solidFill>
                <a:srgbClr val="000000"/>
              </a:solidFill>
            </a:endParaRPr>
          </a:p>
          <a:p>
            <a:pPr algn="just">
              <a:lnSpc>
                <a:spcPct val="150000"/>
              </a:lnSpc>
            </a:pPr>
            <a:r>
              <a:rPr lang="es-CO" sz="1200" b="1" i="0" noProof="0" dirty="0">
                <a:solidFill>
                  <a:srgbClr val="000000"/>
                </a:solidFill>
                <a:effectLst/>
              </a:rPr>
              <a:t>Día 02, Buenos Aires / Puerto  Iguazú </a:t>
            </a:r>
          </a:p>
          <a:p>
            <a:pPr algn="just">
              <a:lnSpc>
                <a:spcPct val="150000"/>
              </a:lnSpc>
            </a:pPr>
            <a:r>
              <a:rPr lang="es-MX" sz="1200" b="0" i="0" noProof="0" dirty="0">
                <a:solidFill>
                  <a:srgbClr val="000000"/>
                </a:solidFill>
                <a:effectLst/>
              </a:rPr>
              <a:t>Desayuno en el Hotel. Traslado al Aeropuerto para tomar vuelo con destino a Puerto Iguazú. Arribo a la ciudad de Puerto Iguazú. Traslado del Aeropuerto hasta el Hotel seleccionado. Se realizará la excursión al Lado Brasilero de las Cataratas. Excursión Lado Brasilero de las Cataratas: Déjate deslumbrar por una de las grandes maravillas del mundo, las Cataratas del Iguazú, hogar de más de 270 impresionantes saltos de agua. Comienza tu excursión con la recogida en tu hotel antes de dirigirte a las Cataratas del Iguazú, situadas a 24 kilómetros del centro de Foz de Iguazú. Tras pasar por el centro de visitantes, continúa tu recorrido hacia las magníficas Cataratas del Iguazú. Da un paseo de 1 kilómetro y maravíllate con la belleza del entorno. Este paseo te ofrece una increíble vista panorámica de las cataratas y una vista de cerca de la Cascada de la Garganta del Diablo. La excursión termina en la cima de las cataratas del Iguazú, a la que puedes acceder por las escaleras o por el Ascensor Panorámico. Una vez finalizada la excursión, lo estarán esperando para llevarlo al hotel.</a:t>
            </a: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94399" y="65581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94399" y="236362"/>
            <a:ext cx="5523346"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CALAFATE USHUAIA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94399" y="1240590"/>
            <a:ext cx="5920509"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03, Puerto Iguazú</a:t>
            </a:r>
          </a:p>
          <a:p>
            <a:pPr algn="just">
              <a:lnSpc>
                <a:spcPct val="150000"/>
              </a:lnSpc>
            </a:pPr>
            <a:r>
              <a:rPr lang="es-MX" sz="1200" b="0" i="0" noProof="0" dirty="0">
                <a:solidFill>
                  <a:srgbClr val="000000"/>
                </a:solidFill>
                <a:effectLst/>
              </a:rPr>
              <a:t>Desayuno en el Hotel. Por la mañana se realizará la excursión al Lado Argentino de las cataratas. </a:t>
            </a:r>
            <a:r>
              <a:rPr lang="es-MX" sz="1200" dirty="0">
                <a:solidFill>
                  <a:srgbClr val="000000"/>
                </a:solidFill>
              </a:rPr>
              <a:t>Desayuno en el Hotel. Por la mañana se realizará la excursión al Lado Argentino de las cataratas. Excursión Lado Argentina de las Cataratas: Disfruta de un día explorando esta maravilla natural: Las Cataratas del Iguazú. El parque cuenta con tres caminos principales, el superior, el inferior y la Garganta del Diablo. Explora los senderos desde el tren ecológico, incluido en el precio de la entrada. Contempla todas las cascadas y siente de cerca su belleza y su fuerza. Visita el salto de Arrechea, una cascada de 23 metros en el arroyo Arrechea que forma una poza natural de aguas transparentes. Una vez finalizada la excursión, lo estarán esperando para llevarlo al hotel.</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04, Puerto Iguazú / Calafate</a:t>
            </a:r>
          </a:p>
          <a:p>
            <a:pPr algn="just">
              <a:lnSpc>
                <a:spcPct val="150000"/>
              </a:lnSpc>
            </a:pPr>
            <a:r>
              <a:rPr lang="es-MX" sz="1200" b="0" i="0" noProof="0" dirty="0">
                <a:solidFill>
                  <a:srgbClr val="000000"/>
                </a:solidFill>
                <a:effectLst/>
              </a:rPr>
              <a:t>Desayuno en el Hotel. Traslado al Aeropuerto de Puerto Iguazú para tomar vuelo con destino a El Calafate. Arribo a la ciudad de El Calafate. Traslado del Aeropuerto hasta el Hotel seleccionado.</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15853" r="15853"/>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5" y="429230"/>
            <a:ext cx="5151979"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CALAFATE USHUAIA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325817"/>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5. </a:t>
            </a:r>
            <a:r>
              <a:rPr lang="es-MX" sz="1200" b="1" dirty="0">
                <a:solidFill>
                  <a:srgbClr val="000000"/>
                </a:solidFill>
              </a:rPr>
              <a:t>C</a:t>
            </a:r>
            <a:r>
              <a:rPr lang="es-MX" sz="1200" b="1" i="0" noProof="0" dirty="0" err="1">
                <a:solidFill>
                  <a:srgbClr val="000000"/>
                </a:solidFill>
                <a:effectLst/>
              </a:rPr>
              <a:t>alafate</a:t>
            </a:r>
            <a:endParaRPr lang="es-MX" sz="1200" b="1" i="0" noProof="0" dirty="0">
              <a:solidFill>
                <a:srgbClr val="000000"/>
              </a:solidFill>
              <a:effectLst/>
            </a:endParaRPr>
          </a:p>
          <a:p>
            <a:pPr algn="just">
              <a:lnSpc>
                <a:spcPct val="150000"/>
              </a:lnSpc>
            </a:pPr>
            <a:r>
              <a:rPr lang="es-MX" sz="1200" b="0" i="0" noProof="0" dirty="0">
                <a:solidFill>
                  <a:srgbClr val="000000"/>
                </a:solidFill>
                <a:effectLst/>
              </a:rPr>
              <a:t>Desayuno en el Hotel. Por la mañana se realizará la Excursión al Glaciar Perito Moreno. Excursión al Glaciar Perito Moreno SIB: El tour comienza temprano por la mañana con destino al Parque Nacional Los Glaciares, ubicado a 80 Km de distancia de El Calafate. Una vez en el mismo un guía habilitado por el Parque Nacional le brindará toda la información sobre el entorno, la flora, la fauna y el misticismo de este glaciar único.</a:t>
            </a:r>
          </a:p>
          <a:p>
            <a:pPr algn="just">
              <a:lnSpc>
                <a:spcPct val="150000"/>
              </a:lnSpc>
            </a:pPr>
            <a:r>
              <a:rPr lang="es-MX" sz="1200" b="0" i="0" noProof="0" dirty="0">
                <a:solidFill>
                  <a:srgbClr val="000000"/>
                </a:solidFill>
                <a:effectLst/>
              </a:rPr>
              <a:t>A continuación, tendrá tiempo para recorrer y disfrutar de los increíbles paisajes que brinda la imponente inmensidad del glaciar Perito Moreno recorriendo sus pasarelas. La caminata por las pasarelas es libre y tienen una extensión de 5 km. Las mismas están constituidas por escalinatas que descienden hasta aproximarse a unos 300 metros del frente del glaciar. Como opcional, podrá elegir realizar la navegación por la pared norte del glaciar.</a:t>
            </a:r>
            <a:endParaRPr lang="es-MX" sz="1200" dirty="0">
              <a:solidFill>
                <a:srgbClr val="000000"/>
              </a:solidFill>
            </a:endParaRPr>
          </a:p>
          <a:p>
            <a:pPr algn="just">
              <a:lnSpc>
                <a:spcPct val="150000"/>
              </a:lnSpc>
            </a:pPr>
            <a:r>
              <a:rPr lang="es-CO" sz="1200" b="1" i="0" noProof="0" dirty="0">
                <a:solidFill>
                  <a:srgbClr val="000000"/>
                </a:solidFill>
                <a:effectLst/>
              </a:rPr>
              <a:t>Día 6 : </a:t>
            </a:r>
            <a:r>
              <a:rPr lang="es-MX" sz="1200" b="1" dirty="0">
                <a:solidFill>
                  <a:srgbClr val="000000"/>
                </a:solidFill>
              </a:rPr>
              <a:t>Calafate </a:t>
            </a:r>
            <a:r>
              <a:rPr lang="es-MX" sz="1200" b="1" i="0" noProof="0" dirty="0">
                <a:solidFill>
                  <a:srgbClr val="000000"/>
                </a:solidFill>
                <a:effectLst/>
              </a:rPr>
              <a:t>/ Ushuaia</a:t>
            </a:r>
          </a:p>
          <a:p>
            <a:pPr algn="just">
              <a:lnSpc>
                <a:spcPct val="150000"/>
              </a:lnSpc>
            </a:pPr>
            <a:r>
              <a:rPr lang="es-MX" sz="1200" b="0" i="0" noProof="0" dirty="0">
                <a:solidFill>
                  <a:srgbClr val="000000"/>
                </a:solidFill>
                <a:effectLst/>
              </a:rPr>
              <a:t>Desayuno en el Hotel. Traslado al Aeropuerto de El Calafate para tomar vuelo con destino a Ushuaia. Arribo a la ciudad de Ushuaia. Traslado del Aeropuerto hasta el Hotel seleccionado.</a:t>
            </a: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58548"/>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5290524"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CALAFATE USHUAIA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343323"/>
            <a:ext cx="5364096"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7. </a:t>
            </a:r>
            <a:r>
              <a:rPr lang="es-CO" sz="1200" b="1" dirty="0">
                <a:solidFill>
                  <a:srgbClr val="000000"/>
                </a:solidFill>
              </a:rPr>
              <a:t>U</a:t>
            </a:r>
            <a:r>
              <a:rPr lang="es-CO" sz="1200" b="1" i="0" noProof="0" dirty="0" err="1">
                <a:solidFill>
                  <a:srgbClr val="000000"/>
                </a:solidFill>
                <a:effectLst/>
              </a:rPr>
              <a:t>shuaia</a:t>
            </a:r>
            <a:endParaRPr lang="es-CO" sz="1200" b="1" i="0" noProof="0" dirty="0">
              <a:solidFill>
                <a:srgbClr val="000000"/>
              </a:solidFill>
              <a:effectLst/>
            </a:endParaRPr>
          </a:p>
          <a:p>
            <a:pPr algn="just">
              <a:lnSpc>
                <a:spcPct val="150000"/>
              </a:lnSpc>
            </a:pPr>
            <a:r>
              <a:rPr lang="es-MX" sz="1200" b="0" i="0" noProof="0" dirty="0">
                <a:solidFill>
                  <a:srgbClr val="000000"/>
                </a:solidFill>
                <a:effectLst/>
              </a:rPr>
              <a:t>Desayuno en el Hotel. Por la mañana se realizará la excursión al Parque Nacional Tierra del Fuego. Excursión Parque Nacional Tierra del Fuego:</a:t>
            </a:r>
          </a:p>
          <a:p>
            <a:pPr algn="just">
              <a:lnSpc>
                <a:spcPct val="150000"/>
              </a:lnSpc>
            </a:pPr>
            <a:r>
              <a:rPr lang="es-MX" sz="1200" b="0" i="0" noProof="0" dirty="0">
                <a:solidFill>
                  <a:srgbClr val="000000"/>
                </a:solidFill>
                <a:effectLst/>
              </a:rPr>
              <a:t>El Parque Nacional Tierra del Fuego se encuentra ubicado a sólo 12 km de Ushuaia. El tour comienzo en la estación del Tren del Fin del Mundo en la que podrás elegir entre subirte al tren (opcional) o recorrer la estación junto al guía. Si decides abordar el tren (no incluido), emprenderás un recorrido de aproximadamente 40 minutos conociendo la historia y anécdotas del lugar. En ese antiguo tren se trasportaban a los presos alojados en el presidio de la ciudad, hoy museo (ticket no incluido). Luego se visitará el Lago </a:t>
            </a:r>
            <a:r>
              <a:rPr lang="es-MX" sz="1200" b="0" i="0" noProof="0" dirty="0" err="1">
                <a:solidFill>
                  <a:srgbClr val="000000"/>
                </a:solidFill>
                <a:effectLst/>
              </a:rPr>
              <a:t>Acigami</a:t>
            </a:r>
            <a:r>
              <a:rPr lang="es-MX" sz="1200" b="0" i="0" noProof="0" dirty="0">
                <a:solidFill>
                  <a:srgbClr val="000000"/>
                </a:solidFill>
                <a:effectLst/>
              </a:rPr>
              <a:t>/Roca de origen glaciar, ubicado en la frontera entre Argentina y Chile. Allí podrá disfrutar de la fauna autóctona compuesta por cisnes de cuello negro, cauquenes, cormoranes, rayaditos, zorros y la flora del bosque fueguino. Finalizando se visitará la Bahía </a:t>
            </a:r>
            <a:r>
              <a:rPr lang="es-MX" sz="1200" b="0" i="0" noProof="0" dirty="0" err="1">
                <a:solidFill>
                  <a:srgbClr val="000000"/>
                </a:solidFill>
                <a:effectLst/>
              </a:rPr>
              <a:t>Lapataia</a:t>
            </a:r>
            <a:r>
              <a:rPr lang="es-MX" sz="1200" b="0" i="0" noProof="0" dirty="0">
                <a:solidFill>
                  <a:srgbClr val="000000"/>
                </a:solidFill>
                <a:effectLst/>
              </a:rPr>
              <a:t>, lugar donde culmina la ruta nacional N°3 y trayecto final de la conexión terrestre más larga de América (que permite ir en vehículo desde Ushuaia hasta Alaska). Regreso al Hotel. Alojamiento.</a:t>
            </a: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327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267" r="22267"/>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46616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229200"/>
            <a:ext cx="5016498" cy="338554"/>
          </a:xfrm>
          <a:prstGeom prst="rect">
            <a:avLst/>
          </a:prstGeom>
          <a:noFill/>
        </p:spPr>
        <p:txBody>
          <a:bodyPr wrap="square" rtlCol="0">
            <a:spAutoFit/>
          </a:bodyPr>
          <a:lstStyle/>
          <a:p>
            <a:r>
              <a:rPr lang="es-MX" sz="1600" b="1" dirty="0">
                <a:solidFill>
                  <a:srgbClr val="0070C0"/>
                </a:solidFill>
              </a:rPr>
              <a:t>B</a:t>
            </a:r>
            <a:r>
              <a:rPr lang="es-CO" sz="1600" b="1" dirty="0">
                <a:solidFill>
                  <a:srgbClr val="0070C0"/>
                </a:solidFill>
              </a:rPr>
              <a:t>UENOS AIRES  IGUAZU CALAFATE USHUAIA </a:t>
            </a:r>
            <a:endParaRPr lang="es-CO" sz="1600" b="1" noProof="0" dirty="0">
              <a:solidFill>
                <a:srgbClr val="0070C0"/>
              </a:solidFill>
            </a:endParaRP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964633"/>
            <a:ext cx="5364096" cy="5879815"/>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8. </a:t>
            </a:r>
            <a:r>
              <a:rPr lang="es-MX" sz="1200" b="1" i="0" noProof="0" dirty="0">
                <a:solidFill>
                  <a:srgbClr val="000000"/>
                </a:solidFill>
                <a:effectLst/>
              </a:rPr>
              <a:t>Ushuaia</a:t>
            </a:r>
          </a:p>
          <a:p>
            <a:pPr algn="just">
              <a:lnSpc>
                <a:spcPct val="150000"/>
              </a:lnSpc>
            </a:pPr>
            <a:r>
              <a:rPr lang="es-MX" sz="1200" b="0" i="0" noProof="0" dirty="0">
                <a:solidFill>
                  <a:srgbClr val="000000"/>
                </a:solidFill>
                <a:effectLst/>
              </a:rPr>
              <a:t>Desayuno en el Hotel. Traslado al Aeropuerto de Ushuaia para tomar vuelo con destino a Buenos Aires. Arribo a la ciudad de Buenos Aires. Traslado del Aeropuerto hasta el Hotel seleccionado.</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9 : </a:t>
            </a:r>
            <a:r>
              <a:rPr lang="es-MX" sz="1200" b="1" i="0" noProof="0" dirty="0">
                <a:solidFill>
                  <a:srgbClr val="000000"/>
                </a:solidFill>
                <a:effectLst/>
              </a:rPr>
              <a:t> Buenos Aires</a:t>
            </a:r>
          </a:p>
          <a:p>
            <a:pPr algn="just">
              <a:lnSpc>
                <a:spcPct val="150000"/>
              </a:lnSpc>
            </a:pPr>
            <a:r>
              <a:rPr lang="es-MX" sz="1200" b="0" i="0" noProof="0" dirty="0">
                <a:solidFill>
                  <a:srgbClr val="000000"/>
                </a:solidFill>
                <a:effectLst/>
              </a:rPr>
              <a:t>Desayuno en el Hotel. Se realizará la excursión: Medio día Visita de la Ciudad. City Tour (Medio Día) SIB con Guía en español: En esta excursión va poder disfrutar a la ciudad Autónoma de Buenos Aires y conocer el símbolo de la ciudad: el Obelisco. Recorrerá plazas como las de Mayo, San Martín y Alvear. Avenidas importantes como: Corrientes, De Mayo, 9 de Julio, entre otras. Conocerá barrios con historia como La Boca, San Telmo, suntuosos como Palermo y Recoleta y modernos como Puerto Madero. También los parques: Lezama, Tres de Febrero. Recorrerá zonas comerciales, financieras y Estadio de Fútbol.</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10 : </a:t>
            </a:r>
            <a:r>
              <a:rPr lang="es-MX" sz="1200" b="1" i="0" noProof="0" dirty="0">
                <a:solidFill>
                  <a:srgbClr val="000000"/>
                </a:solidFill>
                <a:effectLst/>
              </a:rPr>
              <a:t> Buenos Aires</a:t>
            </a:r>
          </a:p>
          <a:p>
            <a:pPr algn="just">
              <a:lnSpc>
                <a:spcPct val="150000"/>
              </a:lnSpc>
            </a:pPr>
            <a:r>
              <a:rPr lang="es-MX" sz="1200" b="0" i="0" noProof="0" dirty="0">
                <a:solidFill>
                  <a:srgbClr val="000000"/>
                </a:solidFill>
                <a:effectLst/>
              </a:rPr>
              <a:t>Desayuno en el Hotel. Día libre para compras o excursiones opcionales.</a:t>
            </a:r>
            <a:endParaRPr lang="es-MX" sz="1200" dirty="0">
              <a:solidFill>
                <a:srgbClr val="000000"/>
              </a:solidFill>
            </a:endParaRP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14580" r="14580"/>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307687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6859</TotalTime>
  <Words>1732</Words>
  <Application>Microsoft Office PowerPoint</Application>
  <PresentationFormat>Panorámica</PresentationFormat>
  <Paragraphs>211</Paragraphs>
  <Slides>11</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Aptos</vt:lpstr>
      <vt:lpstr>Arial</vt:lpstr>
      <vt:lpstr>Cinzel</vt:lpstr>
      <vt:lpstr>Helvetica</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47</cp:revision>
  <dcterms:created xsi:type="dcterms:W3CDTF">2024-08-19T01:20:52Z</dcterms:created>
  <dcterms:modified xsi:type="dcterms:W3CDTF">2025-06-03T22:31:49Z</dcterms:modified>
</cp:coreProperties>
</file>