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441" r:id="rId3"/>
    <p:sldId id="535" r:id="rId4"/>
    <p:sldId id="530" r:id="rId5"/>
    <p:sldId id="379" r:id="rId6"/>
    <p:sldId id="537" r:id="rId7"/>
    <p:sldId id="538" r:id="rId8"/>
    <p:sldId id="539" r:id="rId9"/>
    <p:sldId id="540" r:id="rId10"/>
    <p:sldId id="542" r:id="rId11"/>
    <p:sldId id="541" r:id="rId12"/>
    <p:sldId id="5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1370"/>
  </p:normalViewPr>
  <p:slideViewPr>
    <p:cSldViewPr snapToGrid="0" showGuides="1">
      <p:cViewPr>
        <p:scale>
          <a:sx n="66" d="100"/>
          <a:sy n="66" d="100"/>
        </p:scale>
        <p:origin x="-60" y="54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04/06/2025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04/06/2025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04/06/2025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04/06/2025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04/06/2025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5" name="Rectangle 4">
            <a:extLst>
              <a:ext uri="{FF2B5EF4-FFF2-40B4-BE49-F238E27FC236}">
                <a16:creationId xmlns:a16="http://schemas.microsoft.com/office/drawing/2014/main" id="{DBE21F5B-85BE-9BDD-3116-B98BD49C92F7}"/>
              </a:ext>
            </a:extLst>
          </p:cNvPr>
          <p:cNvSpPr/>
          <p:nvPr/>
        </p:nvSpPr>
        <p:spPr>
          <a:xfrm>
            <a:off x="1560945" y="4676673"/>
            <a:ext cx="8636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439675" y="4852136"/>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050472" y="5071801"/>
            <a:ext cx="4422404" cy="422360"/>
          </a:xfrm>
          <a:prstGeom prst="rect">
            <a:avLst/>
          </a:prstGeom>
          <a:noFill/>
        </p:spPr>
        <p:txBody>
          <a:bodyPr wrap="square" rtlCol="0">
            <a:spAutoFit/>
          </a:bodyPr>
          <a:lstStyle/>
          <a:p>
            <a:pPr>
              <a:lnSpc>
                <a:spcPct val="150000"/>
              </a:lnSpc>
            </a:pPr>
            <a:r>
              <a:rPr lang="es-CO" sz="1600" i="1" dirty="0">
                <a:solidFill>
                  <a:schemeClr val="bg1"/>
                </a:solidFill>
              </a:rPr>
              <a:t>12 </a:t>
            </a:r>
            <a:r>
              <a:rPr lang="es-CO" sz="1600" b="0" i="1" noProof="0" dirty="0">
                <a:solidFill>
                  <a:schemeClr val="bg1"/>
                </a:solidFill>
                <a:effectLst/>
              </a:rPr>
              <a:t>Días / 11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933006" y="4938560"/>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785087" y="3398563"/>
            <a:ext cx="9993745"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IGUAZU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SALTA MENDOZA</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7792" y="5094122"/>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46616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229200"/>
            <a:ext cx="5016498" cy="338554"/>
          </a:xfrm>
          <a:prstGeom prst="rect">
            <a:avLst/>
          </a:prstGeom>
          <a:noFill/>
        </p:spPr>
        <p:txBody>
          <a:bodyPr wrap="square" rtlCol="0">
            <a:spAutoFit/>
          </a:bodyPr>
          <a:lstStyle/>
          <a:p>
            <a:r>
              <a:rPr lang="es-MX" sz="1600" b="1">
                <a:solidFill>
                  <a:srgbClr val="0070C0"/>
                </a:solidFill>
              </a:rPr>
              <a:t>B</a:t>
            </a:r>
            <a:r>
              <a:rPr lang="es-CO" sz="1600" b="1">
                <a:solidFill>
                  <a:srgbClr val="0070C0"/>
                </a:solidFill>
              </a:rPr>
              <a:t>UENOS AIRES  IGUAZU SALTA MENDOZA</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983106"/>
            <a:ext cx="5364096" cy="6433813"/>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9 : </a:t>
            </a:r>
            <a:r>
              <a:rPr lang="es-MX" sz="1200" b="1" i="0" noProof="0" dirty="0">
                <a:solidFill>
                  <a:srgbClr val="000000"/>
                </a:solidFill>
                <a:effectLst/>
              </a:rPr>
              <a:t> </a:t>
            </a:r>
            <a:r>
              <a:rPr lang="es-MX" sz="1200" b="1" dirty="0">
                <a:solidFill>
                  <a:srgbClr val="000000"/>
                </a:solidFill>
              </a:rPr>
              <a:t>Salta</a:t>
            </a:r>
            <a:r>
              <a:rPr lang="es-MX" sz="1200" b="1" i="0" noProof="0" dirty="0">
                <a:solidFill>
                  <a:srgbClr val="000000"/>
                </a:solidFill>
                <a:effectLst/>
              </a:rPr>
              <a:t>/ Mendoza</a:t>
            </a:r>
          </a:p>
          <a:p>
            <a:pPr algn="just">
              <a:lnSpc>
                <a:spcPct val="150000"/>
              </a:lnSpc>
            </a:pPr>
            <a:r>
              <a:rPr lang="es-MX" sz="1200" b="0" i="0" noProof="0" dirty="0">
                <a:solidFill>
                  <a:srgbClr val="000000"/>
                </a:solidFill>
                <a:effectLst/>
              </a:rPr>
              <a:t>Desayuno en el Hotel. Traslado del Hotel al Aeropuerto de Salta para tomar vuelo con destino a Mendoza. Arribo a la ciudad de Mendoza. Traslado del Aeropuerto hasta el Hotel seleccionado. </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10 : </a:t>
            </a:r>
            <a:r>
              <a:rPr lang="es-MX" sz="1200" b="1" i="0" noProof="0" dirty="0">
                <a:solidFill>
                  <a:srgbClr val="000000"/>
                </a:solidFill>
                <a:effectLst/>
              </a:rPr>
              <a:t> Mendoza</a:t>
            </a:r>
          </a:p>
          <a:p>
            <a:pPr algn="just">
              <a:lnSpc>
                <a:spcPct val="150000"/>
              </a:lnSpc>
            </a:pPr>
            <a:r>
              <a:rPr lang="es-MX" sz="1200" b="0" i="0" noProof="0" dirty="0">
                <a:solidFill>
                  <a:srgbClr val="000000"/>
                </a:solidFill>
                <a:effectLst/>
              </a:rPr>
              <a:t>Desayuno en el Hotel. Se realizará la Excursión Bodegas y Aceitera (medio día). Excursión Bodegas y Olivares: El recorrido nos lleva a los departamentos de Maipú / Luján de Cuyo. Visitaremos 2 bodegas donde nos explicarán </a:t>
            </a:r>
            <a:r>
              <a:rPr lang="es-MX" sz="1200" b="0" i="0" noProof="0" dirty="0" err="1">
                <a:solidFill>
                  <a:srgbClr val="000000"/>
                </a:solidFill>
                <a:effectLst/>
              </a:rPr>
              <a:t>lasbondades</a:t>
            </a:r>
            <a:r>
              <a:rPr lang="es-MX" sz="1200" b="0" i="0" noProof="0" dirty="0">
                <a:solidFill>
                  <a:srgbClr val="000000"/>
                </a:solidFill>
                <a:effectLst/>
              </a:rPr>
              <a:t> de nuestro terruño, el proceso de vinificación y posterior degustación de vinos. Finalizando el tour visitaremos una olivícola, donde conocerás todo sobre el proceso de elaboración de aceite de oliva extra virgen y demás productos provenientes de la aceituna. Luego tendrás una exquisita degustación de los mismos.</a:t>
            </a:r>
          </a:p>
          <a:p>
            <a:pPr algn="just">
              <a:lnSpc>
                <a:spcPct val="150000"/>
              </a:lnSpc>
            </a:pPr>
            <a:r>
              <a:rPr lang="es-MX" sz="1200" b="0" i="0" noProof="0" dirty="0">
                <a:solidFill>
                  <a:srgbClr val="000000"/>
                </a:solidFill>
                <a:effectLst/>
              </a:rPr>
              <a:t>Entre las posibles bodegas que visitamos se encuentran: </a:t>
            </a:r>
            <a:r>
              <a:rPr lang="es-MX" sz="1200" b="0" i="0" noProof="0" dirty="0" err="1">
                <a:solidFill>
                  <a:srgbClr val="000000"/>
                </a:solidFill>
                <a:effectLst/>
              </a:rPr>
              <a:t>Lopez</a:t>
            </a:r>
            <a:r>
              <a:rPr lang="es-MX" sz="1200" b="0" i="0" noProof="0" dirty="0">
                <a:solidFill>
                  <a:srgbClr val="000000"/>
                </a:solidFill>
                <a:effectLst/>
              </a:rPr>
              <a:t>, </a:t>
            </a:r>
            <a:r>
              <a:rPr lang="es-MX" sz="1200" b="0" i="0" noProof="0" dirty="0" err="1">
                <a:solidFill>
                  <a:srgbClr val="000000"/>
                </a:solidFill>
                <a:effectLst/>
              </a:rPr>
              <a:t>Vistandes</a:t>
            </a:r>
            <a:r>
              <a:rPr lang="es-MX" sz="1200" b="0" i="0" noProof="0" dirty="0">
                <a:solidFill>
                  <a:srgbClr val="000000"/>
                </a:solidFill>
                <a:effectLst/>
              </a:rPr>
              <a:t>, Don Arturo, </a:t>
            </a:r>
            <a:r>
              <a:rPr lang="es-MX" sz="1200" b="0" i="0" noProof="0" dirty="0" err="1">
                <a:solidFill>
                  <a:srgbClr val="000000"/>
                </a:solidFill>
                <a:effectLst/>
              </a:rPr>
              <a:t>Cecchin</a:t>
            </a:r>
            <a:r>
              <a:rPr lang="es-MX" sz="1200" b="0" i="0" noProof="0" dirty="0">
                <a:solidFill>
                  <a:srgbClr val="000000"/>
                </a:solidFill>
                <a:effectLst/>
              </a:rPr>
              <a:t>, Viñas del Cerno, Florio, Domiciano, </a:t>
            </a:r>
            <a:r>
              <a:rPr lang="es-MX" sz="1200" b="0" i="0" noProof="0" dirty="0" err="1">
                <a:solidFill>
                  <a:srgbClr val="000000"/>
                </a:solidFill>
                <a:effectLst/>
              </a:rPr>
              <a:t>segun</a:t>
            </a:r>
            <a:r>
              <a:rPr lang="es-MX" sz="1200" b="0" i="0" noProof="0" dirty="0">
                <a:solidFill>
                  <a:srgbClr val="000000"/>
                </a:solidFill>
                <a:effectLst/>
              </a:rPr>
              <a:t> disponibilidad. En cuanto a las olivícolas se encuentra: </a:t>
            </a:r>
            <a:r>
              <a:rPr lang="es-MX" sz="1200" b="0" i="0" noProof="0" dirty="0" err="1">
                <a:solidFill>
                  <a:srgbClr val="000000"/>
                </a:solidFill>
                <a:effectLst/>
              </a:rPr>
              <a:t>Pasrai</a:t>
            </a:r>
            <a:r>
              <a:rPr lang="es-MX" sz="1200" b="0" i="0" noProof="0" dirty="0">
                <a:solidFill>
                  <a:srgbClr val="000000"/>
                </a:solidFill>
                <a:effectLst/>
              </a:rPr>
              <a:t> o </a:t>
            </a:r>
            <a:r>
              <a:rPr lang="es-MX" sz="1200" b="0" i="0" noProof="0" dirty="0" err="1">
                <a:solidFill>
                  <a:srgbClr val="000000"/>
                </a:solidFill>
                <a:effectLst/>
              </a:rPr>
              <a:t>Laur</a:t>
            </a:r>
            <a:r>
              <a:rPr lang="es-MX" sz="1200" b="0" i="0" noProof="0" dirty="0">
                <a:solidFill>
                  <a:srgbClr val="000000"/>
                </a:solidFill>
                <a:effectLst/>
              </a:rPr>
              <a:t>. </a:t>
            </a:r>
            <a:r>
              <a:rPr lang="es-MX" sz="1200" b="0" i="0" noProof="0" dirty="0" err="1">
                <a:solidFill>
                  <a:srgbClr val="000000"/>
                </a:solidFill>
                <a:effectLst/>
              </a:rPr>
              <a:t>Segun</a:t>
            </a:r>
            <a:r>
              <a:rPr lang="es-MX" sz="1200" b="0" i="0" noProof="0" dirty="0">
                <a:solidFill>
                  <a:srgbClr val="000000"/>
                </a:solidFill>
                <a:effectLst/>
              </a:rPr>
              <a:t> disponibilidad.</a:t>
            </a: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6565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46616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229200"/>
            <a:ext cx="501649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SALTA MENDOZA</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964633"/>
            <a:ext cx="5364096" cy="403315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11. </a:t>
            </a:r>
            <a:r>
              <a:rPr lang="es-MX" sz="1200" b="1" dirty="0">
                <a:solidFill>
                  <a:srgbClr val="000000"/>
                </a:solidFill>
              </a:rPr>
              <a:t>Mendoza/Buenos Aires</a:t>
            </a:r>
            <a:endParaRPr lang="es-MX" sz="1200" b="1" i="0" noProof="0" dirty="0">
              <a:solidFill>
                <a:srgbClr val="000000"/>
              </a:solidFill>
              <a:effectLst/>
            </a:endParaRPr>
          </a:p>
          <a:p>
            <a:pPr algn="just">
              <a:lnSpc>
                <a:spcPct val="150000"/>
              </a:lnSpc>
            </a:pPr>
            <a:r>
              <a:rPr lang="es-MX" sz="1200" b="0" i="0" noProof="0" dirty="0">
                <a:solidFill>
                  <a:srgbClr val="000000"/>
                </a:solidFill>
                <a:effectLst/>
              </a:rPr>
              <a:t>Desayuno en el Hotel. Traslado del Hotel al Aeropuerto de Mendoza para tomar vuelo con destino a Buenos Aires. Arribo a la ciudad de Buenos Aires. Traslado del Aeropuerto hasta el Hotel seleccionado. </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12 : </a:t>
            </a:r>
            <a:r>
              <a:rPr lang="es-MX" sz="1200" b="1" i="0" noProof="0" dirty="0">
                <a:solidFill>
                  <a:srgbClr val="000000"/>
                </a:solidFill>
                <a:effectLst/>
              </a:rPr>
              <a:t> Buenos aires / Bogotá</a:t>
            </a:r>
          </a:p>
          <a:p>
            <a:pPr algn="just">
              <a:lnSpc>
                <a:spcPct val="150000"/>
              </a:lnSpc>
            </a:pPr>
            <a:r>
              <a:rPr lang="es-MX" sz="1200" b="0" i="0" noProof="0" dirty="0">
                <a:solidFill>
                  <a:srgbClr val="000000"/>
                </a:solidFill>
                <a:effectLst/>
              </a:rPr>
              <a:t>Desayuno en el </a:t>
            </a:r>
            <a:r>
              <a:rPr lang="es-MX" sz="1200" b="0" i="0" noProof="0" dirty="0" err="1">
                <a:solidFill>
                  <a:srgbClr val="000000"/>
                </a:solidFill>
                <a:effectLst/>
              </a:rPr>
              <a:t>Hotel.Traslado</a:t>
            </a:r>
            <a:r>
              <a:rPr lang="es-MX" sz="1200" b="0" i="0" noProof="0" dirty="0">
                <a:solidFill>
                  <a:srgbClr val="000000"/>
                </a:solidFill>
                <a:effectLst/>
              </a:rPr>
              <a:t> del Hotel al Aeropuerto de Buenos Aires para tomar vuelo de regreso.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1559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1999" cy="6857999"/>
          </a:xfrm>
        </p:spPr>
      </p:pic>
      <p:sp>
        <p:nvSpPr>
          <p:cNvPr id="17" name="Rectangle 4">
            <a:extLst>
              <a:ext uri="{FF2B5EF4-FFF2-40B4-BE49-F238E27FC236}">
                <a16:creationId xmlns:a16="http://schemas.microsoft.com/office/drawing/2014/main" id="{A921897E-F60D-004A-9928-89158E537DF4}"/>
              </a:ext>
            </a:extLst>
          </p:cNvPr>
          <p:cNvSpPr/>
          <p:nvPr/>
        </p:nvSpPr>
        <p:spPr>
          <a:xfrm>
            <a:off x="2013527" y="4668811"/>
            <a:ext cx="869141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2812040" y="485248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533408" y="5062287"/>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12 Días / 11</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197887" y="4871167"/>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529985" y="3547247"/>
            <a:ext cx="9658502"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IGUAZU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BARILOCHE CALAFATE</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2673" y="5017196"/>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43296" y="1617877"/>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97751"/>
            <a:ext cx="8057938" cy="7602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178412" y="2356542"/>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328284" y="2264208"/>
            <a:ext cx="7401369" cy="3671261"/>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 Diarios</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04 Noches de Alojamiento en Hotel seleccionado en Buenos Aires.</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(Medio Día) SIB con guía en español.</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 gratis en Casino Flotante de Puerto Madero (BUE).</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02 Noches de Alojamiento en Hotel seleccionado en Puerto Iguazú.</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Brasil SIB con ticket de ingreso incluido.</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Argentina SIB con ticket de ingreso incluido.</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Hotel seleccionado en Salta.</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Quebrada de Humahuaca SIB.</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Hotel seleccionado en Mendoza.</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Bodegas y Olivares SIB.</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a:t>
            </a:r>
            <a:r>
              <a:rPr lang="es-MX" sz="1300" noProof="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 75 </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8" y="6219515"/>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048" t="1319" r="45862" b="-1319"/>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04823" y="351143"/>
            <a:ext cx="7648291" cy="1200329"/>
          </a:xfrm>
          <a:prstGeom prst="rect">
            <a:avLst/>
          </a:prstGeom>
          <a:noFill/>
        </p:spPr>
        <p:txBody>
          <a:bodyPr wrap="square" rtlCol="0">
            <a:spAutoFit/>
          </a:bodyPr>
          <a:lstStyle/>
          <a:p>
            <a:r>
              <a:rPr lang="es-CO" sz="3600" b="1" noProof="0" dirty="0">
                <a:latin typeface="Montserrat" panose="02000505000000020004" pitchFamily="2" charset="0"/>
              </a:rPr>
              <a:t>BUENOS AIRES IGUAZU </a:t>
            </a:r>
            <a:r>
              <a:rPr lang="es-CO" sz="3600" b="1" noProof="0" dirty="0">
                <a:solidFill>
                  <a:srgbClr val="FF6600"/>
                </a:solidFill>
                <a:latin typeface="Montserrat" panose="02000505000000020004" pitchFamily="2" charset="0"/>
              </a:rPr>
              <a:t>SALTA MENDOZA</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348379" y="1523574"/>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474697" y="214691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474697" y="2169906"/>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BOG/BUE/</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IGR/SLA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/MDZ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570" t="-2062" r="42372" b="20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339218" y="307459"/>
            <a:ext cx="7055002" cy="1200329"/>
          </a:xfrm>
          <a:prstGeom prst="rect">
            <a:avLst/>
          </a:prstGeom>
          <a:noFill/>
        </p:spPr>
        <p:txBody>
          <a:bodyPr wrap="square" rtlCol="0">
            <a:spAutoFit/>
          </a:bodyPr>
          <a:lstStyle/>
          <a:p>
            <a:r>
              <a:rPr lang="es-CO" sz="3600" b="1" noProof="0" dirty="0">
                <a:latin typeface="Montserrat" panose="02000505000000020004" pitchFamily="2" charset="0"/>
              </a:rPr>
              <a:t>BUENOS AIRES IGUAZU </a:t>
            </a:r>
            <a:r>
              <a:rPr lang="es-CO" sz="3600" b="1" noProof="0" dirty="0">
                <a:solidFill>
                  <a:srgbClr val="FF6600"/>
                </a:solidFill>
                <a:latin typeface="Montserrat" panose="02000505000000020004" pitchFamily="2" charset="0"/>
              </a:rPr>
              <a:t>SALTA MENDOZA</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7974546" y="352229"/>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6585526" y="3313371"/>
            <a:ext cx="5532581" cy="830997"/>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eventos  * </a:t>
            </a:r>
          </a:p>
        </p:txBody>
      </p:sp>
      <p:sp>
        <p:nvSpPr>
          <p:cNvPr id="19" name="TextBox 1">
            <a:extLst>
              <a:ext uri="{FF2B5EF4-FFF2-40B4-BE49-F238E27FC236}">
                <a16:creationId xmlns:a16="http://schemas.microsoft.com/office/drawing/2014/main" id="{AD7D5EA9-5F62-9919-D721-E1AB9F4902FC}"/>
              </a:ext>
            </a:extLst>
          </p:cNvPr>
          <p:cNvSpPr txBox="1"/>
          <p:nvPr/>
        </p:nvSpPr>
        <p:spPr>
          <a:xfrm>
            <a:off x="6844615" y="994314"/>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615" y="4394422"/>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208064402"/>
              </p:ext>
            </p:extLst>
          </p:nvPr>
        </p:nvGraphicFramePr>
        <p:xfrm>
          <a:off x="205961" y="352229"/>
          <a:ext cx="6305552" cy="5304523"/>
        </p:xfrm>
        <a:graphic>
          <a:graphicData uri="http://schemas.openxmlformats.org/drawingml/2006/table">
            <a:tbl>
              <a:tblPr firstRow="1" firstCol="1">
                <a:tableStyleId>{5C22544A-7EE6-4342-B048-85BDC9FD1C3A}</a:tableStyleId>
              </a:tblPr>
              <a:tblGrid>
                <a:gridCol w="2281284">
                  <a:extLst>
                    <a:ext uri="{9D8B030D-6E8A-4147-A177-3AD203B41FA5}">
                      <a16:colId xmlns:a16="http://schemas.microsoft.com/office/drawing/2014/main" val="955045498"/>
                    </a:ext>
                  </a:extLst>
                </a:gridCol>
                <a:gridCol w="2281284">
                  <a:extLst>
                    <a:ext uri="{9D8B030D-6E8A-4147-A177-3AD203B41FA5}">
                      <a16:colId xmlns:a16="http://schemas.microsoft.com/office/drawing/2014/main" val="2061772291"/>
                    </a:ext>
                  </a:extLst>
                </a:gridCol>
                <a:gridCol w="606768">
                  <a:extLst>
                    <a:ext uri="{9D8B030D-6E8A-4147-A177-3AD203B41FA5}">
                      <a16:colId xmlns:a16="http://schemas.microsoft.com/office/drawing/2014/main" val="1808648395"/>
                    </a:ext>
                  </a:extLst>
                </a:gridCol>
                <a:gridCol w="606768">
                  <a:extLst>
                    <a:ext uri="{9D8B030D-6E8A-4147-A177-3AD203B41FA5}">
                      <a16:colId xmlns:a16="http://schemas.microsoft.com/office/drawing/2014/main" val="1202691742"/>
                    </a:ext>
                  </a:extLst>
                </a:gridCol>
                <a:gridCol w="529448">
                  <a:extLst>
                    <a:ext uri="{9D8B030D-6E8A-4147-A177-3AD203B41FA5}">
                      <a16:colId xmlns:a16="http://schemas.microsoft.com/office/drawing/2014/main" val="2665128456"/>
                    </a:ext>
                  </a:extLst>
                </a:gridCol>
              </a:tblGrid>
              <a:tr h="219441">
                <a:tc>
                  <a:txBody>
                    <a:bodyPr/>
                    <a:lstStyle/>
                    <a:p>
                      <a:pPr algn="ctr">
                        <a:lnSpc>
                          <a:spcPct val="120000"/>
                        </a:lnSpc>
                      </a:pPr>
                      <a:r>
                        <a:rPr lang="es-ES" sz="1100" dirty="0">
                          <a:effectLst/>
                        </a:rPr>
                        <a:t>HOTELES</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VIGENCIA</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SGL</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100" dirty="0">
                          <a:effectLst/>
                        </a:rPr>
                        <a:t>DBL</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100" dirty="0">
                          <a:effectLst/>
                        </a:rPr>
                        <a:t>TPL</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03481">
                <a:tc gridSpan="5">
                  <a:txBody>
                    <a:bodyPr/>
                    <a:lstStyle/>
                    <a:p>
                      <a:pPr algn="ctr">
                        <a:lnSpc>
                          <a:spcPct val="120000"/>
                        </a:lnSpc>
                      </a:pPr>
                      <a:r>
                        <a:rPr lang="es-ES" sz="1100" dirty="0">
                          <a:effectLst/>
                        </a:rPr>
                        <a:t>Categoría 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03481">
                <a:tc rowSpan="8">
                  <a:txBody>
                    <a:bodyPr/>
                    <a:lstStyle/>
                    <a:p>
                      <a:pPr algn="ctr">
                        <a:lnSpc>
                          <a:spcPct val="120000"/>
                        </a:lnSpc>
                      </a:pPr>
                      <a:r>
                        <a:rPr lang="es-ES" sz="1100" dirty="0">
                          <a:effectLst/>
                        </a:rPr>
                        <a:t>Intercontinental (Deluxe)</a:t>
                      </a:r>
                    </a:p>
                    <a:p>
                      <a:pPr algn="ctr">
                        <a:lnSpc>
                          <a:spcPct val="120000"/>
                        </a:lnSpc>
                      </a:pPr>
                      <a:r>
                        <a:rPr lang="es-ES" sz="1100" dirty="0" err="1">
                          <a:effectLst/>
                        </a:rPr>
                        <a:t>Iguazu</a:t>
                      </a:r>
                      <a:r>
                        <a:rPr lang="es-ES" sz="1100" dirty="0">
                          <a:effectLst/>
                        </a:rPr>
                        <a:t> Grand(Junior Suite)</a:t>
                      </a:r>
                    </a:p>
                    <a:p>
                      <a:pPr algn="ctr">
                        <a:lnSpc>
                          <a:spcPct val="120000"/>
                        </a:lnSpc>
                      </a:pPr>
                      <a:r>
                        <a:rPr lang="es-ES" sz="1100" dirty="0">
                          <a:effectLst/>
                        </a:rPr>
                        <a:t>Sheraton SLA</a:t>
                      </a: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050" dirty="0">
                          <a:effectLst/>
                        </a:rPr>
                        <a:t>Sheraton MDZ</a:t>
                      </a:r>
                    </a:p>
                    <a:p>
                      <a:pPr algn="ctr">
                        <a:lnSpc>
                          <a:spcPct val="120000"/>
                        </a:lnSpc>
                      </a:pP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dirty="0">
                          <a:solidFill>
                            <a:srgbClr val="000000"/>
                          </a:solidFill>
                          <a:effectLst/>
                          <a:latin typeface="Open Sans" panose="020B0606030504020204" pitchFamily="34" charset="0"/>
                        </a:rPr>
                        <a:t>2780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1577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1482</a:t>
                      </a:r>
                    </a:p>
                  </a:txBody>
                  <a:tcPr marL="9525" marR="9525" marT="9525" marB="0" anchor="b"/>
                </a:tc>
                <a:extLst>
                  <a:ext uri="{0D108BD9-81ED-4DB2-BD59-A6C34878D82A}">
                    <a16:rowId xmlns:a16="http://schemas.microsoft.com/office/drawing/2014/main" val="769908571"/>
                  </a:ext>
                </a:extLst>
              </a:tr>
              <a:tr h="203481">
                <a:tc vMerge="1">
                  <a:txBody>
                    <a:bodyPr/>
                    <a:lstStyle/>
                    <a:p>
                      <a:endParaRPr lang="es-CO"/>
                    </a:p>
                  </a:txBody>
                  <a:tcPr/>
                </a:tc>
                <a:tc>
                  <a:txBody>
                    <a:bodyPr/>
                    <a:lstStyle/>
                    <a:p>
                      <a:pPr algn="ctr">
                        <a:lnSpc>
                          <a:spcPct val="120000"/>
                        </a:lnSpc>
                      </a:pPr>
                      <a:r>
                        <a:rPr lang="es-ES" sz="1100" dirty="0">
                          <a:effectLst/>
                        </a:rPr>
                        <a:t>01 JUL 2025 / 31 JUL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dirty="0">
                          <a:solidFill>
                            <a:srgbClr val="000000"/>
                          </a:solidFill>
                          <a:effectLst/>
                          <a:latin typeface="Open Sans" panose="020B0606030504020204" pitchFamily="34" charset="0"/>
                        </a:rPr>
                        <a:t>3187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1795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1654</a:t>
                      </a:r>
                    </a:p>
                  </a:txBody>
                  <a:tcPr marL="9525" marR="9525" marT="9525" marB="0" anchor="b"/>
                </a:tc>
                <a:extLst>
                  <a:ext uri="{0D108BD9-81ED-4DB2-BD59-A6C34878D82A}">
                    <a16:rowId xmlns:a16="http://schemas.microsoft.com/office/drawing/2014/main" val="3564069341"/>
                  </a:ext>
                </a:extLst>
              </a:tr>
              <a:tr h="203481">
                <a:tc vMerge="1">
                  <a:txBody>
                    <a:bodyPr/>
                    <a:lstStyle/>
                    <a:p>
                      <a:endParaRPr lang="es-CO"/>
                    </a:p>
                  </a:txBody>
                  <a:tcPr/>
                </a:tc>
                <a:tc>
                  <a:txBody>
                    <a:bodyPr/>
                    <a:lstStyle/>
                    <a:p>
                      <a:pPr algn="ctr">
                        <a:lnSpc>
                          <a:spcPct val="120000"/>
                        </a:lnSpc>
                      </a:pPr>
                      <a:r>
                        <a:rPr lang="es-ES" sz="1100" dirty="0">
                          <a:effectLst/>
                        </a:rPr>
                        <a:t>01 AGO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2844</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1624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1540</a:t>
                      </a:r>
                    </a:p>
                  </a:txBody>
                  <a:tcPr marL="9525" marR="9525" marT="9525" marB="0" anchor="b"/>
                </a:tc>
                <a:extLst>
                  <a:ext uri="{0D108BD9-81ED-4DB2-BD59-A6C34878D82A}">
                    <a16:rowId xmlns:a16="http://schemas.microsoft.com/office/drawing/2014/main" val="4079772219"/>
                  </a:ext>
                </a:extLst>
              </a:tr>
              <a:tr h="203481">
                <a:tc vMerge="1">
                  <a:txBody>
                    <a:bodyPr/>
                    <a:lstStyle/>
                    <a:p>
                      <a:endParaRPr lang="es-CO"/>
                    </a:p>
                  </a:txBody>
                  <a:tcPr/>
                </a:tc>
                <a:tc>
                  <a:txBody>
                    <a:bodyPr/>
                    <a:lstStyle/>
                    <a:p>
                      <a:pPr algn="ctr">
                        <a:lnSpc>
                          <a:spcPct val="120000"/>
                        </a:lnSpc>
                      </a:pPr>
                      <a:r>
                        <a:rPr lang="es-MX" sz="1100" b="0" dirty="0">
                          <a:solidFill>
                            <a:schemeClr val="tx1"/>
                          </a:solidFill>
                          <a:effectLst/>
                          <a:latin typeface="+mn-lt"/>
                          <a:ea typeface="Arial" panose="020B0604020202020204" pitchFamily="34" charset="0"/>
                          <a:cs typeface="Times New Roman" panose="02020603050405020304" pitchFamily="18" charset="0"/>
                        </a:rPr>
                        <a:t>01 OCT 2025 / 30 NOV 2025</a:t>
                      </a:r>
                      <a:endParaRPr lang="es-CO" sz="11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3166</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1792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1657</a:t>
                      </a:r>
                    </a:p>
                  </a:txBody>
                  <a:tcPr marL="9525" marR="9525" marT="9525" marB="0" anchor="b"/>
                </a:tc>
                <a:extLst>
                  <a:ext uri="{0D108BD9-81ED-4DB2-BD59-A6C34878D82A}">
                    <a16:rowId xmlns:a16="http://schemas.microsoft.com/office/drawing/2014/main" val="1557081807"/>
                  </a:ext>
                </a:extLst>
              </a:tr>
              <a:tr h="203481">
                <a:tc vMerge="1">
                  <a:txBody>
                    <a:bodyPr/>
                    <a:lstStyle/>
                    <a:p>
                      <a:endParaRPr lang="es-CO"/>
                    </a:p>
                  </a:txBody>
                  <a:tcPr/>
                </a:tc>
                <a:tc>
                  <a:txBody>
                    <a:bodyPr/>
                    <a:lstStyle/>
                    <a:p>
                      <a:pPr algn="ctr">
                        <a:lnSpc>
                          <a:spcPct val="120000"/>
                        </a:lnSpc>
                      </a:pPr>
                      <a:r>
                        <a:rPr lang="es-ES" sz="1100" dirty="0">
                          <a:effectLst/>
                        </a:rPr>
                        <a:t>01 DIC 2025 / 31 DIC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2933</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1675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1580</a:t>
                      </a:r>
                    </a:p>
                  </a:txBody>
                  <a:tcPr marL="9525" marR="9525" marT="9525" marB="0" anchor="b"/>
                </a:tc>
                <a:extLst>
                  <a:ext uri="{0D108BD9-81ED-4DB2-BD59-A6C34878D82A}">
                    <a16:rowId xmlns:a16="http://schemas.microsoft.com/office/drawing/2014/main" val="210985007"/>
                  </a:ext>
                </a:extLst>
              </a:tr>
              <a:tr h="203481">
                <a:tc vMerge="1">
                  <a:txBody>
                    <a:bodyPr/>
                    <a:lstStyle/>
                    <a:p>
                      <a:endParaRPr lang="es-CO"/>
                    </a:p>
                  </a:txBody>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3116</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1782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1661</a:t>
                      </a:r>
                    </a:p>
                  </a:txBody>
                  <a:tcPr marL="9525" marR="9525" marT="9525" marB="0" anchor="b"/>
                </a:tc>
                <a:extLst>
                  <a:ext uri="{0D108BD9-81ED-4DB2-BD59-A6C34878D82A}">
                    <a16:rowId xmlns:a16="http://schemas.microsoft.com/office/drawing/2014/main" val="394783781"/>
                  </a:ext>
                </a:extLst>
              </a:tr>
              <a:tr h="196188">
                <a:tc vMerge="1">
                  <a:txBody>
                    <a:bodyPr/>
                    <a:lstStyle/>
                    <a:p>
                      <a:endParaRPr lang="es-CO"/>
                    </a:p>
                  </a:txBody>
                  <a:tcPr/>
                </a:tc>
                <a:tc>
                  <a:txBody>
                    <a:bodyPr/>
                    <a:lstStyle/>
                    <a:p>
                      <a:pPr algn="ctr">
                        <a:lnSpc>
                          <a:spcPct val="120000"/>
                        </a:lnSpc>
                      </a:pPr>
                      <a:r>
                        <a:rPr lang="es-MX" sz="105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01 MAR 2026 / 31 MAR 2026</a:t>
                      </a:r>
                      <a:endParaRPr lang="es-CO" sz="10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3183</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1816</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1668</a:t>
                      </a:r>
                    </a:p>
                  </a:txBody>
                  <a:tcPr marL="9525" marR="9525" marT="9525" marB="0" anchor="b"/>
                </a:tc>
                <a:extLst>
                  <a:ext uri="{0D108BD9-81ED-4DB2-BD59-A6C34878D82A}">
                    <a16:rowId xmlns:a16="http://schemas.microsoft.com/office/drawing/2014/main" val="3724028864"/>
                  </a:ext>
                </a:extLst>
              </a:tr>
              <a:tr h="203481">
                <a:tc vMerge="1">
                  <a:txBody>
                    <a:bodyPr/>
                    <a:lstStyle/>
                    <a:p>
                      <a:endParaRPr lang="es-CO"/>
                    </a:p>
                  </a:txBody>
                  <a:tcPr/>
                </a:tc>
                <a:tc>
                  <a:txBody>
                    <a:bodyPr/>
                    <a:lstStyle/>
                    <a:p>
                      <a:pPr algn="ctr">
                        <a:lnSpc>
                          <a:spcPct val="120000"/>
                        </a:lnSpc>
                      </a:pPr>
                      <a:r>
                        <a:rPr lang="es-ES" sz="1100" dirty="0">
                          <a:effectLst/>
                        </a:rPr>
                        <a:t>01 ABR 2026 / 30 ABR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2877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1662</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1566</a:t>
                      </a:r>
                    </a:p>
                  </a:txBody>
                  <a:tcPr marL="9525" marR="9525" marT="9525" marB="0" anchor="b"/>
                </a:tc>
                <a:extLst>
                  <a:ext uri="{0D108BD9-81ED-4DB2-BD59-A6C34878D82A}">
                    <a16:rowId xmlns:a16="http://schemas.microsoft.com/office/drawing/2014/main" val="3969679554"/>
                  </a:ext>
                </a:extLst>
              </a:tr>
              <a:tr h="203481">
                <a:tc gridSpan="5">
                  <a:txBody>
                    <a:bodyPr/>
                    <a:lstStyle/>
                    <a:p>
                      <a:pPr algn="ctr">
                        <a:lnSpc>
                          <a:spcPct val="120000"/>
                        </a:lnSpc>
                      </a:pPr>
                      <a:r>
                        <a:rPr lang="es-ES" sz="1100" dirty="0">
                          <a:effectLst/>
                        </a:rPr>
                        <a:t>Categoría 4*</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03481">
                <a:tc rowSpan="7">
                  <a:txBody>
                    <a:bodyPr/>
                    <a:lstStyle/>
                    <a:p>
                      <a:pPr algn="ctr">
                        <a:lnSpc>
                          <a:spcPct val="120000"/>
                        </a:lnSpc>
                      </a:pPr>
                      <a:r>
                        <a:rPr lang="es-ES" sz="1100" dirty="0">
                          <a:effectLst/>
                        </a:rPr>
                        <a:t>NH City (</a:t>
                      </a:r>
                      <a:r>
                        <a:rPr lang="es-ES" sz="1100" dirty="0" err="1">
                          <a:effectLst/>
                        </a:rPr>
                        <a:t>std</a:t>
                      </a:r>
                      <a:r>
                        <a:rPr lang="es-ES" sz="1100" dirty="0">
                          <a:effectLst/>
                        </a:rPr>
                        <a:t>)</a:t>
                      </a:r>
                    </a:p>
                    <a:p>
                      <a:pPr algn="ctr">
                        <a:lnSpc>
                          <a:spcPct val="120000"/>
                        </a:lnSpc>
                      </a:pPr>
                      <a:r>
                        <a:rPr lang="es-ES" sz="1100" dirty="0" err="1">
                          <a:effectLst/>
                        </a:rPr>
                        <a:t>Village</a:t>
                      </a:r>
                      <a:r>
                        <a:rPr lang="es-ES" sz="1100" dirty="0">
                          <a:effectLst/>
                        </a:rPr>
                        <a:t> Cataratas (</a:t>
                      </a:r>
                      <a:r>
                        <a:rPr lang="es-ES" sz="1100" dirty="0" err="1">
                          <a:effectLst/>
                        </a:rPr>
                        <a:t>std</a:t>
                      </a:r>
                      <a:r>
                        <a:rPr lang="es-ES" sz="1100" dirty="0">
                          <a:effectLst/>
                        </a:rPr>
                        <a:t>) </a:t>
                      </a:r>
                      <a:endParaRPr lang="es-CO" sz="1050" dirty="0">
                        <a:effectLst/>
                      </a:endParaRPr>
                    </a:p>
                    <a:p>
                      <a:pPr algn="ctr">
                        <a:lnSpc>
                          <a:spcPct val="120000"/>
                        </a:lnSpc>
                      </a:pPr>
                      <a:r>
                        <a:rPr lang="es-MX" sz="1100" dirty="0">
                          <a:effectLst/>
                        </a:rPr>
                        <a:t>Casa Real</a:t>
                      </a:r>
                      <a:endParaRPr lang="es-CO" sz="1050" dirty="0">
                        <a:solidFill>
                          <a:srgbClr val="595959"/>
                        </a:solidFill>
                        <a:effectLst/>
                        <a:latin typeface="Arial" panose="020B0604020202020204" pitchFamily="34"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NH Cordillera</a:t>
                      </a:r>
                    </a:p>
                    <a:p>
                      <a:pPr algn="ctr">
                        <a:lnSpc>
                          <a:spcPct val="120000"/>
                        </a:lnSpc>
                      </a:pPr>
                      <a:endParaRPr lang="es-ES" sz="1100" dirty="0">
                        <a:effectLst/>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1986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1180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1120</a:t>
                      </a:r>
                    </a:p>
                  </a:txBody>
                  <a:tcPr marL="9525" marR="9525" marT="9525" marB="0" anchor="b"/>
                </a:tc>
                <a:extLst>
                  <a:ext uri="{0D108BD9-81ED-4DB2-BD59-A6C34878D82A}">
                    <a16:rowId xmlns:a16="http://schemas.microsoft.com/office/drawing/2014/main" val="1799379228"/>
                  </a:ext>
                </a:extLst>
              </a:tr>
              <a:tr h="203481">
                <a:tc vMerge="1">
                  <a:txBody>
                    <a:bodyPr/>
                    <a:lstStyle/>
                    <a:p>
                      <a:endParaRPr lang="es-CO"/>
                    </a:p>
                  </a:txBody>
                  <a:tcPr/>
                </a:tc>
                <a:tc>
                  <a:txBody>
                    <a:bodyPr/>
                    <a:lstStyle/>
                    <a:p>
                      <a:pPr algn="ctr">
                        <a:lnSpc>
                          <a:spcPct val="120000"/>
                        </a:lnSpc>
                      </a:pPr>
                      <a:r>
                        <a:rPr lang="es-ES" sz="1100" dirty="0">
                          <a:effectLst/>
                        </a:rPr>
                        <a:t>01 JUL 2025 / 31 AGO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2217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1310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1217</a:t>
                      </a:r>
                    </a:p>
                  </a:txBody>
                  <a:tcPr marL="9525" marR="9525" marT="9525" marB="0" anchor="b"/>
                </a:tc>
                <a:extLst>
                  <a:ext uri="{0D108BD9-81ED-4DB2-BD59-A6C34878D82A}">
                    <a16:rowId xmlns:a16="http://schemas.microsoft.com/office/drawing/2014/main" val="1110485952"/>
                  </a:ext>
                </a:extLst>
              </a:tr>
              <a:tr h="203481">
                <a:tc vMerge="1">
                  <a:txBody>
                    <a:bodyPr/>
                    <a:lstStyle/>
                    <a:p>
                      <a:endParaRPr lang="es-CO"/>
                    </a:p>
                  </a:txBody>
                  <a:tcPr/>
                </a:tc>
                <a:tc>
                  <a:txBody>
                    <a:bodyPr/>
                    <a:lstStyle/>
                    <a:p>
                      <a:pPr algn="ctr">
                        <a:lnSpc>
                          <a:spcPct val="120000"/>
                        </a:lnSpc>
                      </a:pPr>
                      <a:r>
                        <a:rPr lang="es-ES" sz="1100" dirty="0">
                          <a:effectLst/>
                        </a:rPr>
                        <a:t>01 SEP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2353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1378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1263</a:t>
                      </a:r>
                    </a:p>
                  </a:txBody>
                  <a:tcPr marL="9525" marR="9525" marT="9525" marB="0" anchor="b"/>
                </a:tc>
                <a:extLst>
                  <a:ext uri="{0D108BD9-81ED-4DB2-BD59-A6C34878D82A}">
                    <a16:rowId xmlns:a16="http://schemas.microsoft.com/office/drawing/2014/main" val="2078373508"/>
                  </a:ext>
                </a:extLst>
              </a:tr>
              <a:tr h="203481">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01 OCT 2025 / 30 NOV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2368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1394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1278</a:t>
                      </a:r>
                    </a:p>
                  </a:txBody>
                  <a:tcPr marL="9525" marR="9525" marT="9525" marB="0" anchor="b"/>
                </a:tc>
                <a:extLst>
                  <a:ext uri="{0D108BD9-81ED-4DB2-BD59-A6C34878D82A}">
                    <a16:rowId xmlns:a16="http://schemas.microsoft.com/office/drawing/2014/main" val="4242140992"/>
                  </a:ext>
                </a:extLst>
              </a:tr>
              <a:tr h="203481">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01 OCT 2025 / 31 DIC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2057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1238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1174</a:t>
                      </a:r>
                    </a:p>
                  </a:txBody>
                  <a:tcPr marL="9525" marR="9525" marT="9525" marB="0" anchor="b"/>
                </a:tc>
                <a:extLst>
                  <a:ext uri="{0D108BD9-81ED-4DB2-BD59-A6C34878D82A}">
                    <a16:rowId xmlns:a16="http://schemas.microsoft.com/office/drawing/2014/main" val="3466454290"/>
                  </a:ext>
                </a:extLst>
              </a:tr>
              <a:tr h="203481">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050" dirty="0">
                          <a:effectLst/>
                        </a:rPr>
                        <a:t>01 ENE 2026 / 28 FEB 2026</a:t>
                      </a:r>
                      <a:endParaRPr lang="es-CO" sz="10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2097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1272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1209</a:t>
                      </a:r>
                    </a:p>
                  </a:txBody>
                  <a:tcPr marL="9525" marR="9525" marT="9525" marB="0" anchor="b"/>
                </a:tc>
                <a:extLst>
                  <a:ext uri="{0D108BD9-81ED-4DB2-BD59-A6C34878D82A}">
                    <a16:rowId xmlns:a16="http://schemas.microsoft.com/office/drawing/2014/main" val="2302952110"/>
                  </a:ext>
                </a:extLst>
              </a:tr>
              <a:tr h="20436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MAR 2026 / 30 ABR 2026</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2082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1265</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1204</a:t>
                      </a:r>
                    </a:p>
                  </a:txBody>
                  <a:tcPr marL="9525" marR="9525" marT="9525" marB="0" anchor="b"/>
                </a:tc>
                <a:extLst>
                  <a:ext uri="{0D108BD9-81ED-4DB2-BD59-A6C34878D82A}">
                    <a16:rowId xmlns:a16="http://schemas.microsoft.com/office/drawing/2014/main" val="2963040094"/>
                  </a:ext>
                </a:extLst>
              </a:tr>
              <a:tr h="203481">
                <a:tc gridSpan="5">
                  <a:txBody>
                    <a:bodyPr/>
                    <a:lstStyle/>
                    <a:p>
                      <a:pPr algn="ctr">
                        <a:lnSpc>
                          <a:spcPct val="120000"/>
                        </a:lnSpc>
                      </a:pPr>
                      <a:r>
                        <a:rPr lang="es-ES" sz="1100" dirty="0">
                          <a:effectLst/>
                        </a:rPr>
                        <a:t>Categoría 3*</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dirty="0"/>
                    </a:p>
                  </a:txBody>
                  <a:tcPr/>
                </a:tc>
                <a:extLst>
                  <a:ext uri="{0D108BD9-81ED-4DB2-BD59-A6C34878D82A}">
                    <a16:rowId xmlns:a16="http://schemas.microsoft.com/office/drawing/2014/main" val="1354243587"/>
                  </a:ext>
                </a:extLst>
              </a:tr>
              <a:tr h="203481">
                <a:tc rowSpan="7">
                  <a:txBody>
                    <a:bodyPr/>
                    <a:lstStyle/>
                    <a:p>
                      <a:pPr algn="ctr">
                        <a:lnSpc>
                          <a:spcPct val="120000"/>
                        </a:lnSpc>
                      </a:pPr>
                      <a:r>
                        <a:rPr lang="es-ES" sz="1100" dirty="0" err="1">
                          <a:effectLst/>
                        </a:rPr>
                        <a:t>Two</a:t>
                      </a:r>
                      <a:r>
                        <a:rPr lang="es-ES" sz="1100" dirty="0">
                          <a:effectLst/>
                        </a:rPr>
                        <a:t> Buenos Aires (</a:t>
                      </a:r>
                      <a:r>
                        <a:rPr lang="es-ES" sz="1100" dirty="0" err="1">
                          <a:effectLst/>
                        </a:rPr>
                        <a:t>Std</a:t>
                      </a:r>
                      <a:r>
                        <a:rPr lang="es-ES" sz="1100" dirty="0">
                          <a:effectLst/>
                        </a:rPr>
                        <a:t>)</a:t>
                      </a:r>
                    </a:p>
                    <a:p>
                      <a:pPr algn="ctr">
                        <a:lnSpc>
                          <a:spcPct val="120000"/>
                        </a:lnSpc>
                      </a:pPr>
                      <a:r>
                        <a:rPr lang="es-ES" sz="1100" dirty="0">
                          <a:effectLst/>
                        </a:rPr>
                        <a:t>Raíces Esturión(</a:t>
                      </a:r>
                      <a:r>
                        <a:rPr lang="es-ES" sz="1100" dirty="0" err="1">
                          <a:effectLst/>
                        </a:rPr>
                        <a:t>Regency</a:t>
                      </a:r>
                      <a:r>
                        <a:rPr lang="es-ES" sz="1100" dirty="0">
                          <a:effectLst/>
                        </a:rPr>
                        <a:t> del plata) </a:t>
                      </a:r>
                      <a:endParaRPr lang="es-CO" sz="1050" dirty="0">
                        <a:effectLst/>
                      </a:endParaRPr>
                    </a:p>
                    <a:p>
                      <a:pPr algn="ctr">
                        <a:lnSpc>
                          <a:spcPct val="120000"/>
                        </a:lnSpc>
                      </a:pPr>
                      <a:r>
                        <a:rPr lang="es-ES" sz="1100" dirty="0">
                          <a:effectLst/>
                        </a:rPr>
                        <a:t>Amerian Salta</a:t>
                      </a: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050" dirty="0">
                          <a:effectLst/>
                        </a:rPr>
                        <a:t>Agua del Corral</a:t>
                      </a:r>
                    </a:p>
                    <a:p>
                      <a:pPr algn="ctr">
                        <a:lnSpc>
                          <a:spcPct val="120000"/>
                        </a:lnSpc>
                      </a:pP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1425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917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903</a:t>
                      </a:r>
                    </a:p>
                  </a:txBody>
                  <a:tcPr marL="9525" marR="9525" marT="9525" marB="0" anchor="b"/>
                </a:tc>
                <a:extLst>
                  <a:ext uri="{0D108BD9-81ED-4DB2-BD59-A6C34878D82A}">
                    <a16:rowId xmlns:a16="http://schemas.microsoft.com/office/drawing/2014/main" val="2050414882"/>
                  </a:ext>
                </a:extLst>
              </a:tr>
              <a:tr h="203481">
                <a:tc vMerge="1">
                  <a:txBody>
                    <a:bodyPr/>
                    <a:lstStyle/>
                    <a:p>
                      <a:endParaRPr lang="es-CO"/>
                    </a:p>
                  </a:txBody>
                  <a:tcPr/>
                </a:tc>
                <a:tc>
                  <a:txBody>
                    <a:bodyPr/>
                    <a:lstStyle/>
                    <a:p>
                      <a:pPr algn="ctr">
                        <a:lnSpc>
                          <a:spcPct val="120000"/>
                        </a:lnSpc>
                      </a:pPr>
                      <a:r>
                        <a:rPr lang="es-ES" sz="1100" dirty="0">
                          <a:effectLst/>
                        </a:rPr>
                        <a:t>01 JUL 2025 / 31 JUL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1630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1036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987</a:t>
                      </a:r>
                    </a:p>
                  </a:txBody>
                  <a:tcPr marL="9525" marR="9525" marT="9525" marB="0" anchor="b"/>
                </a:tc>
                <a:extLst>
                  <a:ext uri="{0D108BD9-81ED-4DB2-BD59-A6C34878D82A}">
                    <a16:rowId xmlns:a16="http://schemas.microsoft.com/office/drawing/2014/main" val="3679688101"/>
                  </a:ext>
                </a:extLst>
              </a:tr>
              <a:tr h="203481">
                <a:tc vMerge="1">
                  <a:txBody>
                    <a:bodyPr/>
                    <a:lstStyle/>
                    <a:p>
                      <a:endParaRPr lang="es-CO"/>
                    </a:p>
                  </a:txBody>
                  <a:tcPr/>
                </a:tc>
                <a:tc>
                  <a:txBody>
                    <a:bodyPr/>
                    <a:lstStyle/>
                    <a:p>
                      <a:pPr algn="ctr">
                        <a:lnSpc>
                          <a:spcPct val="120000"/>
                        </a:lnSpc>
                      </a:pPr>
                      <a:r>
                        <a:rPr lang="es-ES" sz="1100" dirty="0">
                          <a:effectLst/>
                        </a:rPr>
                        <a:t>01 AGO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1502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972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955</a:t>
                      </a:r>
                    </a:p>
                  </a:txBody>
                  <a:tcPr marL="9525" marR="9525" marT="9525" marB="0" anchor="b"/>
                </a:tc>
                <a:extLst>
                  <a:ext uri="{0D108BD9-81ED-4DB2-BD59-A6C34878D82A}">
                    <a16:rowId xmlns:a16="http://schemas.microsoft.com/office/drawing/2014/main" val="3978532902"/>
                  </a:ext>
                </a:extLst>
              </a:tr>
              <a:tr h="204360">
                <a:tc vMerge="1">
                  <a:txBody>
                    <a:bodyPr/>
                    <a:lstStyle/>
                    <a:p>
                      <a:endParaRPr lang="es-CO"/>
                    </a:p>
                  </a:txBody>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OCT 2025 / 30 NOV 2025</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1575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1016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978</a:t>
                      </a:r>
                    </a:p>
                  </a:txBody>
                  <a:tcPr marL="9525" marR="9525" marT="9525" marB="0" anchor="b"/>
                </a:tc>
                <a:extLst>
                  <a:ext uri="{0D108BD9-81ED-4DB2-BD59-A6C34878D82A}">
                    <a16:rowId xmlns:a16="http://schemas.microsoft.com/office/drawing/2014/main" val="295669293"/>
                  </a:ext>
                </a:extLst>
              </a:tr>
              <a:tr h="203481">
                <a:tc vMerge="1">
                  <a:txBody>
                    <a:bodyPr/>
                    <a:lstStyle/>
                    <a:p>
                      <a:endParaRPr lang="es-CO"/>
                    </a:p>
                  </a:txBody>
                  <a:tcPr/>
                </a:tc>
                <a:tc>
                  <a:txBody>
                    <a:bodyPr/>
                    <a:lstStyle/>
                    <a:p>
                      <a:pPr algn="ctr">
                        <a:lnSpc>
                          <a:spcPct val="120000"/>
                        </a:lnSpc>
                      </a:pPr>
                      <a:r>
                        <a:rPr lang="es-ES" sz="1100" dirty="0">
                          <a:effectLst/>
                        </a:rPr>
                        <a:t>01 DIC 2025 / 31 DIC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1518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987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970</a:t>
                      </a:r>
                    </a:p>
                  </a:txBody>
                  <a:tcPr marL="9525" marR="9525" marT="9525" marB="0" anchor="b"/>
                </a:tc>
                <a:extLst>
                  <a:ext uri="{0D108BD9-81ED-4DB2-BD59-A6C34878D82A}">
                    <a16:rowId xmlns:a16="http://schemas.microsoft.com/office/drawing/2014/main" val="540676348"/>
                  </a:ext>
                </a:extLst>
              </a:tr>
              <a:tr h="203481">
                <a:tc vMerge="1">
                  <a:txBody>
                    <a:bodyPr/>
                    <a:lstStyle/>
                    <a:p>
                      <a:endParaRPr lang="es-CO"/>
                    </a:p>
                  </a:txBody>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1542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1014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998</a:t>
                      </a:r>
                    </a:p>
                  </a:txBody>
                  <a:tcPr marL="9525" marR="9525" marT="9525" marB="0" anchor="b"/>
                </a:tc>
                <a:extLst>
                  <a:ext uri="{0D108BD9-81ED-4DB2-BD59-A6C34878D82A}">
                    <a16:rowId xmlns:a16="http://schemas.microsoft.com/office/drawing/2014/main" val="3880619189"/>
                  </a:ext>
                </a:extLst>
              </a:tr>
              <a:tr h="20436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MAR 2026 / 30 ABR 2026</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1522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1002</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987</a:t>
                      </a:r>
                    </a:p>
                  </a:txBody>
                  <a:tcPr marL="9525" marR="9525" marT="9525" marB="0" anchor="b"/>
                </a:tc>
                <a:extLst>
                  <a:ext uri="{0D108BD9-81ED-4DB2-BD59-A6C34878D82A}">
                    <a16:rowId xmlns:a16="http://schemas.microsoft.com/office/drawing/2014/main" val="579757117"/>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767806"/>
            <a:ext cx="5081911"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SALTA MENDOZA</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Buenos Aires</a:t>
            </a:r>
          </a:p>
          <a:p>
            <a:pPr algn="just">
              <a:lnSpc>
                <a:spcPct val="150000"/>
              </a:lnSpc>
            </a:pPr>
            <a:r>
              <a:rPr lang="es-MX" sz="1200" b="0" i="0" noProof="0" dirty="0">
                <a:solidFill>
                  <a:srgbClr val="000000"/>
                </a:solidFill>
                <a:effectLst/>
              </a:rPr>
              <a:t>Llegada a la ciudad de Buenos Aires. Traslado del aeropuerto al Hotel seleccionado.  Resto del día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Buenos Aires </a:t>
            </a:r>
          </a:p>
          <a:p>
            <a:pPr algn="just">
              <a:lnSpc>
                <a:spcPct val="150000"/>
              </a:lnSpc>
            </a:pPr>
            <a:r>
              <a:rPr lang="es-MX" sz="1200" b="0" i="0" noProof="0" dirty="0">
                <a:solidFill>
                  <a:srgbClr val="000000"/>
                </a:solidFill>
                <a:effectLst/>
              </a:rPr>
              <a:t>Desayuno en el Hotel.  Por la mañana se realizará la excursión: Medio día Visita de la Ciudad y tarde libre para realizar excursiones opcionales.  City Tour (Medio Día) : En esta excursión va poder disfrutar a la ciudad Autónoma de Buenos Aires y conocer el símbolo de la ciudad: el Obelisco. Recorrerá plazas como las de Mayo, San Martín y Alvear. Avenidas importantes como: Corrientes, De Mayo, 9 de Julio, entre otras.  Conocerá barrios con historia como La Boca, San Telmo, suntuosos como Palermo y Recoleta y modernos como Puerto Madero. </a:t>
            </a:r>
          </a:p>
          <a:p>
            <a:pPr algn="just">
              <a:lnSpc>
                <a:spcPct val="150000"/>
              </a:lnSpc>
            </a:pPr>
            <a:r>
              <a:rPr lang="es-MX" sz="1200" b="0" i="0" noProof="0" dirty="0">
                <a:solidFill>
                  <a:srgbClr val="000000"/>
                </a:solidFill>
                <a:effectLst/>
              </a:rPr>
              <a:t>También los parques: Lezama, Tres de Febrero. Recorrerá zonas comerciales, financieras y Estadio de Fútbol.</a:t>
            </a: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5523346"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SALTA MENDOZA</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6156814"/>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03, Buenos Aires</a:t>
            </a:r>
          </a:p>
          <a:p>
            <a:pPr algn="just">
              <a:lnSpc>
                <a:spcPct val="150000"/>
              </a:lnSpc>
            </a:pPr>
            <a:r>
              <a:rPr lang="es-MX" sz="1200" b="0" i="0" noProof="0" dirty="0">
                <a:solidFill>
                  <a:srgbClr val="000000"/>
                </a:solidFill>
                <a:effectLst/>
              </a:rPr>
              <a:t>Desayuno en el Hotel. Día Libre para realizar compras o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04, Buenos Aires / Puerto Iguazú</a:t>
            </a:r>
          </a:p>
          <a:p>
            <a:pPr algn="just">
              <a:lnSpc>
                <a:spcPct val="150000"/>
              </a:lnSpc>
            </a:pPr>
            <a:r>
              <a:rPr lang="es-MX" sz="1200" b="0" i="0" noProof="0" dirty="0">
                <a:solidFill>
                  <a:srgbClr val="000000"/>
                </a:solidFill>
                <a:effectLst/>
              </a:rPr>
              <a:t>Desayuno en el Hotel. Traslado al Aeropuerto para tomar vuelo con destino a Puerto Iguazú. Arribo a la ciudad de Puerto Iguazú. Traslado del Aeropuerto hasta el Hotel seleccionado.   Se realizará la excursión al Lado Brasilero de las Cataratas. Excursión Lado Brasilero de las Cataratas: Déjate deslumbrar por una de las grandes maravillas del mundo, las Cataratas del Iguazú, hogar de más de 270 impresionantes saltos de agua. Comienza tu excursión con la recogida en tu hotel antes de dirigirte a las Cataratas del Iguazú, situadas a 24 kilómetros del centro de Foz de </a:t>
            </a:r>
            <a:r>
              <a:rPr lang="es-MX" sz="1200" b="0" i="0" noProof="0" dirty="0" err="1">
                <a:solidFill>
                  <a:srgbClr val="000000"/>
                </a:solidFill>
                <a:effectLst/>
              </a:rPr>
              <a:t>Iguazú.Tras</a:t>
            </a:r>
            <a:r>
              <a:rPr lang="es-MX" sz="1200" b="0" i="0" noProof="0" dirty="0">
                <a:solidFill>
                  <a:srgbClr val="000000"/>
                </a:solidFill>
                <a:effectLst/>
              </a:rPr>
              <a:t> pasar por el centro de visitantes, continúa tu recorrido hacia las magníficas Cataratas del Iguazú. Da un paseo de 1 kilómetro y maravíllate con la belleza del entorno. Este paseo te ofrece una increíble vista panorámica de las cataratas y una vista de cerca de la Cascada de la Garganta del </a:t>
            </a:r>
            <a:r>
              <a:rPr lang="es-MX" sz="1200" b="0" i="0" noProof="0" dirty="0" err="1">
                <a:solidFill>
                  <a:srgbClr val="000000"/>
                </a:solidFill>
                <a:effectLst/>
              </a:rPr>
              <a:t>Diablo.La</a:t>
            </a:r>
            <a:r>
              <a:rPr lang="es-MX" sz="1200" b="0" i="0" noProof="0" dirty="0">
                <a:solidFill>
                  <a:srgbClr val="000000"/>
                </a:solidFill>
                <a:effectLst/>
              </a:rPr>
              <a:t> excursión termina en la cima de las cataratas del Iguazú, a la que puedes acceder por las escaleras o por el Ascensor Panorámico. Una vez finalizada la excursión, lo estarán esperando para llevarlo al hotel.</a:t>
            </a:r>
          </a:p>
          <a:p>
            <a:pPr algn="just">
              <a:lnSpc>
                <a:spcPct val="150000"/>
              </a:lnSpc>
            </a:pPr>
            <a:endParaRPr lang="es-MX" sz="1200" b="0" i="0" noProof="0" dirty="0">
              <a:solidFill>
                <a:srgbClr val="000000"/>
              </a:solidFill>
              <a:effectLst/>
            </a:endParaRP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5" y="429230"/>
            <a:ext cx="5151979"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SALTA MENDOZA</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a:t>
            </a:r>
            <a:r>
              <a:rPr lang="es-MX" sz="1200" b="1" i="0" noProof="0" dirty="0">
                <a:solidFill>
                  <a:srgbClr val="000000"/>
                </a:solidFill>
                <a:effectLst/>
              </a:rPr>
              <a:t>Puerto Iguazú</a:t>
            </a:r>
          </a:p>
          <a:p>
            <a:pPr algn="just">
              <a:lnSpc>
                <a:spcPct val="150000"/>
              </a:lnSpc>
            </a:pPr>
            <a:r>
              <a:rPr lang="es-MX" sz="1200" b="0" i="0" noProof="0" dirty="0">
                <a:solidFill>
                  <a:srgbClr val="000000"/>
                </a:solidFill>
                <a:effectLst/>
              </a:rPr>
              <a:t>Desayuno en el Hotel. Por la mañana se realizará la excursión al Lado Argentino de las cataratas. Excursión Lado Argentina de las Cataratas: </a:t>
            </a:r>
          </a:p>
          <a:p>
            <a:pPr algn="just">
              <a:lnSpc>
                <a:spcPct val="150000"/>
              </a:lnSpc>
            </a:pPr>
            <a:r>
              <a:rPr lang="es-MX" sz="1200" b="0" i="0" noProof="0" dirty="0">
                <a:solidFill>
                  <a:srgbClr val="000000"/>
                </a:solidFill>
                <a:effectLst/>
              </a:rPr>
              <a:t>Disfruta de un día explorando esta maravilla natural: Las Cataratas del Iguazú. El parque cuenta con tres caminos principales, el superior, el inferior y la Garganta del Diablo. Explora los senderos desde el tren ecológico, incluido en el precio de la entrada. Contempla todas las cascadas y siente de cerca su belleza y su fuerza. Visita el salto de Arrechea, una cascada de 23 metros en el arroyo Arrechea que forma una poza natural de aguas transparentes. Una vez finalizada la excursión, lo estarán esperando para llevarlo al hotel.</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6 : </a:t>
            </a:r>
            <a:r>
              <a:rPr lang="es-MX" sz="1200" b="1" i="0" noProof="0" dirty="0">
                <a:solidFill>
                  <a:srgbClr val="000000"/>
                </a:solidFill>
                <a:effectLst/>
              </a:rPr>
              <a:t>Puerto Iguazú / Salta</a:t>
            </a:r>
          </a:p>
          <a:p>
            <a:pPr algn="just">
              <a:lnSpc>
                <a:spcPct val="150000"/>
              </a:lnSpc>
            </a:pPr>
            <a:r>
              <a:rPr lang="es-MX" sz="1200" b="0" i="0" noProof="0" dirty="0">
                <a:solidFill>
                  <a:srgbClr val="000000"/>
                </a:solidFill>
                <a:effectLst/>
              </a:rPr>
              <a:t>Desayuno en el Hotel. Traslado del Hotel al Aeropuerto de Puerto Iguazú para tomar vuelo con destino a Salta. Arribo a la ciudad de Salta. Traslado del Aeropuerto hasta el Hotel seleccionado.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5290524"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SALTA MENDOZA</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343323"/>
            <a:ext cx="5364096"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7. Salta</a:t>
            </a:r>
          </a:p>
          <a:p>
            <a:pPr algn="just">
              <a:lnSpc>
                <a:spcPct val="150000"/>
              </a:lnSpc>
            </a:pPr>
            <a:r>
              <a:rPr lang="es-MX" sz="1200" b="0" i="0" noProof="0" dirty="0">
                <a:solidFill>
                  <a:srgbClr val="000000"/>
                </a:solidFill>
                <a:effectLst/>
              </a:rPr>
              <a:t>Desayuno en el Hotel. Se realizará la excursión de día completo a la Quebrada de </a:t>
            </a:r>
            <a:r>
              <a:rPr lang="es-MX" sz="1200" b="0" i="0" noProof="0" dirty="0" err="1">
                <a:solidFill>
                  <a:srgbClr val="000000"/>
                </a:solidFill>
                <a:effectLst/>
              </a:rPr>
              <a:t>Humahuaca.Excursión</a:t>
            </a:r>
            <a:r>
              <a:rPr lang="es-MX" sz="1200" b="0" i="0" noProof="0" dirty="0">
                <a:solidFill>
                  <a:srgbClr val="000000"/>
                </a:solidFill>
                <a:effectLst/>
              </a:rPr>
              <a:t> de día completo a la Quebrada de </a:t>
            </a:r>
            <a:r>
              <a:rPr lang="es-MX" sz="1200" b="0" i="0" noProof="0" dirty="0" err="1">
                <a:solidFill>
                  <a:srgbClr val="000000"/>
                </a:solidFill>
                <a:effectLst/>
              </a:rPr>
              <a:t>Humahuaca:Esta</a:t>
            </a:r>
            <a:r>
              <a:rPr lang="es-MX" sz="1200" b="0" i="0" noProof="0" dirty="0">
                <a:solidFill>
                  <a:srgbClr val="000000"/>
                </a:solidFill>
                <a:effectLst/>
              </a:rPr>
              <a:t> excursión nos llevará desde Salta a través de la provincia de Jujuy a recorrer y visitar sus paisajes y poblados y recorrer casi 10.000 años de historia. De sur a norte, la Quebrada de Humahuaca nace en Volcán, donde abruptamente las montañas abandonan el verde y dan paso a serranías ocres y marrones. Sin abandonar el contorno del Río Grande, se arriba a la localidad de </a:t>
            </a:r>
            <a:r>
              <a:rPr lang="es-MX" sz="1200" b="0" i="0" noProof="0" dirty="0" err="1">
                <a:solidFill>
                  <a:srgbClr val="000000"/>
                </a:solidFill>
                <a:effectLst/>
              </a:rPr>
              <a:t>Tumbaya</a:t>
            </a:r>
            <a:r>
              <a:rPr lang="es-MX" sz="1200" b="0" i="0" noProof="0" dirty="0">
                <a:solidFill>
                  <a:srgbClr val="000000"/>
                </a:solidFill>
                <a:effectLst/>
              </a:rPr>
              <a:t>, que cobija su bella iglesia construida en el año 1796. Al desviarse por la Ruta Nacional </a:t>
            </a:r>
            <a:r>
              <a:rPr lang="es-MX" sz="1200" b="0" i="0" noProof="0" dirty="0" err="1">
                <a:solidFill>
                  <a:srgbClr val="000000"/>
                </a:solidFill>
                <a:effectLst/>
              </a:rPr>
              <a:t>Nº</a:t>
            </a:r>
            <a:r>
              <a:rPr lang="es-MX" sz="1200" b="0" i="0" noProof="0" dirty="0">
                <a:solidFill>
                  <a:srgbClr val="000000"/>
                </a:solidFill>
                <a:effectLst/>
              </a:rPr>
              <a:t> 52 se ingresa a </a:t>
            </a:r>
            <a:r>
              <a:rPr lang="es-MX" sz="1200" b="0" i="0" noProof="0" dirty="0" err="1">
                <a:solidFill>
                  <a:srgbClr val="000000"/>
                </a:solidFill>
                <a:effectLst/>
              </a:rPr>
              <a:t>Purmamarca</a:t>
            </a:r>
            <a:r>
              <a:rPr lang="es-MX" sz="1200" b="0" i="0" noProof="0" dirty="0">
                <a:solidFill>
                  <a:srgbClr val="000000"/>
                </a:solidFill>
                <a:effectLst/>
              </a:rPr>
              <a:t>, pueblo de leyendas y cantores, que posee una iglesia dedicada a Santa Rosa de Lima que data del año 1648. El pueblo de </a:t>
            </a:r>
            <a:r>
              <a:rPr lang="es-MX" sz="1200" b="0" i="0" noProof="0" dirty="0" err="1">
                <a:solidFill>
                  <a:srgbClr val="000000"/>
                </a:solidFill>
                <a:effectLst/>
              </a:rPr>
              <a:t>Purmamarca</a:t>
            </a:r>
            <a:r>
              <a:rPr lang="es-MX" sz="1200" b="0" i="0" noProof="0" dirty="0">
                <a:solidFill>
                  <a:srgbClr val="000000"/>
                </a:solidFill>
                <a:effectLst/>
              </a:rPr>
              <a:t> ha sido construido al pie del internacionalmente conocido Cerro de Siete Colores.</a:t>
            </a: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327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46616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229200"/>
            <a:ext cx="5016498" cy="338554"/>
          </a:xfrm>
          <a:prstGeom prst="rect">
            <a:avLst/>
          </a:prstGeom>
          <a:noFill/>
        </p:spPr>
        <p:txBody>
          <a:bodyPr wrap="square" rtlCol="0">
            <a:spAutoFit/>
          </a:bodyPr>
          <a:lstStyle/>
          <a:p>
            <a:r>
              <a:rPr lang="es-MX" sz="1600" b="1">
                <a:solidFill>
                  <a:srgbClr val="0070C0"/>
                </a:solidFill>
              </a:rPr>
              <a:t>B</a:t>
            </a:r>
            <a:r>
              <a:rPr lang="es-CO" sz="1600" b="1">
                <a:solidFill>
                  <a:srgbClr val="0070C0"/>
                </a:solidFill>
              </a:rPr>
              <a:t>UENOS AIRES  IGUAZU SALTA MENDOZA</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983106"/>
            <a:ext cx="5364096" cy="5879815"/>
          </a:xfrm>
          <a:prstGeom prst="rect">
            <a:avLst/>
          </a:prstGeom>
          <a:noFill/>
        </p:spPr>
        <p:txBody>
          <a:bodyPr wrap="square" rtlCol="0">
            <a:spAutoFit/>
          </a:bodyPr>
          <a:lstStyle/>
          <a:p>
            <a:pPr algn="just">
              <a:lnSpc>
                <a:spcPct val="150000"/>
              </a:lnSpc>
            </a:pPr>
            <a:r>
              <a:rPr lang="es-MX" sz="1200" i="0" noProof="0" dirty="0">
                <a:solidFill>
                  <a:srgbClr val="000000"/>
                </a:solidFill>
                <a:effectLst/>
              </a:rPr>
              <a:t>El recorrido sigue por Tilcara en donde se visita su Pucará (antigua fortaleza indígena), hoy reconstruido. Es una muestra palpable del esplendor de sus antiguos moradores, los </a:t>
            </a:r>
            <a:r>
              <a:rPr lang="es-MX" sz="1200" i="0" noProof="0" dirty="0" err="1">
                <a:solidFill>
                  <a:srgbClr val="000000"/>
                </a:solidFill>
                <a:effectLst/>
              </a:rPr>
              <a:t>Tilcaras</a:t>
            </a:r>
            <a:r>
              <a:rPr lang="es-MX" sz="1200" i="0" noProof="0" dirty="0">
                <a:solidFill>
                  <a:srgbClr val="000000"/>
                </a:solidFill>
                <a:effectLst/>
              </a:rPr>
              <a:t>. Hacia el norte, después de pasar por </a:t>
            </a:r>
            <a:r>
              <a:rPr lang="es-MX" sz="1200" i="0" noProof="0" dirty="0" err="1">
                <a:solidFill>
                  <a:srgbClr val="000000"/>
                </a:solidFill>
                <a:effectLst/>
              </a:rPr>
              <a:t>Huacalera</a:t>
            </a:r>
            <a:r>
              <a:rPr lang="es-MX" sz="1200" i="0" noProof="0" dirty="0">
                <a:solidFill>
                  <a:srgbClr val="000000"/>
                </a:solidFill>
                <a:effectLst/>
              </a:rPr>
              <a:t> y el Trópico de Capricornio, se llega a </a:t>
            </a:r>
            <a:r>
              <a:rPr lang="es-MX" sz="1200" i="0" noProof="0" dirty="0" err="1">
                <a:solidFill>
                  <a:srgbClr val="000000"/>
                </a:solidFill>
                <a:effectLst/>
              </a:rPr>
              <a:t>Uquía</a:t>
            </a:r>
            <a:r>
              <a:rPr lang="es-MX" sz="1200" i="0" noProof="0" dirty="0">
                <a:solidFill>
                  <a:srgbClr val="000000"/>
                </a:solidFill>
                <a:effectLst/>
              </a:rPr>
              <a:t>, que en su Iglesia atesora una de las colecciones más importantes de los famosos Ángeles Arcabuceros, ejemplares emblemáticos de la pintura cuzqueña.</a:t>
            </a:r>
          </a:p>
          <a:p>
            <a:pPr algn="just">
              <a:lnSpc>
                <a:spcPct val="150000"/>
              </a:lnSpc>
            </a:pPr>
            <a:r>
              <a:rPr lang="es-MX" sz="1200" i="0" noProof="0" dirty="0">
                <a:solidFill>
                  <a:srgbClr val="000000"/>
                </a:solidFill>
                <a:effectLst/>
              </a:rPr>
              <a:t>La ciudad de Humahuaca, corazón mismo de la quebrada, aguarda al visitante plena de atractivos naturales, históricos y culturales. Entre estos últimos se destacan el Monumento a los Héroes de la Independencia y la imagen articulada de San Francisco Solano, que cada mediodía hace su aparición en la plaza central para bendecir al pueblo. El recorrido finaliza en Salta.</a:t>
            </a:r>
          </a:p>
          <a:p>
            <a:pPr algn="just">
              <a:lnSpc>
                <a:spcPct val="150000"/>
              </a:lnSpc>
            </a:pPr>
            <a:r>
              <a:rPr lang="es-MX" sz="1200" i="0" noProof="0" dirty="0">
                <a:solidFill>
                  <a:srgbClr val="000000"/>
                </a:solidFill>
                <a:effectLst/>
              </a:rPr>
              <a:t>PARADAS: PURMAMARCA, TILCARA, UQUÍA, HUMAHUACA, TROPICO DE CAPRICORNIO, PALETA DEL PINTOR.</a:t>
            </a:r>
          </a:p>
          <a:p>
            <a:pPr algn="just">
              <a:lnSpc>
                <a:spcPct val="150000"/>
              </a:lnSpc>
            </a:pPr>
            <a:endParaRPr lang="es-CO" sz="1200" b="1" i="0" noProof="0" dirty="0">
              <a:solidFill>
                <a:srgbClr val="000000"/>
              </a:solidFill>
              <a:effectLst/>
            </a:endParaRPr>
          </a:p>
          <a:p>
            <a:pPr algn="just">
              <a:lnSpc>
                <a:spcPct val="150000"/>
              </a:lnSpc>
            </a:pPr>
            <a:r>
              <a:rPr lang="es-CO" sz="1200" b="1" i="0" noProof="0" dirty="0">
                <a:solidFill>
                  <a:srgbClr val="000000"/>
                </a:solidFill>
                <a:effectLst/>
              </a:rPr>
              <a:t>Día 8. </a:t>
            </a:r>
            <a:r>
              <a:rPr lang="es-MX" sz="1200" b="1" i="0" noProof="0" dirty="0">
                <a:solidFill>
                  <a:srgbClr val="000000"/>
                </a:solidFill>
                <a:effectLst/>
              </a:rPr>
              <a:t>Salta</a:t>
            </a:r>
          </a:p>
          <a:p>
            <a:pPr algn="just">
              <a:lnSpc>
                <a:spcPct val="150000"/>
              </a:lnSpc>
            </a:pPr>
            <a:r>
              <a:rPr lang="es-MX" sz="1200" b="0" i="0" noProof="0" dirty="0">
                <a:solidFill>
                  <a:srgbClr val="000000"/>
                </a:solidFill>
                <a:effectLst/>
              </a:rPr>
              <a:t>Desayuno en el Hotel. Día libre para compras o paseos opcionales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307687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7186</TotalTime>
  <Words>1797</Words>
  <Application>Microsoft Office PowerPoint</Application>
  <PresentationFormat>Panorámica</PresentationFormat>
  <Paragraphs>210</Paragraphs>
  <Slides>12</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48</cp:revision>
  <dcterms:created xsi:type="dcterms:W3CDTF">2024-08-19T01:20:52Z</dcterms:created>
  <dcterms:modified xsi:type="dcterms:W3CDTF">2025-06-04T22:48:39Z</dcterms:modified>
</cp:coreProperties>
</file>