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87" r:id="rId2"/>
    <p:sldId id="441" r:id="rId3"/>
    <p:sldId id="535" r:id="rId4"/>
    <p:sldId id="530" r:id="rId5"/>
    <p:sldId id="379" r:id="rId6"/>
    <p:sldId id="537" r:id="rId7"/>
    <p:sldId id="538" r:id="rId8"/>
    <p:sldId id="53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91370"/>
  </p:normalViewPr>
  <p:slideViewPr>
    <p:cSldViewPr snapToGrid="0" showGuides="1">
      <p:cViewPr varScale="1">
        <p:scale>
          <a:sx n="104" d="100"/>
          <a:sy n="104" d="100"/>
        </p:scale>
        <p:origin x="1128" y="12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9758E72-A792-A64A-B3AE-3E1E1E81336B}" type="slidenum">
              <a:rPr lang="en-US" smtClean="0"/>
              <a:t>2</a:t>
            </a:fld>
            <a:endParaRPr lang="en-US"/>
          </a:p>
        </p:txBody>
      </p:sp>
    </p:spTree>
    <p:extLst>
      <p:ext uri="{BB962C8B-B14F-4D97-AF65-F5344CB8AC3E}">
        <p14:creationId xmlns:p14="http://schemas.microsoft.com/office/powerpoint/2010/main" val="38755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28/05/2025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28/05/2025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28/05/2025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28/05/2025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28/05/2025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3084946" y="4676673"/>
            <a:ext cx="5634182"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584984" y="488331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3256451" y="5081638"/>
            <a:ext cx="4422404" cy="422360"/>
          </a:xfrm>
          <a:prstGeom prst="rect">
            <a:avLst/>
          </a:prstGeom>
          <a:noFill/>
        </p:spPr>
        <p:txBody>
          <a:bodyPr wrap="square" rtlCol="0">
            <a:spAutoFit/>
          </a:bodyPr>
          <a:lstStyle/>
          <a:p>
            <a:pPr>
              <a:lnSpc>
                <a:spcPct val="150000"/>
              </a:lnSpc>
            </a:pPr>
            <a:r>
              <a:rPr lang="es-CO" sz="1600" i="1" dirty="0">
                <a:solidFill>
                  <a:schemeClr val="bg1"/>
                </a:solidFill>
              </a:rPr>
              <a:t>6 </a:t>
            </a:r>
            <a:r>
              <a:rPr lang="es-CO" sz="1600" b="0" i="1" noProof="0" dirty="0">
                <a:solidFill>
                  <a:schemeClr val="bg1"/>
                </a:solidFill>
                <a:effectLst/>
              </a:rPr>
              <a:t>Días / 5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7729021" y="4870823"/>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974108" y="3983669"/>
            <a:ext cx="9993745" cy="646331"/>
          </a:xfrm>
          <a:prstGeom prst="rect">
            <a:avLst/>
          </a:prstGeom>
          <a:noFill/>
        </p:spPr>
        <p:txBody>
          <a:bodyPr wrap="square" rtlCol="0">
            <a:spAutoFit/>
          </a:bodyPr>
          <a:lstStyle/>
          <a:p>
            <a:r>
              <a:rPr lang="es-CO" sz="3600" b="1" noProof="0" dirty="0">
                <a:solidFill>
                  <a:schemeClr val="bg1"/>
                </a:solidFill>
                <a:effectLst>
                  <a:glow rad="101600">
                    <a:schemeClr val="accent1">
                      <a:satMod val="175000"/>
                      <a:alpha val="40000"/>
                    </a:schemeClr>
                  </a:glow>
                </a:effectLst>
                <a:latin typeface="Montserrat" panose="02000505000000020004" pitchFamily="2" charset="0"/>
              </a:rPr>
              <a:t>BUENOS AIRES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IGUAZU</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58724" y="5026385"/>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178412" y="736815"/>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204821" y="1389904"/>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204821" y="1308384"/>
            <a:ext cx="7648292" cy="2951064"/>
          </a:xfrm>
          <a:prstGeom prst="rect">
            <a:avLst/>
          </a:prstGeom>
          <a:noFill/>
        </p:spPr>
        <p:txBody>
          <a:bodyPr wrap="square" rtlCol="0">
            <a:spAutoFit/>
          </a:bodyPr>
          <a:lstStyle/>
          <a:p>
            <a:pPr lvl="0">
              <a:lnSpc>
                <a:spcPct val="120000"/>
              </a:lnSpc>
              <a:buSzPts val="1000"/>
              <a:tabLst>
                <a:tab pos="457200" algn="l"/>
              </a:tabLst>
            </a:pP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en Buenos Aires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03 noches de Alojamiento en Hotel seleccionado en Buenos Aires.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de Buenos Aires (Medio día) con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guia</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en español.</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Entrada gratis en Casino Flotante de Puerto Madero.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Desayunos e Impuestos.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en Iguazú.</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02 noches de Alojamiento en Hotel seleccionado en Puerto Iguazú.</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Cataratas Brasil SIB con ticket de ingreso incluido.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Cataratas Argentina SIB con ticket de ingreso incluido.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65 AÑOS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3046" r="33046"/>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139938" y="90484"/>
            <a:ext cx="7648291" cy="646331"/>
          </a:xfrm>
          <a:prstGeom prst="rect">
            <a:avLst/>
          </a:prstGeom>
          <a:noFill/>
        </p:spPr>
        <p:txBody>
          <a:bodyPr wrap="square" rtlCol="0">
            <a:spAutoFit/>
          </a:bodyPr>
          <a:lstStyle/>
          <a:p>
            <a:r>
              <a:rPr lang="es-CO" sz="3600" b="1" noProof="0" dirty="0">
                <a:latin typeface="Montserrat" panose="02000505000000020004" pitchFamily="2" charset="0"/>
              </a:rPr>
              <a:t>BUENOS AIRES </a:t>
            </a:r>
            <a:r>
              <a:rPr lang="es-CO" sz="3600" b="1" noProof="0" dirty="0">
                <a:solidFill>
                  <a:srgbClr val="FF6600"/>
                </a:solidFill>
                <a:latin typeface="Montserrat" panose="02000505000000020004" pitchFamily="2" charset="0"/>
              </a:rPr>
              <a:t>IGUAZU</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438874" y="814842"/>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545090" y="1464068"/>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545090" y="1654637"/>
            <a:ext cx="6802366" cy="1510670"/>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Almuerzos y cenas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BOG/BUE/IGU/BOG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“Fee”</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llamadas telefónicas, servicio de lavandería, etc. </a:t>
            </a:r>
            <a:endPar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Servicios no especificados</a:t>
            </a: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1790" r="31790"/>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438874" y="207893"/>
            <a:ext cx="7055002" cy="646331"/>
          </a:xfrm>
          <a:prstGeom prst="rect">
            <a:avLst/>
          </a:prstGeom>
          <a:noFill/>
        </p:spPr>
        <p:txBody>
          <a:bodyPr wrap="square" rtlCol="0">
            <a:spAutoFit/>
          </a:bodyPr>
          <a:lstStyle/>
          <a:p>
            <a:r>
              <a:rPr lang="es-CO" sz="3600" b="1" noProof="0" dirty="0">
                <a:latin typeface="Montserrat" panose="02000505000000020004" pitchFamily="2" charset="0"/>
              </a:rPr>
              <a:t>BUENOS AIRES </a:t>
            </a:r>
            <a:r>
              <a:rPr lang="es-CO" sz="3600" b="1" noProof="0" dirty="0">
                <a:solidFill>
                  <a:srgbClr val="FF6600"/>
                </a:solidFill>
                <a:latin typeface="Montserrat" panose="02000505000000020004" pitchFamily="2" charset="0"/>
              </a:rPr>
              <a:t>IGUAZU</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1527564" y="14945"/>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343150" y="5911785"/>
            <a:ext cx="7187644" cy="584775"/>
          </a:xfrm>
          <a:prstGeom prst="rect">
            <a:avLst/>
          </a:prstGeom>
          <a:noFill/>
        </p:spPr>
        <p:txBody>
          <a:bodyPr wrap="square" rtlCol="0">
            <a:spAutoFit/>
          </a:bodyPr>
          <a:lstStyle/>
          <a:p>
            <a:pPr algn="ctr"/>
            <a:r>
              <a:rPr lang="es-CO" sz="1600" i="1" noProof="0" dirty="0">
                <a:solidFill>
                  <a:schemeClr val="bg1"/>
                </a:solidFill>
                <a:latin typeface="+mj-lt"/>
              </a:rPr>
              <a:t>*Tarifas sujetas a Cambio sin previo aviso hasta el momento de reserva*</a:t>
            </a:r>
          </a:p>
          <a:p>
            <a:pPr algn="ctr"/>
            <a:r>
              <a:rPr lang="es-CO" sz="1600" i="1" noProof="0" dirty="0">
                <a:solidFill>
                  <a:schemeClr val="bg1"/>
                </a:solidFill>
                <a:latin typeface="+mj-lt"/>
              </a:rPr>
              <a:t>         *Tarifas NO aplican para festividades y </a:t>
            </a:r>
            <a:r>
              <a:rPr lang="es-CO" sz="1600" i="1" noProof="0">
                <a:solidFill>
                  <a:schemeClr val="bg1"/>
                </a:solidFill>
                <a:latin typeface="+mj-lt"/>
              </a:rPr>
              <a:t>eventos  </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435755" y="488919"/>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sp>
        <p:nvSpPr>
          <p:cNvPr id="13" name="CuadroTexto 12">
            <a:extLst>
              <a:ext uri="{FF2B5EF4-FFF2-40B4-BE49-F238E27FC236}">
                <a16:creationId xmlns:a16="http://schemas.microsoft.com/office/drawing/2014/main" id="{98BEE8F8-C3EA-BF0C-1F78-A1D179D51537}"/>
              </a:ext>
            </a:extLst>
          </p:cNvPr>
          <p:cNvSpPr txBox="1"/>
          <p:nvPr/>
        </p:nvSpPr>
        <p:spPr>
          <a:xfrm>
            <a:off x="6844494" y="3537291"/>
            <a:ext cx="5141424" cy="1900520"/>
          </a:xfrm>
          <a:prstGeom prst="rect">
            <a:avLst/>
          </a:prstGeom>
          <a:noFill/>
        </p:spPr>
        <p:txBody>
          <a:bodyPr wrap="square">
            <a:spAutoFit/>
          </a:bodyPr>
          <a:lstStyle/>
          <a:p>
            <a:pPr algn="just">
              <a:lnSpc>
                <a:spcPct val="150000"/>
              </a:lnSpc>
            </a:pPr>
            <a:r>
              <a:rPr lang="es-ES_tradnl" sz="1600" b="1" i="1" u="sng" kern="1800" dirty="0">
                <a:solidFill>
                  <a:schemeClr val="bg1"/>
                </a:solidFill>
                <a:effectLst/>
                <a:latin typeface="+mj-lt"/>
                <a:ea typeface="Batang" panose="02030600000101010101" pitchFamily="18" charset="-127"/>
                <a:cs typeface="Times New Roman" panose="02020603050405020304" pitchFamily="18" charset="0"/>
              </a:rPr>
              <a:t>Notas :</a:t>
            </a:r>
            <a:endParaRPr lang="es-CO" sz="16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600" i="1" kern="1800" dirty="0">
                <a:solidFill>
                  <a:schemeClr val="bg1"/>
                </a:solidFill>
                <a:effectLst/>
                <a:latin typeface="+mj-lt"/>
                <a:ea typeface="Times New Roman" panose="02020603050405020304" pitchFamily="18" charset="0"/>
                <a:cs typeface="Times New Roman" panose="02020603050405020304" pitchFamily="18" charset="0"/>
              </a:rPr>
              <a:t>fechas o períodos especiales (Semana Santa, Feriados, Congresos, Vacaciones de</a:t>
            </a:r>
          </a:p>
          <a:p>
            <a:pPr marL="342900" lvl="0" indent="-342900" algn="just">
              <a:lnSpc>
                <a:spcPct val="150000"/>
              </a:lnSpc>
              <a:buFont typeface="Arial" panose="020B0604020202020204" pitchFamily="34" charset="0"/>
              <a:buChar char="-"/>
              <a:tabLst>
                <a:tab pos="457200" algn="l"/>
              </a:tabLst>
            </a:pPr>
            <a:r>
              <a:rPr lang="es-ES" sz="1600" i="1" kern="1800" dirty="0">
                <a:solidFill>
                  <a:schemeClr val="bg1"/>
                </a:solidFill>
                <a:effectLst/>
                <a:latin typeface="+mj-lt"/>
                <a:ea typeface="Times New Roman" panose="02020603050405020304" pitchFamily="18" charset="0"/>
                <a:cs typeface="Times New Roman" panose="02020603050405020304" pitchFamily="18" charset="0"/>
              </a:rPr>
              <a:t>Invierno, Navidad, Año Nuevo, Carnaval, eventos deportivos etc.).</a:t>
            </a:r>
            <a:endParaRPr lang="es-CO" sz="140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018C19D0-739C-CEE8-AF63-642A1B4BE8EA}"/>
              </a:ext>
            </a:extLst>
          </p:cNvPr>
          <p:cNvGraphicFramePr>
            <a:graphicFrameLocks noGrp="1"/>
          </p:cNvGraphicFramePr>
          <p:nvPr>
            <p:extLst>
              <p:ext uri="{D42A27DB-BD31-4B8C-83A1-F6EECF244321}">
                <p14:modId xmlns:p14="http://schemas.microsoft.com/office/powerpoint/2010/main" val="2997650626"/>
              </p:ext>
            </p:extLst>
          </p:nvPr>
        </p:nvGraphicFramePr>
        <p:xfrm>
          <a:off x="308364" y="950584"/>
          <a:ext cx="5884616" cy="4934560"/>
        </p:xfrm>
        <a:graphic>
          <a:graphicData uri="http://schemas.openxmlformats.org/drawingml/2006/table">
            <a:tbl>
              <a:tblPr firstRow="1" firstCol="1">
                <a:tableStyleId>{5C22544A-7EE6-4342-B048-85BDC9FD1C3A}</a:tableStyleId>
              </a:tblPr>
              <a:tblGrid>
                <a:gridCol w="2128993">
                  <a:extLst>
                    <a:ext uri="{9D8B030D-6E8A-4147-A177-3AD203B41FA5}">
                      <a16:colId xmlns:a16="http://schemas.microsoft.com/office/drawing/2014/main" val="955045498"/>
                    </a:ext>
                  </a:extLst>
                </a:gridCol>
                <a:gridCol w="2128993">
                  <a:extLst>
                    <a:ext uri="{9D8B030D-6E8A-4147-A177-3AD203B41FA5}">
                      <a16:colId xmlns:a16="http://schemas.microsoft.com/office/drawing/2014/main" val="2061772291"/>
                    </a:ext>
                  </a:extLst>
                </a:gridCol>
                <a:gridCol w="566263">
                  <a:extLst>
                    <a:ext uri="{9D8B030D-6E8A-4147-A177-3AD203B41FA5}">
                      <a16:colId xmlns:a16="http://schemas.microsoft.com/office/drawing/2014/main" val="1808648395"/>
                    </a:ext>
                  </a:extLst>
                </a:gridCol>
                <a:gridCol w="566263">
                  <a:extLst>
                    <a:ext uri="{9D8B030D-6E8A-4147-A177-3AD203B41FA5}">
                      <a16:colId xmlns:a16="http://schemas.microsoft.com/office/drawing/2014/main" val="1202691742"/>
                    </a:ext>
                  </a:extLst>
                </a:gridCol>
                <a:gridCol w="494104">
                  <a:extLst>
                    <a:ext uri="{9D8B030D-6E8A-4147-A177-3AD203B41FA5}">
                      <a16:colId xmlns:a16="http://schemas.microsoft.com/office/drawing/2014/main" val="2665128456"/>
                    </a:ext>
                  </a:extLst>
                </a:gridCol>
              </a:tblGrid>
              <a:tr h="276806">
                <a:tc>
                  <a:txBody>
                    <a:bodyPr/>
                    <a:lstStyle/>
                    <a:p>
                      <a:pPr algn="ctr">
                        <a:lnSpc>
                          <a:spcPct val="120000"/>
                        </a:lnSpc>
                      </a:pPr>
                      <a:r>
                        <a:rPr lang="es-ES" sz="1200" dirty="0">
                          <a:effectLst/>
                        </a:rPr>
                        <a:t>HOTELES</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VIGENCIA</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SGL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a:txBody>
                    <a:bodyPr/>
                    <a:lstStyle/>
                    <a:p>
                      <a:pPr algn="ctr">
                        <a:lnSpc>
                          <a:spcPct val="120000"/>
                        </a:lnSpc>
                      </a:pPr>
                      <a:r>
                        <a:rPr lang="es-ES" sz="1200" dirty="0">
                          <a:effectLst/>
                        </a:rPr>
                        <a:t>DBL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a:txBody>
                    <a:bodyPr/>
                    <a:lstStyle/>
                    <a:p>
                      <a:pPr algn="ctr">
                        <a:lnSpc>
                          <a:spcPct val="120000"/>
                        </a:lnSpc>
                      </a:pPr>
                      <a:r>
                        <a:rPr lang="es-ES" sz="1200" dirty="0">
                          <a:effectLst/>
                        </a:rPr>
                        <a:t>TPL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extLst>
                  <a:ext uri="{0D108BD9-81ED-4DB2-BD59-A6C34878D82A}">
                    <a16:rowId xmlns:a16="http://schemas.microsoft.com/office/drawing/2014/main" val="906858986"/>
                  </a:ext>
                </a:extLst>
              </a:tr>
              <a:tr h="211840">
                <a:tc gridSpan="5">
                  <a:txBody>
                    <a:bodyPr/>
                    <a:lstStyle/>
                    <a:p>
                      <a:pPr algn="ctr">
                        <a:lnSpc>
                          <a:spcPct val="120000"/>
                        </a:lnSpc>
                      </a:pPr>
                      <a:r>
                        <a:rPr lang="es-ES" sz="1200" dirty="0">
                          <a:effectLst/>
                        </a:rPr>
                        <a:t>Categoría 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855754747"/>
                  </a:ext>
                </a:extLst>
              </a:tr>
              <a:tr h="211840">
                <a:tc rowSpan="8">
                  <a:txBody>
                    <a:bodyPr/>
                    <a:lstStyle/>
                    <a:p>
                      <a:pPr algn="ctr">
                        <a:lnSpc>
                          <a:spcPct val="120000"/>
                        </a:lnSpc>
                      </a:pPr>
                      <a:r>
                        <a:rPr lang="es-ES" sz="1200" dirty="0">
                          <a:effectLst/>
                        </a:rPr>
                        <a:t>Intercontinental (</a:t>
                      </a:r>
                      <a:r>
                        <a:rPr lang="es-ES" sz="1200" dirty="0" err="1">
                          <a:effectLst/>
                        </a:rPr>
                        <a:t>Classic</a:t>
                      </a:r>
                      <a:r>
                        <a:rPr lang="es-ES" sz="1200" dirty="0">
                          <a:effectLst/>
                        </a:rPr>
                        <a:t>) Iguazú Grand (Junior Suite)</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01 MAY 2025 / 30 JUN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1382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786</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737</a:t>
                      </a:r>
                    </a:p>
                  </a:txBody>
                  <a:tcPr marL="9525" marR="9525" marT="9525" marB="0" anchor="b"/>
                </a:tc>
                <a:extLst>
                  <a:ext uri="{0D108BD9-81ED-4DB2-BD59-A6C34878D82A}">
                    <a16:rowId xmlns:a16="http://schemas.microsoft.com/office/drawing/2014/main" val="769908571"/>
                  </a:ext>
                </a:extLst>
              </a:tr>
              <a:tr h="211840">
                <a:tc vMerge="1">
                  <a:txBody>
                    <a:bodyPr/>
                    <a:lstStyle/>
                    <a:p>
                      <a:endParaRPr lang="es-CO"/>
                    </a:p>
                  </a:txBody>
                  <a:tcPr/>
                </a:tc>
                <a:tc>
                  <a:txBody>
                    <a:bodyPr/>
                    <a:lstStyle/>
                    <a:p>
                      <a:pPr algn="ctr">
                        <a:lnSpc>
                          <a:spcPct val="120000"/>
                        </a:lnSpc>
                      </a:pPr>
                      <a:r>
                        <a:rPr lang="es-ES" sz="1200" dirty="0">
                          <a:effectLst/>
                        </a:rPr>
                        <a:t>01 JUL 2025 / 31 JUL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1646</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927</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839</a:t>
                      </a:r>
                    </a:p>
                  </a:txBody>
                  <a:tcPr marL="9525" marR="9525" marT="9525" marB="0" anchor="b"/>
                </a:tc>
                <a:extLst>
                  <a:ext uri="{0D108BD9-81ED-4DB2-BD59-A6C34878D82A}">
                    <a16:rowId xmlns:a16="http://schemas.microsoft.com/office/drawing/2014/main" val="3227502656"/>
                  </a:ext>
                </a:extLst>
              </a:tr>
              <a:tr h="211840">
                <a:tc vMerge="1">
                  <a:txBody>
                    <a:bodyPr/>
                    <a:lstStyle/>
                    <a:p>
                      <a:endParaRPr lang="es-CO"/>
                    </a:p>
                  </a:txBody>
                  <a:tcPr/>
                </a:tc>
                <a:tc>
                  <a:txBody>
                    <a:bodyPr/>
                    <a:lstStyle/>
                    <a:p>
                      <a:pPr algn="ctr">
                        <a:lnSpc>
                          <a:spcPct val="120000"/>
                        </a:lnSpc>
                      </a:pPr>
                      <a:r>
                        <a:rPr lang="es-ES" sz="1200" dirty="0">
                          <a:effectLst/>
                        </a:rPr>
                        <a:t>01 AGO 2025 / 30 SEP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1413</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811</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761</a:t>
                      </a:r>
                    </a:p>
                  </a:txBody>
                  <a:tcPr marL="9525" marR="9525" marT="9525" marB="0" anchor="b"/>
                </a:tc>
                <a:extLst>
                  <a:ext uri="{0D108BD9-81ED-4DB2-BD59-A6C34878D82A}">
                    <a16:rowId xmlns:a16="http://schemas.microsoft.com/office/drawing/2014/main" val="3564069341"/>
                  </a:ext>
                </a:extLst>
              </a:tr>
              <a:tr h="211840">
                <a:tc vMerge="1">
                  <a:txBody>
                    <a:bodyPr/>
                    <a:lstStyle/>
                    <a:p>
                      <a:endParaRPr lang="es-CO"/>
                    </a:p>
                  </a:txBody>
                  <a:tcPr/>
                </a:tc>
                <a:tc>
                  <a:txBody>
                    <a:bodyPr/>
                    <a:lstStyle/>
                    <a:p>
                      <a:pPr algn="ctr">
                        <a:lnSpc>
                          <a:spcPct val="120000"/>
                        </a:lnSpc>
                      </a:pPr>
                      <a:r>
                        <a:rPr lang="es-ES" sz="1200" dirty="0">
                          <a:effectLst/>
                        </a:rPr>
                        <a:t>01 OCT 2025 / 30 NOV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1669</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943</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853</a:t>
                      </a:r>
                    </a:p>
                  </a:txBody>
                  <a:tcPr marL="9525" marR="9525" marT="9525" marB="0" anchor="b"/>
                </a:tc>
                <a:extLst>
                  <a:ext uri="{0D108BD9-81ED-4DB2-BD59-A6C34878D82A}">
                    <a16:rowId xmlns:a16="http://schemas.microsoft.com/office/drawing/2014/main" val="4079772219"/>
                  </a:ext>
                </a:extLst>
              </a:tr>
              <a:tr h="211840">
                <a:tc vMerge="1">
                  <a:txBody>
                    <a:bodyPr/>
                    <a:lstStyle/>
                    <a:p>
                      <a:endParaRPr lang="es-CO"/>
                    </a:p>
                  </a:txBody>
                  <a:tcPr/>
                </a:tc>
                <a:tc>
                  <a:txBody>
                    <a:bodyPr/>
                    <a:lstStyle/>
                    <a:p>
                      <a:pPr algn="ctr">
                        <a:lnSpc>
                          <a:spcPct val="120000"/>
                        </a:lnSpc>
                      </a:pPr>
                      <a:r>
                        <a:rPr lang="es-ES" sz="1200" dirty="0">
                          <a:effectLst/>
                        </a:rPr>
                        <a:t>01 DIC 2025 / 31 DIC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1495</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856</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795</a:t>
                      </a:r>
                    </a:p>
                  </a:txBody>
                  <a:tcPr marL="9525" marR="9525" marT="9525" marB="0" anchor="b"/>
                </a:tc>
                <a:extLst>
                  <a:ext uri="{0D108BD9-81ED-4DB2-BD59-A6C34878D82A}">
                    <a16:rowId xmlns:a16="http://schemas.microsoft.com/office/drawing/2014/main" val="3845317462"/>
                  </a:ext>
                </a:extLst>
              </a:tr>
              <a:tr h="211840">
                <a:tc vMerge="1">
                  <a:txBody>
                    <a:bodyPr/>
                    <a:lstStyle/>
                    <a:p>
                      <a:endParaRPr lang="es-CO"/>
                    </a:p>
                  </a:txBody>
                  <a:tcPr/>
                </a:tc>
                <a:tc>
                  <a:txBody>
                    <a:bodyPr/>
                    <a:lstStyle/>
                    <a:p>
                      <a:pPr algn="ctr">
                        <a:lnSpc>
                          <a:spcPct val="120000"/>
                        </a:lnSpc>
                      </a:pPr>
                      <a:r>
                        <a:rPr lang="es-ES" sz="1200" dirty="0">
                          <a:effectLst/>
                        </a:rPr>
                        <a:t>01 ENE 2026 / 28 FEB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1526</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882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820</a:t>
                      </a:r>
                    </a:p>
                  </a:txBody>
                  <a:tcPr marL="9525" marR="9525" marT="9525" marB="0" anchor="b"/>
                </a:tc>
                <a:extLst>
                  <a:ext uri="{0D108BD9-81ED-4DB2-BD59-A6C34878D82A}">
                    <a16:rowId xmlns:a16="http://schemas.microsoft.com/office/drawing/2014/main" val="210985007"/>
                  </a:ext>
                </a:extLst>
              </a:tr>
              <a:tr h="247474">
                <a:tc vMerge="1">
                  <a:txBody>
                    <a:bodyPr/>
                    <a:lstStyle/>
                    <a:p>
                      <a:endParaRPr lang="es-CO"/>
                    </a:p>
                  </a:txBody>
                  <a:tcPr/>
                </a:tc>
                <a:tc>
                  <a:txBody>
                    <a:bodyPr/>
                    <a:lstStyle/>
                    <a:p>
                      <a:pPr algn="ctr">
                        <a:lnSpc>
                          <a:spcPct val="120000"/>
                        </a:lnSpc>
                      </a:pPr>
                      <a:r>
                        <a:rPr lang="es-ES" sz="1200" dirty="0">
                          <a:effectLst/>
                        </a:rPr>
                        <a:t>01 MAR 2026 / 31 MAR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1701</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969</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878</a:t>
                      </a:r>
                    </a:p>
                  </a:txBody>
                  <a:tcPr marL="9525" marR="9525" marT="9525" marB="0" anchor="b"/>
                </a:tc>
                <a:extLst>
                  <a:ext uri="{0D108BD9-81ED-4DB2-BD59-A6C34878D82A}">
                    <a16:rowId xmlns:a16="http://schemas.microsoft.com/office/drawing/2014/main" val="394783781"/>
                  </a:ext>
                </a:extLst>
              </a:tr>
              <a:tr h="211840">
                <a:tc vMerge="1">
                  <a:txBody>
                    <a:bodyPr/>
                    <a:lstStyle/>
                    <a:p>
                      <a:endParaRPr lang="es-CO"/>
                    </a:p>
                  </a:txBody>
                  <a:tcPr/>
                </a:tc>
                <a:tc>
                  <a:txBody>
                    <a:bodyPr/>
                    <a:lstStyle/>
                    <a:p>
                      <a:pPr algn="ctr">
                        <a:lnSpc>
                          <a:spcPct val="120000"/>
                        </a:lnSpc>
                      </a:pPr>
                      <a:r>
                        <a:rPr lang="es-ES" sz="1200" dirty="0">
                          <a:effectLst/>
                        </a:rPr>
                        <a:t>01ABR 2026 / 30 ABR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1453</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845</a:t>
                      </a:r>
                    </a:p>
                  </a:txBody>
                  <a:tcPr marL="9525" marR="9525" marT="9525" marB="0" anchor="b"/>
                </a:tc>
                <a:tc>
                  <a:txBody>
                    <a:bodyPr/>
                    <a:lstStyle/>
                    <a:p>
                      <a:pPr algn="ctr" fontAlgn="b"/>
                      <a:r>
                        <a:rPr lang="es-CO" sz="1200" b="0" i="0" u="none" strike="noStrike" dirty="0">
                          <a:solidFill>
                            <a:srgbClr val="000000"/>
                          </a:solidFill>
                          <a:effectLst/>
                          <a:latin typeface="Open Sans" panose="020B0606030504020204" pitchFamily="34" charset="0"/>
                        </a:rPr>
                        <a:t>796</a:t>
                      </a:r>
                    </a:p>
                  </a:txBody>
                  <a:tcPr marL="9525" marR="9525" marT="9525" marB="0" anchor="b"/>
                </a:tc>
                <a:extLst>
                  <a:ext uri="{0D108BD9-81ED-4DB2-BD59-A6C34878D82A}">
                    <a16:rowId xmlns:a16="http://schemas.microsoft.com/office/drawing/2014/main" val="3969679554"/>
                  </a:ext>
                </a:extLst>
              </a:tr>
              <a:tr h="211840">
                <a:tc gridSpan="5">
                  <a:txBody>
                    <a:bodyPr/>
                    <a:lstStyle/>
                    <a:p>
                      <a:pPr algn="ctr">
                        <a:lnSpc>
                          <a:spcPct val="120000"/>
                        </a:lnSpc>
                      </a:pPr>
                      <a:r>
                        <a:rPr lang="es-ES" sz="1200" dirty="0">
                          <a:effectLst/>
                        </a:rPr>
                        <a:t>Categoría 4*</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212803013"/>
                  </a:ext>
                </a:extLst>
              </a:tr>
              <a:tr h="211840">
                <a:tc rowSpan="4">
                  <a:txBody>
                    <a:bodyPr/>
                    <a:lstStyle/>
                    <a:p>
                      <a:pPr algn="ctr">
                        <a:lnSpc>
                          <a:spcPct val="120000"/>
                        </a:lnSpc>
                      </a:pPr>
                      <a:r>
                        <a:rPr lang="es-ES" sz="1200" dirty="0">
                          <a:effectLst/>
                        </a:rPr>
                        <a:t>NH </a:t>
                      </a:r>
                      <a:r>
                        <a:rPr lang="es-ES" sz="1200" dirty="0" err="1">
                          <a:effectLst/>
                        </a:rPr>
                        <a:t>city</a:t>
                      </a:r>
                      <a:r>
                        <a:rPr lang="es-ES" sz="1200" dirty="0">
                          <a:effectLst/>
                        </a:rPr>
                        <a:t> (</a:t>
                      </a:r>
                      <a:r>
                        <a:rPr lang="es-ES" sz="1200" dirty="0" err="1">
                          <a:effectLst/>
                        </a:rPr>
                        <a:t>std</a:t>
                      </a:r>
                      <a:r>
                        <a:rPr lang="es-ES" sz="1200" dirty="0">
                          <a:effectLst/>
                        </a:rPr>
                        <a:t>) </a:t>
                      </a:r>
                      <a:endParaRPr lang="es-CO" sz="1100" dirty="0">
                        <a:effectLst/>
                      </a:endParaRPr>
                    </a:p>
                    <a:p>
                      <a:pPr algn="ctr">
                        <a:lnSpc>
                          <a:spcPct val="120000"/>
                        </a:lnSpc>
                      </a:pPr>
                      <a:r>
                        <a:rPr lang="es-ES" sz="1200" dirty="0" err="1">
                          <a:effectLst/>
                        </a:rPr>
                        <a:t>Village</a:t>
                      </a:r>
                      <a:r>
                        <a:rPr lang="es-ES" sz="1200" dirty="0">
                          <a:effectLst/>
                        </a:rPr>
                        <a:t> Cataratas(Deluxe)</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01 MAY 2025 / 30 JUN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887</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539</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520</a:t>
                      </a:r>
                    </a:p>
                  </a:txBody>
                  <a:tcPr marL="9525" marR="9525" marT="9525" marB="0" anchor="b"/>
                </a:tc>
                <a:extLst>
                  <a:ext uri="{0D108BD9-81ED-4DB2-BD59-A6C34878D82A}">
                    <a16:rowId xmlns:a16="http://schemas.microsoft.com/office/drawing/2014/main" val="1799379228"/>
                  </a:ext>
                </a:extLst>
              </a:tr>
              <a:tr h="211840">
                <a:tc vMerge="1">
                  <a:txBody>
                    <a:bodyPr/>
                    <a:lstStyle/>
                    <a:p>
                      <a:endParaRPr lang="es-CO"/>
                    </a:p>
                  </a:txBody>
                  <a:tcPr/>
                </a:tc>
                <a:tc>
                  <a:txBody>
                    <a:bodyPr/>
                    <a:lstStyle/>
                    <a:p>
                      <a:pPr algn="ctr">
                        <a:lnSpc>
                          <a:spcPct val="120000"/>
                        </a:lnSpc>
                      </a:pPr>
                      <a:r>
                        <a:rPr lang="es-ES" sz="1200" dirty="0">
                          <a:effectLst/>
                        </a:rPr>
                        <a:t>01 JUL 2025 / 30 SEP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919</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564</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543</a:t>
                      </a:r>
                    </a:p>
                  </a:txBody>
                  <a:tcPr marL="9525" marR="9525" marT="9525" marB="0" anchor="b"/>
                </a:tc>
                <a:extLst>
                  <a:ext uri="{0D108BD9-81ED-4DB2-BD59-A6C34878D82A}">
                    <a16:rowId xmlns:a16="http://schemas.microsoft.com/office/drawing/2014/main" val="1110485952"/>
                  </a:ext>
                </a:extLst>
              </a:tr>
              <a:tr h="211840">
                <a:tc vMerge="1">
                  <a:txBody>
                    <a:bodyPr/>
                    <a:lstStyle/>
                    <a:p>
                      <a:endParaRPr lang="es-CO"/>
                    </a:p>
                  </a:txBody>
                  <a:tcPr/>
                </a:tc>
                <a:tc>
                  <a:txBody>
                    <a:bodyPr/>
                    <a:lstStyle/>
                    <a:p>
                      <a:pPr algn="ctr">
                        <a:lnSpc>
                          <a:spcPct val="120000"/>
                        </a:lnSpc>
                      </a:pPr>
                      <a:r>
                        <a:rPr lang="es-ES" sz="1200" dirty="0">
                          <a:effectLst/>
                        </a:rPr>
                        <a:t>01 OCT 2025 / 31 DIC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927</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573</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553</a:t>
                      </a:r>
                    </a:p>
                  </a:txBody>
                  <a:tcPr marL="9525" marR="9525" marT="9525" marB="0" anchor="b"/>
                </a:tc>
                <a:extLst>
                  <a:ext uri="{0D108BD9-81ED-4DB2-BD59-A6C34878D82A}">
                    <a16:rowId xmlns:a16="http://schemas.microsoft.com/office/drawing/2014/main" val="2078373508"/>
                  </a:ext>
                </a:extLst>
              </a:tr>
              <a:tr h="211840">
                <a:tc vMerge="1">
                  <a:txBody>
                    <a:bodyPr/>
                    <a:lstStyle/>
                    <a:p>
                      <a:endParaRPr lang="es-CO"/>
                    </a:p>
                  </a:txBody>
                  <a:tcPr/>
                </a:tc>
                <a:tc>
                  <a:txBody>
                    <a:bodyPr/>
                    <a:lstStyle/>
                    <a:p>
                      <a:pPr algn="ctr">
                        <a:lnSpc>
                          <a:spcPct val="120000"/>
                        </a:lnSpc>
                      </a:pPr>
                      <a:r>
                        <a:rPr lang="es-ES" sz="1200" dirty="0">
                          <a:effectLst/>
                        </a:rPr>
                        <a:t>01 ENE 2026 / 30 ABR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959</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599</a:t>
                      </a:r>
                    </a:p>
                  </a:txBody>
                  <a:tcPr marL="9525" marR="9525" marT="9525" marB="0" anchor="b"/>
                </a:tc>
                <a:tc>
                  <a:txBody>
                    <a:bodyPr/>
                    <a:lstStyle/>
                    <a:p>
                      <a:pPr algn="ctr" fontAlgn="b"/>
                      <a:r>
                        <a:rPr lang="es-CO" sz="1200" b="0" i="0" u="none" strike="noStrike" dirty="0">
                          <a:solidFill>
                            <a:srgbClr val="000000"/>
                          </a:solidFill>
                          <a:effectLst/>
                          <a:latin typeface="Open Sans" panose="020B0606030504020204" pitchFamily="34" charset="0"/>
                        </a:rPr>
                        <a:t>578</a:t>
                      </a:r>
                    </a:p>
                  </a:txBody>
                  <a:tcPr marL="9525" marR="9525" marT="9525" marB="0" anchor="b"/>
                </a:tc>
                <a:extLst>
                  <a:ext uri="{0D108BD9-81ED-4DB2-BD59-A6C34878D82A}">
                    <a16:rowId xmlns:a16="http://schemas.microsoft.com/office/drawing/2014/main" val="3466454290"/>
                  </a:ext>
                </a:extLst>
              </a:tr>
              <a:tr h="211840">
                <a:tc gridSpan="5">
                  <a:txBody>
                    <a:bodyPr/>
                    <a:lstStyle/>
                    <a:p>
                      <a:pPr algn="ctr">
                        <a:lnSpc>
                          <a:spcPct val="120000"/>
                        </a:lnSpc>
                      </a:pPr>
                      <a:r>
                        <a:rPr lang="es-ES" sz="1200" dirty="0">
                          <a:effectLst/>
                        </a:rPr>
                        <a:t>Categoría 3*</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354243587"/>
                  </a:ext>
                </a:extLst>
              </a:tr>
              <a:tr h="211840">
                <a:tc rowSpan="6">
                  <a:txBody>
                    <a:bodyPr/>
                    <a:lstStyle/>
                    <a:p>
                      <a:pPr algn="ctr">
                        <a:lnSpc>
                          <a:spcPct val="120000"/>
                        </a:lnSpc>
                      </a:pPr>
                      <a:r>
                        <a:rPr lang="es-ES" sz="1200" dirty="0" err="1">
                          <a:effectLst/>
                        </a:rPr>
                        <a:t>Two</a:t>
                      </a:r>
                      <a:r>
                        <a:rPr lang="es-ES" sz="1200" dirty="0">
                          <a:effectLst/>
                        </a:rPr>
                        <a:t> Buenos Aires (</a:t>
                      </a:r>
                      <a:r>
                        <a:rPr lang="es-ES" sz="1200" dirty="0" err="1">
                          <a:effectLst/>
                        </a:rPr>
                        <a:t>Std</a:t>
                      </a:r>
                      <a:r>
                        <a:rPr lang="es-ES" sz="1200" dirty="0">
                          <a:effectLst/>
                        </a:rPr>
                        <a:t>) </a:t>
                      </a:r>
                      <a:endParaRPr lang="es-CO" sz="1100" dirty="0">
                        <a:effectLst/>
                      </a:endParaRPr>
                    </a:p>
                    <a:p>
                      <a:pPr algn="ctr">
                        <a:lnSpc>
                          <a:spcPct val="120000"/>
                        </a:lnSpc>
                      </a:pPr>
                      <a:r>
                        <a:rPr lang="es-ES" sz="1200" dirty="0" err="1">
                          <a:effectLst/>
                        </a:rPr>
                        <a:t>Raices</a:t>
                      </a:r>
                      <a:r>
                        <a:rPr lang="es-ES" sz="1200" dirty="0">
                          <a:effectLst/>
                        </a:rPr>
                        <a:t> </a:t>
                      </a:r>
                      <a:r>
                        <a:rPr lang="es-ES" sz="1200" dirty="0" err="1">
                          <a:effectLst/>
                        </a:rPr>
                        <a:t>Esturion</a:t>
                      </a:r>
                      <a:r>
                        <a:rPr lang="es-ES" sz="1200" dirty="0">
                          <a:effectLst/>
                        </a:rPr>
                        <a:t> (</a:t>
                      </a:r>
                      <a:r>
                        <a:rPr lang="es-ES" sz="1200" dirty="0" err="1">
                          <a:effectLst/>
                        </a:rPr>
                        <a:t>Regency</a:t>
                      </a:r>
                      <a:r>
                        <a:rPr lang="es-ES" sz="1200" dirty="0">
                          <a:effectLst/>
                        </a:rPr>
                        <a:t> del plata)</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01 MAY 2025 / 30 JUN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759</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475</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473</a:t>
                      </a:r>
                    </a:p>
                  </a:txBody>
                  <a:tcPr marL="9525" marR="9525" marT="9525" marB="0" anchor="b"/>
                </a:tc>
                <a:extLst>
                  <a:ext uri="{0D108BD9-81ED-4DB2-BD59-A6C34878D82A}">
                    <a16:rowId xmlns:a16="http://schemas.microsoft.com/office/drawing/2014/main" val="2050414882"/>
                  </a:ext>
                </a:extLst>
              </a:tr>
              <a:tr h="211840">
                <a:tc vMerge="1">
                  <a:txBody>
                    <a:bodyPr/>
                    <a:lstStyle/>
                    <a:p>
                      <a:endParaRPr lang="es-CO"/>
                    </a:p>
                  </a:txBody>
                  <a:tcPr/>
                </a:tc>
                <a:tc>
                  <a:txBody>
                    <a:bodyPr/>
                    <a:lstStyle/>
                    <a:p>
                      <a:pPr algn="ctr">
                        <a:lnSpc>
                          <a:spcPct val="120000"/>
                        </a:lnSpc>
                      </a:pPr>
                      <a:r>
                        <a:rPr lang="es-ES" sz="1200" dirty="0">
                          <a:effectLst/>
                        </a:rPr>
                        <a:t>01 JUL 2025 / 31 JUL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919</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564</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533</a:t>
                      </a:r>
                    </a:p>
                  </a:txBody>
                  <a:tcPr marL="9525" marR="9525" marT="9525" marB="0" anchor="b"/>
                </a:tc>
                <a:extLst>
                  <a:ext uri="{0D108BD9-81ED-4DB2-BD59-A6C34878D82A}">
                    <a16:rowId xmlns:a16="http://schemas.microsoft.com/office/drawing/2014/main" val="3679688101"/>
                  </a:ext>
                </a:extLst>
              </a:tr>
              <a:tr h="211840">
                <a:tc vMerge="1">
                  <a:txBody>
                    <a:bodyPr/>
                    <a:lstStyle/>
                    <a:p>
                      <a:endParaRPr lang="es-CO"/>
                    </a:p>
                  </a:txBody>
                  <a:tcPr/>
                </a:tc>
                <a:tc>
                  <a:txBody>
                    <a:bodyPr/>
                    <a:lstStyle/>
                    <a:p>
                      <a:pPr algn="ctr">
                        <a:lnSpc>
                          <a:spcPct val="120000"/>
                        </a:lnSpc>
                      </a:pPr>
                      <a:r>
                        <a:rPr lang="es-ES" sz="1200" dirty="0">
                          <a:effectLst/>
                        </a:rPr>
                        <a:t>01 AGO 2025 / 30 SEP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806</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506</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502</a:t>
                      </a:r>
                    </a:p>
                  </a:txBody>
                  <a:tcPr marL="9525" marR="9525" marT="9525" marB="0" anchor="b"/>
                </a:tc>
                <a:extLst>
                  <a:ext uri="{0D108BD9-81ED-4DB2-BD59-A6C34878D82A}">
                    <a16:rowId xmlns:a16="http://schemas.microsoft.com/office/drawing/2014/main" val="3978532902"/>
                  </a:ext>
                </a:extLst>
              </a:tr>
              <a:tr h="211840">
                <a:tc vMerge="1">
                  <a:txBody>
                    <a:bodyPr/>
                    <a:lstStyle/>
                    <a:p>
                      <a:endParaRPr lang="es-CO"/>
                    </a:p>
                  </a:txBody>
                  <a:tcPr/>
                </a:tc>
                <a:tc>
                  <a:txBody>
                    <a:bodyPr/>
                    <a:lstStyle/>
                    <a:p>
                      <a:pPr algn="ctr">
                        <a:lnSpc>
                          <a:spcPct val="120000"/>
                        </a:lnSpc>
                      </a:pPr>
                      <a:r>
                        <a:rPr lang="es-ES" sz="1200">
                          <a:effectLst/>
                        </a:rPr>
                        <a:t>01 OCT 2025 / 30 NOV 2025</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858</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538</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517</a:t>
                      </a:r>
                    </a:p>
                  </a:txBody>
                  <a:tcPr marL="9525" marR="9525" marT="9525" marB="0" anchor="b"/>
                </a:tc>
                <a:extLst>
                  <a:ext uri="{0D108BD9-81ED-4DB2-BD59-A6C34878D82A}">
                    <a16:rowId xmlns:a16="http://schemas.microsoft.com/office/drawing/2014/main" val="2705078132"/>
                  </a:ext>
                </a:extLst>
              </a:tr>
              <a:tr h="211840">
                <a:tc vMerge="1">
                  <a:txBody>
                    <a:bodyPr/>
                    <a:lstStyle/>
                    <a:p>
                      <a:endParaRPr lang="es-CO"/>
                    </a:p>
                  </a:txBody>
                  <a:tcPr/>
                </a:tc>
                <a:tc>
                  <a:txBody>
                    <a:bodyPr/>
                    <a:lstStyle/>
                    <a:p>
                      <a:pPr algn="ctr">
                        <a:lnSpc>
                          <a:spcPct val="120000"/>
                        </a:lnSpc>
                      </a:pPr>
                      <a:r>
                        <a:rPr lang="es-ES" sz="1200">
                          <a:effectLst/>
                        </a:rPr>
                        <a:t>01 DIC 2025 / 31 DIC 2025</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814</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516</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511</a:t>
                      </a:r>
                    </a:p>
                  </a:txBody>
                  <a:tcPr marL="9525" marR="9525" marT="9525" marB="0" anchor="b"/>
                </a:tc>
                <a:extLst>
                  <a:ext uri="{0D108BD9-81ED-4DB2-BD59-A6C34878D82A}">
                    <a16:rowId xmlns:a16="http://schemas.microsoft.com/office/drawing/2014/main" val="540676348"/>
                  </a:ext>
                </a:extLst>
              </a:tr>
              <a:tr h="211840">
                <a:tc vMerge="1">
                  <a:txBody>
                    <a:bodyPr/>
                    <a:lstStyle/>
                    <a:p>
                      <a:endParaRPr lang="es-CO"/>
                    </a:p>
                  </a:txBody>
                  <a:tcPr/>
                </a:tc>
                <a:tc>
                  <a:txBody>
                    <a:bodyPr/>
                    <a:lstStyle/>
                    <a:p>
                      <a:pPr algn="ctr">
                        <a:lnSpc>
                          <a:spcPct val="120000"/>
                        </a:lnSpc>
                      </a:pPr>
                      <a:r>
                        <a:rPr lang="es-ES" sz="1200" dirty="0">
                          <a:effectLst/>
                        </a:rPr>
                        <a:t>01 ENE 2026 / 30 ABR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831</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535</a:t>
                      </a:r>
                    </a:p>
                  </a:txBody>
                  <a:tcPr marL="9525" marR="9525" marT="9525" marB="0" anchor="b"/>
                </a:tc>
                <a:tc>
                  <a:txBody>
                    <a:bodyPr/>
                    <a:lstStyle/>
                    <a:p>
                      <a:pPr algn="ctr" fontAlgn="b"/>
                      <a:r>
                        <a:rPr lang="es-CO" sz="1200" b="0" i="0" u="none" strike="noStrike" dirty="0">
                          <a:solidFill>
                            <a:srgbClr val="000000"/>
                          </a:solidFill>
                          <a:effectLst/>
                          <a:latin typeface="Open Sans" panose="020B0606030504020204" pitchFamily="34" charset="0"/>
                        </a:rPr>
                        <a:t>531</a:t>
                      </a:r>
                    </a:p>
                  </a:txBody>
                  <a:tcPr marL="9525" marR="9525" marT="9525" marB="0" anchor="b"/>
                </a:tc>
                <a:extLst>
                  <a:ext uri="{0D108BD9-81ED-4DB2-BD59-A6C34878D82A}">
                    <a16:rowId xmlns:a16="http://schemas.microsoft.com/office/drawing/2014/main" val="3880619189"/>
                  </a:ext>
                </a:extLst>
              </a:tr>
            </a:tbl>
          </a:graphicData>
        </a:graphic>
      </p:graphicFrame>
      <p:pic>
        <p:nvPicPr>
          <p:cNvPr id="8" name="Imagen 7">
            <a:extLst>
              <a:ext uri="{FF2B5EF4-FFF2-40B4-BE49-F238E27FC236}">
                <a16:creationId xmlns:a16="http://schemas.microsoft.com/office/drawing/2014/main" id="{ECC3215D-8738-25EE-7913-D4CF2C61F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4789" y="426081"/>
            <a:ext cx="4298501" cy="2417907"/>
          </a:xfrm>
          <a:prstGeom prst="rect">
            <a:avLst/>
          </a:prstGeom>
        </p:spPr>
      </p:pic>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1106360"/>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767806"/>
            <a:ext cx="4372158"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IGUAZU </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820935"/>
            <a:ext cx="6088675" cy="4217821"/>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Buenos Aires</a:t>
            </a:r>
          </a:p>
          <a:p>
            <a:pPr algn="just">
              <a:lnSpc>
                <a:spcPct val="150000"/>
              </a:lnSpc>
            </a:pPr>
            <a:r>
              <a:rPr lang="es-MX" sz="1200" b="0" i="0" noProof="0" dirty="0">
                <a:solidFill>
                  <a:srgbClr val="000000"/>
                </a:solidFill>
                <a:effectLst/>
              </a:rPr>
              <a:t>Llegada a la ciudad de Buenos Aires. Traslado del aeropuerto al Hotel seleccionado. Resto del día libre.</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02, Buenos Aires</a:t>
            </a:r>
          </a:p>
          <a:p>
            <a:pPr algn="just">
              <a:lnSpc>
                <a:spcPct val="150000"/>
              </a:lnSpc>
            </a:pPr>
            <a:r>
              <a:rPr lang="es-MX" sz="1200" b="0" i="0" noProof="0" dirty="0">
                <a:solidFill>
                  <a:srgbClr val="000000"/>
                </a:solidFill>
                <a:effectLst/>
              </a:rPr>
              <a:t>Desayuno en el Hotel. Por la mañana se realizará la excursión: Medio día Visita de la Ciudad City Tour (Medio Día) SIB con Guía en español: En esta excursión va poder disfrutar a la ciudad Autónoma de Buenos Aires y conocer el símbolo de la ciudad: el Obelisco. Recorrerá plazas como las de Mayo, San Martín y Alvear. Avenidas importantes como: Corrientes, De Mayo, 9 de Julio, entre otras. Conocerá barrios con historia como La Boca, San Telmo, suntuosos como Palermo y Recoleta y modernos como Puerto Madero. También los parques: Lezama, Tres de Febrero. Recorrerá zonas comerciales, financieras y Estadio de Fútbol. resto de tarde libre para realizar excursiones opcionales.</a:t>
            </a:r>
            <a:endParaRPr lang="es-MX" sz="1200" dirty="0">
              <a:solidFill>
                <a:srgbClr val="000000"/>
              </a:solidFill>
            </a:endParaRP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9628" r="9628"/>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94399" y="655815"/>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94399" y="236362"/>
            <a:ext cx="4372158"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IGUAZU</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94399" y="1240590"/>
            <a:ext cx="5920509" cy="5325817"/>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3. Buenos Aires</a:t>
            </a:r>
          </a:p>
          <a:p>
            <a:pPr algn="just">
              <a:lnSpc>
                <a:spcPct val="150000"/>
              </a:lnSpc>
            </a:pPr>
            <a:r>
              <a:rPr lang="es-MX" sz="1200" b="0" i="0" noProof="0" dirty="0">
                <a:solidFill>
                  <a:srgbClr val="000000"/>
                </a:solidFill>
                <a:effectLst/>
              </a:rPr>
              <a:t>Desayuno en el Hotel. Día Libre para realizar compras o excursiones opcionales.</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4. Buenos Aires / Puerto Iguazú </a:t>
            </a:r>
          </a:p>
          <a:p>
            <a:pPr algn="just">
              <a:lnSpc>
                <a:spcPct val="150000"/>
              </a:lnSpc>
            </a:pPr>
            <a:r>
              <a:rPr lang="es-MX" sz="1200" b="0" i="0" noProof="0" dirty="0">
                <a:solidFill>
                  <a:srgbClr val="000000"/>
                </a:solidFill>
                <a:effectLst/>
              </a:rPr>
              <a:t>Desayuno en el Hotel. Traslado al Aeropuerto para tomar vuelo con destino a Puerto Iguazú. Arribo a la ciudad de Puerto Iguazú. Traslado del Aeropuerto hasta el Hotel seleccionado. Se realizará la excursión al Lado Brasilero de las Cataratas. Excursión Lado Brasilero de las Cataratas:</a:t>
            </a:r>
          </a:p>
          <a:p>
            <a:pPr algn="just">
              <a:lnSpc>
                <a:spcPct val="150000"/>
              </a:lnSpc>
            </a:pPr>
            <a:r>
              <a:rPr lang="es-MX" sz="1200" b="0" i="0" noProof="0" dirty="0">
                <a:solidFill>
                  <a:srgbClr val="000000"/>
                </a:solidFill>
                <a:effectLst/>
              </a:rPr>
              <a:t>Déjate deslumbrar por una de las grandes maravillas del mundo, las Cataratas del Iguazú, hogar de más de 270 impresionantes saltos de agua. Comienza tu excursión con la recogida en tu hotel antes de dirigirte a las Cataratas del Iguazú, situadas a 24 kilómetros del centro de Foz de Iguazú. Tras pasar por el centro de visitantes, continúa tu recorrido hacia las magníficas Cataratas del Iguazú. Da un</a:t>
            </a:r>
          </a:p>
          <a:p>
            <a:pPr algn="just">
              <a:lnSpc>
                <a:spcPct val="150000"/>
              </a:lnSpc>
            </a:pPr>
            <a:r>
              <a:rPr lang="es-MX" sz="1200" b="0" i="0" noProof="0" dirty="0">
                <a:solidFill>
                  <a:srgbClr val="000000"/>
                </a:solidFill>
                <a:effectLst/>
              </a:rPr>
              <a:t>paseo de 1 kilómetro y maravíllate con la belleza del entorno. Este paseo te ofrece una increíble vista panorámica de las cataratas y una vista de cerca de la Cascada de la Garganta del Diablo. La excursión termina en la cima de las cataratas del Iguazú, a la que puedes acceder por las escaleras o por el Ascensor Panorámico. Una vez finalizada la excursión, lo estarán esperando para llevarlo al hotel.</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9628" r="9628"/>
          <a:stretch/>
        </p:blipFill>
        <p:spPr>
          <a:xfrm>
            <a:off x="2327566" y="3903499"/>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5854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CO" sz="1600" b="1" noProof="0">
                <a:solidFill>
                  <a:srgbClr val="0070C0"/>
                </a:solidFill>
              </a:rPr>
              <a:t>BUENOS AIRES IGUAZU</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597214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5. </a:t>
            </a:r>
            <a:r>
              <a:rPr lang="es-MX" sz="1200" b="1" i="0" noProof="0" dirty="0">
                <a:solidFill>
                  <a:srgbClr val="000000"/>
                </a:solidFill>
                <a:effectLst/>
              </a:rPr>
              <a:t>Puerto Iguazú</a:t>
            </a:r>
          </a:p>
          <a:p>
            <a:pPr algn="just">
              <a:lnSpc>
                <a:spcPct val="150000"/>
              </a:lnSpc>
            </a:pPr>
            <a:r>
              <a:rPr lang="es-MX" sz="1200" b="0" i="0" noProof="0" dirty="0">
                <a:solidFill>
                  <a:srgbClr val="000000"/>
                </a:solidFill>
                <a:effectLst/>
              </a:rPr>
              <a:t>Desayuno en el Hotel. Se realizará la excursión al Lado Argentino de las cataratas.</a:t>
            </a:r>
          </a:p>
          <a:p>
            <a:pPr algn="just">
              <a:lnSpc>
                <a:spcPct val="150000"/>
              </a:lnSpc>
            </a:pPr>
            <a:r>
              <a:rPr lang="es-MX" sz="1200" b="0" i="0" noProof="0" dirty="0">
                <a:solidFill>
                  <a:srgbClr val="000000"/>
                </a:solidFill>
                <a:effectLst/>
              </a:rPr>
              <a:t>Excursión Lado Argentina de las Cataratas: Disfruta de un día explorando esta maravilla natural: Las Cataratas del Iguazú. El parque cuenta con tres caminos principales, el superior, el inferior y la Garganta del Diablo. Explora los senderos desde el tren ecológico, incluido en el precio de la entrada. Contempla todas las cascadas y siente de cerca su belleza y su fuerza. Visita el salto de Arrechea, una cascada de 23 metros en el arroyo Arrechea que forma una poza natural de aguas transparentes. Una vez finalizada la excursión, lo estarán esperando para llevarlo al hotel.</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6 : </a:t>
            </a:r>
            <a:r>
              <a:rPr lang="es-MX" sz="1200" b="1" i="0" noProof="0" dirty="0">
                <a:solidFill>
                  <a:srgbClr val="000000"/>
                </a:solidFill>
                <a:effectLst/>
              </a:rPr>
              <a:t>Puerto Iguazú</a:t>
            </a:r>
          </a:p>
          <a:p>
            <a:pPr algn="just">
              <a:lnSpc>
                <a:spcPct val="150000"/>
              </a:lnSpc>
            </a:pPr>
            <a:r>
              <a:rPr lang="es-MX" sz="1200" b="0" i="0" noProof="0" dirty="0">
                <a:solidFill>
                  <a:srgbClr val="000000"/>
                </a:solidFill>
                <a:effectLst/>
              </a:rPr>
              <a:t>Desayuno en el Hotel.</a:t>
            </a:r>
          </a:p>
          <a:p>
            <a:pPr algn="just">
              <a:lnSpc>
                <a:spcPct val="150000"/>
              </a:lnSpc>
            </a:pPr>
            <a:r>
              <a:rPr lang="es-MX" sz="1200" b="0" i="0" noProof="0" dirty="0">
                <a:solidFill>
                  <a:srgbClr val="000000"/>
                </a:solidFill>
                <a:effectLst/>
              </a:rPr>
              <a:t>Traslado del Hotel al Aeropuerto de Puerto Iguazú para tomar vuelo de regreso.</a:t>
            </a:r>
          </a:p>
          <a:p>
            <a:pPr algn="just">
              <a:lnSpc>
                <a:spcPct val="150000"/>
              </a:lnSpc>
            </a:pPr>
            <a:endParaRPr lang="es-MX" sz="1200" dirty="0">
              <a:solidFill>
                <a:srgbClr val="000000"/>
              </a:solidFill>
            </a:endParaRPr>
          </a:p>
          <a:p>
            <a:pPr algn="ctr">
              <a:lnSpc>
                <a:spcPct val="150000"/>
              </a:lnSpc>
            </a:pPr>
            <a:r>
              <a:rPr lang="es-CO" sz="1600" b="1" i="0" noProof="0" dirty="0">
                <a:effectLst/>
              </a:rPr>
              <a:t>FIN DE NUESTROS SERVICIOS.</a:t>
            </a: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8123" r="8123"/>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15412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863273" y="4668811"/>
            <a:ext cx="5745018"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440112" y="4857041"/>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115299" y="5064568"/>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6 Días / 5</a:t>
            </a:r>
            <a:r>
              <a:rPr lang="es-CO" sz="1600" i="1" dirty="0">
                <a:solidFill>
                  <a:schemeClr val="bg1"/>
                </a:solidFill>
              </a:rPr>
              <a:t> </a:t>
            </a:r>
            <a:r>
              <a:rPr lang="es-CO" sz="1600" b="0" i="1" noProof="0" dirty="0">
                <a:solidFill>
                  <a:schemeClr val="bg1"/>
                </a:solidFill>
                <a:effectLst/>
              </a:rPr>
              <a:t>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7660950" y="4866195"/>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2782880" y="4022480"/>
            <a:ext cx="9658502" cy="646331"/>
          </a:xfrm>
          <a:prstGeom prst="rect">
            <a:avLst/>
          </a:prstGeom>
          <a:noFill/>
        </p:spPr>
        <p:txBody>
          <a:bodyPr wrap="square" rtlCol="0">
            <a:spAutoFit/>
          </a:bodyPr>
          <a:lstStyle/>
          <a:p>
            <a:r>
              <a:rPr lang="es-CO" sz="3600" b="1" noProof="0" dirty="0">
                <a:solidFill>
                  <a:schemeClr val="bg1"/>
                </a:solidFill>
                <a:effectLst>
                  <a:glow rad="101600">
                    <a:schemeClr val="accent1">
                      <a:satMod val="175000"/>
                      <a:alpha val="40000"/>
                    </a:schemeClr>
                  </a:glow>
                </a:effectLst>
                <a:latin typeface="Montserrat" panose="02000505000000020004" pitchFamily="2" charset="0"/>
              </a:rPr>
              <a:t>BUENOS AIRES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IGUAZU</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1909" y="5021757"/>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5906</TotalTime>
  <Words>1061</Words>
  <Application>Microsoft Office PowerPoint</Application>
  <PresentationFormat>Panorámica</PresentationFormat>
  <Paragraphs>151</Paragraphs>
  <Slides>8</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Aptos</vt:lpstr>
      <vt:lpstr>Arial</vt:lpstr>
      <vt:lpstr>Cinzel</vt:lpstr>
      <vt:lpstr>Helvetica</vt:lpstr>
      <vt:lpstr>Montserrat</vt:lpstr>
      <vt:lpstr>Open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26</cp:revision>
  <dcterms:created xsi:type="dcterms:W3CDTF">2024-08-19T01:20:52Z</dcterms:created>
  <dcterms:modified xsi:type="dcterms:W3CDTF">2025-05-28T22:19:28Z</dcterms:modified>
</cp:coreProperties>
</file>