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7" r:id="rId7"/>
    <p:sldId id="538" r:id="rId8"/>
    <p:sldId id="539" r:id="rId9"/>
    <p:sldId id="540"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dirty="0"/>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dirty="0"/>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12/06/2025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12/06/2025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12/06/2025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12/06/2025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12/06/2025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alphaModFix amt="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936133" y="4676673"/>
            <a:ext cx="4184979"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4191676" y="4859885"/>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955728" y="511182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10 Días / 9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7234974" y="489072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936133" y="4046845"/>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CRUCE  ANDINO </a:t>
            </a:r>
            <a:endParaRPr lang="es-CO" sz="3600" b="1" noProof="0" dirty="0">
              <a:solidFill>
                <a:srgbClr val="FF6600"/>
              </a:solidFill>
              <a:effectLst>
                <a:glow rad="101600">
                  <a:schemeClr val="accent1">
                    <a:satMod val="175000"/>
                    <a:alpha val="40000"/>
                  </a:schemeClr>
                </a:glow>
              </a:effectLst>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1468" y="5055276"/>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alphaModFix amt="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4098732" y="4668811"/>
            <a:ext cx="4061266"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349259" y="484791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4098732" y="5060007"/>
            <a:ext cx="4422404" cy="422360"/>
          </a:xfrm>
          <a:prstGeom prst="rect">
            <a:avLst/>
          </a:prstGeom>
          <a:noFill/>
        </p:spPr>
        <p:txBody>
          <a:bodyPr wrap="square" rtlCol="0">
            <a:spAutoFit/>
          </a:bodyPr>
          <a:lstStyle/>
          <a:p>
            <a:pPr>
              <a:lnSpc>
                <a:spcPct val="150000"/>
              </a:lnSpc>
            </a:pPr>
            <a:r>
              <a:rPr lang="es-CO" sz="1600" i="1" dirty="0">
                <a:solidFill>
                  <a:schemeClr val="bg1"/>
                </a:solidFill>
              </a:rPr>
              <a:t>9</a:t>
            </a:r>
            <a:r>
              <a:rPr lang="es-CO" sz="1600" b="0" i="1" noProof="0" dirty="0">
                <a:solidFill>
                  <a:schemeClr val="bg1"/>
                </a:solidFill>
                <a:effectLst/>
              </a:rPr>
              <a:t> Días / 8</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257710" y="486349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4140626" y="3987887"/>
            <a:ext cx="406126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CRUCE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ANDINO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3260" y="5008524"/>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6" y="886532"/>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43296" y="1532863"/>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8071" y="1434764"/>
            <a:ext cx="7648292" cy="3911327"/>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e Impuestos Hoteleros.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Santiago.</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Santiago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Viña del Mar y Valparaíso con almuerzo</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Puerto Varas.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Cruce Internacional de Lagos.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en Bariloche.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Circuito Chico en Bariloche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en Buenos Aires.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Buenos Aires.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Casino flotante puerto madero entrada gratis y copa de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Bienvenida</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show de tango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75 AÑOS </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3220" r="3653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3" y="213119"/>
            <a:ext cx="7648291" cy="646331"/>
          </a:xfrm>
          <a:prstGeom prst="rect">
            <a:avLst/>
          </a:prstGeom>
          <a:noFill/>
        </p:spPr>
        <p:txBody>
          <a:bodyPr wrap="square" rtlCol="0">
            <a:spAutoFit/>
          </a:bodyPr>
          <a:lstStyle/>
          <a:p>
            <a:r>
              <a:rPr lang="es-CO" sz="3600" b="1" noProof="0" dirty="0">
                <a:latin typeface="Montserrat" panose="02000505000000020004" pitchFamily="2" charset="0"/>
              </a:rPr>
              <a:t>CRUCE </a:t>
            </a:r>
            <a:r>
              <a:rPr lang="es-CO" sz="3600" b="1" noProof="0" dirty="0">
                <a:solidFill>
                  <a:srgbClr val="FF6600"/>
                </a:solidFill>
                <a:latin typeface="Montserrat" panose="02000505000000020004" pitchFamily="2" charset="0"/>
              </a:rPr>
              <a:t>ANDINO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39218" y="881933"/>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33644" y="15508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339218" y="176748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 /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SCL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PMC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 BRC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EZE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646331"/>
          </a:xfrm>
          <a:prstGeom prst="rect">
            <a:avLst/>
          </a:prstGeom>
          <a:noFill/>
        </p:spPr>
        <p:txBody>
          <a:bodyPr wrap="square" rtlCol="0">
            <a:spAutoFit/>
          </a:bodyPr>
          <a:lstStyle/>
          <a:p>
            <a:r>
              <a:rPr lang="es-CO" sz="3600" b="1" noProof="0" dirty="0">
                <a:latin typeface="Montserrat" panose="02000505000000020004" pitchFamily="2" charset="0"/>
              </a:rPr>
              <a:t>CRUCE </a:t>
            </a:r>
            <a:r>
              <a:rPr lang="es-CO" sz="3600" b="1" noProof="0" dirty="0">
                <a:solidFill>
                  <a:srgbClr val="FF6600"/>
                </a:solidFill>
                <a:latin typeface="Montserrat" panose="02000505000000020004" pitchFamily="2" charset="0"/>
              </a:rPr>
              <a:t>ANDINO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743638" y="722838"/>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6096000" y="3169261"/>
            <a:ext cx="6014277" cy="830997"/>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eventos  * </a:t>
            </a:r>
          </a:p>
        </p:txBody>
      </p:sp>
      <p:sp>
        <p:nvSpPr>
          <p:cNvPr id="19" name="TextBox 1">
            <a:extLst>
              <a:ext uri="{FF2B5EF4-FFF2-40B4-BE49-F238E27FC236}">
                <a16:creationId xmlns:a16="http://schemas.microsoft.com/office/drawing/2014/main" id="{AD7D5EA9-5F62-9919-D721-E1AB9F4902FC}"/>
              </a:ext>
            </a:extLst>
          </p:cNvPr>
          <p:cNvSpPr txBox="1"/>
          <p:nvPr/>
        </p:nvSpPr>
        <p:spPr>
          <a:xfrm>
            <a:off x="6661064" y="1307613"/>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56613" y="4303910"/>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339959974"/>
              </p:ext>
            </p:extLst>
          </p:nvPr>
        </p:nvGraphicFramePr>
        <p:xfrm>
          <a:off x="193963" y="158076"/>
          <a:ext cx="6273138" cy="4945844"/>
        </p:xfrm>
        <a:graphic>
          <a:graphicData uri="http://schemas.openxmlformats.org/drawingml/2006/table">
            <a:tbl>
              <a:tblPr firstRow="1" firstCol="1">
                <a:tableStyleId>{5C22544A-7EE6-4342-B048-85BDC9FD1C3A}</a:tableStyleId>
              </a:tblPr>
              <a:tblGrid>
                <a:gridCol w="2477588">
                  <a:extLst>
                    <a:ext uri="{9D8B030D-6E8A-4147-A177-3AD203B41FA5}">
                      <a16:colId xmlns:a16="http://schemas.microsoft.com/office/drawing/2014/main" val="955045498"/>
                    </a:ext>
                  </a:extLst>
                </a:gridCol>
                <a:gridCol w="2477588">
                  <a:extLst>
                    <a:ext uri="{9D8B030D-6E8A-4147-A177-3AD203B41FA5}">
                      <a16:colId xmlns:a16="http://schemas.microsoft.com/office/drawing/2014/main" val="2061772291"/>
                    </a:ext>
                  </a:extLst>
                </a:gridCol>
                <a:gridCol w="658981">
                  <a:extLst>
                    <a:ext uri="{9D8B030D-6E8A-4147-A177-3AD203B41FA5}">
                      <a16:colId xmlns:a16="http://schemas.microsoft.com/office/drawing/2014/main" val="1808648395"/>
                    </a:ext>
                  </a:extLst>
                </a:gridCol>
                <a:gridCol w="658981">
                  <a:extLst>
                    <a:ext uri="{9D8B030D-6E8A-4147-A177-3AD203B41FA5}">
                      <a16:colId xmlns:a16="http://schemas.microsoft.com/office/drawing/2014/main" val="1202691742"/>
                    </a:ext>
                  </a:extLst>
                </a:gridCol>
              </a:tblGrid>
              <a:tr h="209890">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09890">
                <a:tc gridSpan="4">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09890">
                <a:tc rowSpan="7">
                  <a:txBody>
                    <a:bodyPr/>
                    <a:lstStyle/>
                    <a:p>
                      <a:pPr algn="ctr">
                        <a:lnSpc>
                          <a:spcPct val="120000"/>
                        </a:lnSpc>
                      </a:pPr>
                      <a:r>
                        <a:rPr lang="es-MX" sz="1200" dirty="0">
                          <a:effectLst/>
                        </a:rPr>
                        <a:t>RENAISSANCE</a:t>
                      </a:r>
                    </a:p>
                    <a:p>
                      <a:pPr algn="ctr">
                        <a:lnSpc>
                          <a:spcPct val="120000"/>
                        </a:lnSpc>
                      </a:pPr>
                      <a:r>
                        <a:rPr lang="es-MX" sz="1200" dirty="0">
                          <a:effectLst/>
                        </a:rPr>
                        <a:t>WYNDHAM PUERTO VARAS PETTRA</a:t>
                      </a:r>
                    </a:p>
                    <a:p>
                      <a:pPr algn="ctr">
                        <a:lnSpc>
                          <a:spcPct val="120000"/>
                        </a:lnSpc>
                      </a:pPr>
                      <a:r>
                        <a:rPr lang="es-MX" sz="1200" dirty="0">
                          <a:effectLst/>
                        </a:rPr>
                        <a:t>ALMA DEL LAGO BARILOCHE</a:t>
                      </a:r>
                    </a:p>
                    <a:p>
                      <a:pPr algn="ctr">
                        <a:lnSpc>
                          <a:spcPct val="120000"/>
                        </a:lnSpc>
                      </a:pPr>
                      <a:r>
                        <a:rPr lang="es-MX" sz="1200" dirty="0">
                          <a:effectLst/>
                        </a:rPr>
                        <a:t>INTERCONTINENTAL  BUENOS AIRES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JUN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2159</a:t>
                      </a:r>
                    </a:p>
                  </a:txBody>
                  <a:tcPr marL="9525" marR="9525" marT="9525" marB="0" anchor="b"/>
                </a:tc>
                <a:tc>
                  <a:txBody>
                    <a:bodyPr/>
                    <a:lstStyle/>
                    <a:p>
                      <a:pPr algn="ctr" fontAlgn="b"/>
                      <a:r>
                        <a:rPr lang="es-CO" sz="1200" b="0" i="0" u="none" strike="noStrike">
                          <a:solidFill>
                            <a:srgbClr val="000000"/>
                          </a:solidFill>
                          <a:effectLst/>
                          <a:latin typeface="+mn-lt"/>
                        </a:rPr>
                        <a:t>1481</a:t>
                      </a:r>
                    </a:p>
                  </a:txBody>
                  <a:tcPr marL="9525" marR="9525" marT="9525" marB="0" anchor="b"/>
                </a:tc>
                <a:extLst>
                  <a:ext uri="{0D108BD9-81ED-4DB2-BD59-A6C34878D82A}">
                    <a16:rowId xmlns:a16="http://schemas.microsoft.com/office/drawing/2014/main" val="769908571"/>
                  </a:ext>
                </a:extLst>
              </a:tr>
              <a:tr h="209890">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2820</a:t>
                      </a:r>
                    </a:p>
                  </a:txBody>
                  <a:tcPr marL="9525" marR="9525" marT="9525" marB="0" anchor="b"/>
                </a:tc>
                <a:tc>
                  <a:txBody>
                    <a:bodyPr/>
                    <a:lstStyle/>
                    <a:p>
                      <a:pPr algn="ctr" fontAlgn="b"/>
                      <a:r>
                        <a:rPr lang="es-CO" sz="1200" b="0" i="0" u="none" strike="noStrike">
                          <a:solidFill>
                            <a:srgbClr val="000000"/>
                          </a:solidFill>
                          <a:effectLst/>
                          <a:latin typeface="+mn-lt"/>
                        </a:rPr>
                        <a:t>1822</a:t>
                      </a:r>
                    </a:p>
                  </a:txBody>
                  <a:tcPr marL="9525" marR="9525" marT="9525" marB="0" anchor="b"/>
                </a:tc>
                <a:extLst>
                  <a:ext uri="{0D108BD9-81ED-4DB2-BD59-A6C34878D82A}">
                    <a16:rowId xmlns:a16="http://schemas.microsoft.com/office/drawing/2014/main" val="3564069341"/>
                  </a:ext>
                </a:extLst>
              </a:tr>
              <a:tr h="209890">
                <a:tc vMerge="1">
                  <a:txBody>
                    <a:bodyPr/>
                    <a:lstStyle/>
                    <a:p>
                      <a:endParaRPr lang="es-CO"/>
                    </a:p>
                  </a:txBody>
                  <a:tcPr/>
                </a:tc>
                <a:tc>
                  <a:txBody>
                    <a:bodyPr/>
                    <a:lstStyle/>
                    <a:p>
                      <a:pPr algn="ctr">
                        <a:lnSpc>
                          <a:spcPct val="120000"/>
                        </a:lnSpc>
                      </a:pPr>
                      <a:r>
                        <a:rPr lang="es-ES" sz="1100" dirty="0">
                          <a:effectLst/>
                        </a:rPr>
                        <a:t>01 AGO 2025 / 31 AUG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2310</a:t>
                      </a:r>
                    </a:p>
                  </a:txBody>
                  <a:tcPr marL="9525" marR="9525" marT="9525" marB="0" anchor="b"/>
                </a:tc>
                <a:tc>
                  <a:txBody>
                    <a:bodyPr/>
                    <a:lstStyle/>
                    <a:p>
                      <a:pPr algn="ctr" fontAlgn="b"/>
                      <a:r>
                        <a:rPr lang="es-CO" sz="1200" b="0" i="0" u="none" strike="noStrike">
                          <a:solidFill>
                            <a:srgbClr val="000000"/>
                          </a:solidFill>
                          <a:effectLst/>
                          <a:latin typeface="+mn-lt"/>
                        </a:rPr>
                        <a:t>1568</a:t>
                      </a:r>
                    </a:p>
                  </a:txBody>
                  <a:tcPr marL="9525" marR="9525" marT="9525" marB="0" anchor="b"/>
                </a:tc>
                <a:extLst>
                  <a:ext uri="{0D108BD9-81ED-4DB2-BD59-A6C34878D82A}">
                    <a16:rowId xmlns:a16="http://schemas.microsoft.com/office/drawing/2014/main" val="4079772219"/>
                  </a:ext>
                </a:extLst>
              </a:tr>
              <a:tr h="209890">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2180</a:t>
                      </a:r>
                    </a:p>
                  </a:txBody>
                  <a:tcPr marL="9525" marR="9525" marT="9525" marB="0" anchor="b"/>
                </a:tc>
                <a:tc>
                  <a:txBody>
                    <a:bodyPr/>
                    <a:lstStyle/>
                    <a:p>
                      <a:pPr algn="ctr" fontAlgn="b"/>
                      <a:r>
                        <a:rPr lang="es-CO" sz="1200" b="0" i="0" u="none" strike="noStrike">
                          <a:solidFill>
                            <a:srgbClr val="000000"/>
                          </a:solidFill>
                          <a:effectLst/>
                          <a:latin typeface="+mn-lt"/>
                        </a:rPr>
                        <a:t>1503</a:t>
                      </a:r>
                    </a:p>
                  </a:txBody>
                  <a:tcPr marL="9525" marR="9525" marT="9525" marB="0" anchor="b"/>
                </a:tc>
                <a:extLst>
                  <a:ext uri="{0D108BD9-81ED-4DB2-BD59-A6C34878D82A}">
                    <a16:rowId xmlns:a16="http://schemas.microsoft.com/office/drawing/2014/main" val="1557081807"/>
                  </a:ext>
                </a:extLst>
              </a:tr>
              <a:tr h="210797">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3132</a:t>
                      </a:r>
                    </a:p>
                  </a:txBody>
                  <a:tcPr marL="9525" marR="9525" marT="9525" marB="0" anchor="b"/>
                </a:tc>
                <a:tc>
                  <a:txBody>
                    <a:bodyPr/>
                    <a:lstStyle/>
                    <a:p>
                      <a:pPr algn="ctr" fontAlgn="b"/>
                      <a:r>
                        <a:rPr lang="es-CO" sz="1200" b="0" i="0" u="none" strike="noStrike">
                          <a:solidFill>
                            <a:srgbClr val="000000"/>
                          </a:solidFill>
                          <a:effectLst/>
                          <a:latin typeface="+mn-lt"/>
                        </a:rPr>
                        <a:t>1978</a:t>
                      </a:r>
                    </a:p>
                  </a:txBody>
                  <a:tcPr marL="9525" marR="9525" marT="9525" marB="0" anchor="b"/>
                </a:tc>
                <a:extLst>
                  <a:ext uri="{0D108BD9-81ED-4DB2-BD59-A6C34878D82A}">
                    <a16:rowId xmlns:a16="http://schemas.microsoft.com/office/drawing/2014/main" val="3845317462"/>
                  </a:ext>
                </a:extLst>
              </a:tr>
              <a:tr h="210797">
                <a:tc vMerge="1">
                  <a:txBody>
                    <a:bodyPr/>
                    <a:lstStyle/>
                    <a:p>
                      <a:endParaRPr lang="es-CO"/>
                    </a:p>
                  </a:txBody>
                  <a:tcPr/>
                </a:tc>
                <a:tc>
                  <a:txBody>
                    <a:bodyPr/>
                    <a:lstStyle/>
                    <a:p>
                      <a:pPr algn="ctr">
                        <a:lnSpc>
                          <a:spcPct val="120000"/>
                        </a:lnSpc>
                      </a:pPr>
                      <a:r>
                        <a:rPr lang="es-ES" sz="1100" dirty="0">
                          <a:effectLst/>
                        </a:rPr>
                        <a:t>01 DIC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2496</a:t>
                      </a:r>
                    </a:p>
                  </a:txBody>
                  <a:tcPr marL="9525" marR="9525" marT="9525" marB="0" anchor="b"/>
                </a:tc>
                <a:tc>
                  <a:txBody>
                    <a:bodyPr/>
                    <a:lstStyle/>
                    <a:p>
                      <a:pPr algn="ctr" fontAlgn="b"/>
                      <a:r>
                        <a:rPr lang="es-CO" sz="1200" b="0" i="0" u="none" strike="noStrike">
                          <a:solidFill>
                            <a:srgbClr val="000000"/>
                          </a:solidFill>
                          <a:effectLst/>
                          <a:latin typeface="+mn-lt"/>
                        </a:rPr>
                        <a:t>1663</a:t>
                      </a:r>
                    </a:p>
                  </a:txBody>
                  <a:tcPr marL="9525" marR="9525" marT="9525" marB="0" anchor="b"/>
                </a:tc>
                <a:extLst>
                  <a:ext uri="{0D108BD9-81ED-4DB2-BD59-A6C34878D82A}">
                    <a16:rowId xmlns:a16="http://schemas.microsoft.com/office/drawing/2014/main" val="2894553792"/>
                  </a:ext>
                </a:extLst>
              </a:tr>
              <a:tr h="193752">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2420</a:t>
                      </a:r>
                    </a:p>
                  </a:txBody>
                  <a:tcPr marL="9525" marR="9525" marT="9525" marB="0" anchor="b"/>
                </a:tc>
                <a:tc>
                  <a:txBody>
                    <a:bodyPr/>
                    <a:lstStyle/>
                    <a:p>
                      <a:pPr algn="ctr" fontAlgn="b"/>
                      <a:r>
                        <a:rPr lang="es-CO" sz="1200" b="0" i="0" u="none" strike="noStrike" dirty="0">
                          <a:solidFill>
                            <a:srgbClr val="000000"/>
                          </a:solidFill>
                          <a:effectLst/>
                          <a:latin typeface="+mn-lt"/>
                        </a:rPr>
                        <a:t>1634</a:t>
                      </a:r>
                    </a:p>
                  </a:txBody>
                  <a:tcPr marL="9525" marR="9525" marT="9525" marB="0" anchor="b"/>
                </a:tc>
                <a:extLst>
                  <a:ext uri="{0D108BD9-81ED-4DB2-BD59-A6C34878D82A}">
                    <a16:rowId xmlns:a16="http://schemas.microsoft.com/office/drawing/2014/main" val="2462873946"/>
                  </a:ext>
                </a:extLst>
              </a:tr>
              <a:tr h="209890">
                <a:tc gridSpan="4">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09890">
                <a:tc rowSpan="6">
                  <a:txBody>
                    <a:bodyPr/>
                    <a:lstStyle/>
                    <a:p>
                      <a:pPr algn="ctr">
                        <a:lnSpc>
                          <a:spcPct val="120000"/>
                        </a:lnSpc>
                      </a:pPr>
                      <a:r>
                        <a:rPr lang="es-ES" sz="1200" dirty="0">
                          <a:effectLst/>
                        </a:rPr>
                        <a:t>SOLACE SANTIAGO</a:t>
                      </a:r>
                    </a:p>
                    <a:p>
                      <a:pPr algn="ctr">
                        <a:lnSpc>
                          <a:spcPct val="120000"/>
                        </a:lnSpc>
                      </a:pPr>
                      <a:r>
                        <a:rPr lang="es-MX" sz="1100" dirty="0">
                          <a:effectLst/>
                        </a:rPr>
                        <a:t>SOLACE PUERTO VARAS</a:t>
                      </a:r>
                    </a:p>
                    <a:p>
                      <a:pPr algn="ctr">
                        <a:lnSpc>
                          <a:spcPct val="120000"/>
                        </a:lnSpc>
                      </a:pPr>
                      <a:r>
                        <a:rPr lang="es-MX" sz="1100" dirty="0">
                          <a:effectLst/>
                        </a:rPr>
                        <a:t>PETTRA</a:t>
                      </a:r>
                    </a:p>
                    <a:p>
                      <a:pPr algn="ctr">
                        <a:lnSpc>
                          <a:spcPct val="120000"/>
                        </a:lnSpc>
                      </a:pPr>
                      <a:r>
                        <a:rPr lang="es-MX" sz="1100" dirty="0">
                          <a:effectLst/>
                        </a:rPr>
                        <a:t>NH EDELWEIS BARILOCHE</a:t>
                      </a:r>
                    </a:p>
                    <a:p>
                      <a:pPr algn="ctr">
                        <a:lnSpc>
                          <a:spcPct val="120000"/>
                        </a:lnSpc>
                      </a:pPr>
                      <a:r>
                        <a:rPr lang="es-MX" sz="1100" dirty="0">
                          <a:effectLst/>
                        </a:rPr>
                        <a:t>NH CITY BUENOS AIRES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JUN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2119</a:t>
                      </a:r>
                    </a:p>
                  </a:txBody>
                  <a:tcPr marL="9525" marR="9525" marT="9525" marB="0" anchor="b"/>
                </a:tc>
                <a:tc>
                  <a:txBody>
                    <a:bodyPr/>
                    <a:lstStyle/>
                    <a:p>
                      <a:pPr algn="ctr" fontAlgn="b"/>
                      <a:r>
                        <a:rPr lang="es-CO" sz="1200" b="0" i="0" u="none" strike="noStrike">
                          <a:solidFill>
                            <a:srgbClr val="000000"/>
                          </a:solidFill>
                          <a:effectLst/>
                          <a:latin typeface="+mn-lt"/>
                        </a:rPr>
                        <a:t>1400</a:t>
                      </a:r>
                    </a:p>
                  </a:txBody>
                  <a:tcPr marL="9525" marR="9525" marT="9525" marB="0" anchor="b"/>
                </a:tc>
                <a:extLst>
                  <a:ext uri="{0D108BD9-81ED-4DB2-BD59-A6C34878D82A}">
                    <a16:rowId xmlns:a16="http://schemas.microsoft.com/office/drawing/2014/main" val="1799379228"/>
                  </a:ext>
                </a:extLst>
              </a:tr>
              <a:tr h="209890">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2685</a:t>
                      </a:r>
                    </a:p>
                  </a:txBody>
                  <a:tcPr marL="9525" marR="9525" marT="9525" marB="0" anchor="b"/>
                </a:tc>
                <a:tc>
                  <a:txBody>
                    <a:bodyPr/>
                    <a:lstStyle/>
                    <a:p>
                      <a:pPr algn="ctr" fontAlgn="b"/>
                      <a:r>
                        <a:rPr lang="es-CO" sz="1200" b="0" i="0" u="none" strike="noStrike" dirty="0">
                          <a:solidFill>
                            <a:srgbClr val="000000"/>
                          </a:solidFill>
                          <a:effectLst/>
                          <a:latin typeface="+mn-lt"/>
                        </a:rPr>
                        <a:t>1692</a:t>
                      </a:r>
                    </a:p>
                  </a:txBody>
                  <a:tcPr marL="9525" marR="9525" marT="9525" marB="0" anchor="b"/>
                </a:tc>
                <a:extLst>
                  <a:ext uri="{0D108BD9-81ED-4DB2-BD59-A6C34878D82A}">
                    <a16:rowId xmlns:a16="http://schemas.microsoft.com/office/drawing/2014/main" val="1110485952"/>
                  </a:ext>
                </a:extLst>
              </a:tr>
              <a:tr h="209890">
                <a:tc vMerge="1">
                  <a:txBody>
                    <a:bodyPr/>
                    <a:lstStyle/>
                    <a:p>
                      <a:endParaRPr lang="es-CO"/>
                    </a:p>
                  </a:txBody>
                  <a:tcPr/>
                </a:tc>
                <a:tc>
                  <a:txBody>
                    <a:bodyPr/>
                    <a:lstStyle/>
                    <a:p>
                      <a:pPr algn="ctr">
                        <a:lnSpc>
                          <a:spcPct val="120000"/>
                        </a:lnSpc>
                      </a:pPr>
                      <a:r>
                        <a:rPr lang="es-ES" sz="1100" dirty="0">
                          <a:effectLst/>
                        </a:rPr>
                        <a:t>01 AGO 2025  -  31 AGO 2025 </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2510</a:t>
                      </a:r>
                    </a:p>
                  </a:txBody>
                  <a:tcPr marL="9525" marR="9525" marT="9525" marB="0" anchor="b"/>
                </a:tc>
                <a:tc>
                  <a:txBody>
                    <a:bodyPr/>
                    <a:lstStyle/>
                    <a:p>
                      <a:pPr algn="ctr" fontAlgn="b"/>
                      <a:r>
                        <a:rPr lang="es-CO" sz="1200" b="0" i="0" u="none" strike="noStrike">
                          <a:solidFill>
                            <a:srgbClr val="000000"/>
                          </a:solidFill>
                          <a:effectLst/>
                          <a:latin typeface="+mn-lt"/>
                        </a:rPr>
                        <a:t>1604</a:t>
                      </a:r>
                    </a:p>
                  </a:txBody>
                  <a:tcPr marL="9525" marR="9525" marT="9525" marB="0" anchor="b"/>
                </a:tc>
                <a:extLst>
                  <a:ext uri="{0D108BD9-81ED-4DB2-BD59-A6C34878D82A}">
                    <a16:rowId xmlns:a16="http://schemas.microsoft.com/office/drawing/2014/main" val="3150517900"/>
                  </a:ext>
                </a:extLst>
              </a:tr>
              <a:tr h="289378">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2199</a:t>
                      </a:r>
                    </a:p>
                  </a:txBody>
                  <a:tcPr marL="9525" marR="9525" marT="9525" marB="0" anchor="b"/>
                </a:tc>
                <a:tc>
                  <a:txBody>
                    <a:bodyPr/>
                    <a:lstStyle/>
                    <a:p>
                      <a:pPr algn="ctr" fontAlgn="b"/>
                      <a:r>
                        <a:rPr lang="es-CO" sz="1200" b="0" i="0" u="none" strike="noStrike">
                          <a:solidFill>
                            <a:srgbClr val="000000"/>
                          </a:solidFill>
                          <a:effectLst/>
                          <a:latin typeface="+mn-lt"/>
                        </a:rPr>
                        <a:t>1450</a:t>
                      </a:r>
                    </a:p>
                  </a:txBody>
                  <a:tcPr marL="9525" marR="9525" marT="9525" marB="0" anchor="b"/>
                </a:tc>
                <a:extLst>
                  <a:ext uri="{0D108BD9-81ED-4DB2-BD59-A6C34878D82A}">
                    <a16:rowId xmlns:a16="http://schemas.microsoft.com/office/drawing/2014/main" val="2078373508"/>
                  </a:ext>
                </a:extLst>
              </a:tr>
              <a:tr h="209890">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OCT 2025  - 31 DIC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2317</a:t>
                      </a:r>
                    </a:p>
                  </a:txBody>
                  <a:tcPr marL="9525" marR="9525" marT="9525" marB="0" anchor="b"/>
                </a:tc>
                <a:tc>
                  <a:txBody>
                    <a:bodyPr/>
                    <a:lstStyle/>
                    <a:p>
                      <a:pPr algn="ctr" fontAlgn="b"/>
                      <a:r>
                        <a:rPr lang="es-CO" sz="1200" b="0" i="0" u="none" strike="noStrike">
                          <a:solidFill>
                            <a:srgbClr val="000000"/>
                          </a:solidFill>
                          <a:effectLst/>
                          <a:latin typeface="+mn-lt"/>
                        </a:rPr>
                        <a:t>1508</a:t>
                      </a:r>
                    </a:p>
                  </a:txBody>
                  <a:tcPr marL="9525" marR="9525" marT="9525" marB="0" anchor="b"/>
                </a:tc>
                <a:extLst>
                  <a:ext uri="{0D108BD9-81ED-4DB2-BD59-A6C34878D82A}">
                    <a16:rowId xmlns:a16="http://schemas.microsoft.com/office/drawing/2014/main" val="4242140992"/>
                  </a:ext>
                </a:extLst>
              </a:tr>
              <a:tr h="20989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2477</a:t>
                      </a:r>
                    </a:p>
                  </a:txBody>
                  <a:tcPr marL="9525" marR="9525" marT="9525" marB="0" anchor="b"/>
                </a:tc>
                <a:tc>
                  <a:txBody>
                    <a:bodyPr/>
                    <a:lstStyle/>
                    <a:p>
                      <a:pPr algn="ctr" fontAlgn="b"/>
                      <a:r>
                        <a:rPr lang="es-CO" sz="1200" b="0" i="0" u="none" strike="noStrike" dirty="0">
                          <a:solidFill>
                            <a:srgbClr val="000000"/>
                          </a:solidFill>
                          <a:effectLst/>
                          <a:latin typeface="+mn-lt"/>
                        </a:rPr>
                        <a:t>1596</a:t>
                      </a:r>
                    </a:p>
                  </a:txBody>
                  <a:tcPr marL="9525" marR="9525" marT="9525" marB="0" anchor="b"/>
                </a:tc>
                <a:extLst>
                  <a:ext uri="{0D108BD9-81ED-4DB2-BD59-A6C34878D82A}">
                    <a16:rowId xmlns:a16="http://schemas.microsoft.com/office/drawing/2014/main" val="2201670803"/>
                  </a:ext>
                </a:extLst>
              </a:tr>
              <a:tr h="209890">
                <a:tc gridSpan="4">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09890">
                <a:tc rowSpan="6">
                  <a:txBody>
                    <a:bodyPr/>
                    <a:lstStyle/>
                    <a:p>
                      <a:pPr algn="ctr">
                        <a:lnSpc>
                          <a:spcPct val="120000"/>
                        </a:lnSpc>
                      </a:pPr>
                      <a:r>
                        <a:rPr lang="en-US" sz="1200" dirty="0">
                          <a:effectLst/>
                        </a:rPr>
                        <a:t>TEMPO RENT</a:t>
                      </a:r>
                    </a:p>
                    <a:p>
                      <a:pPr algn="ctr">
                        <a:lnSpc>
                          <a:spcPct val="120000"/>
                        </a:lnSpc>
                      </a:pPr>
                      <a:r>
                        <a:rPr lang="en-US" sz="1200" dirty="0">
                          <a:effectLst/>
                        </a:rPr>
                        <a:t>PARK INN</a:t>
                      </a:r>
                    </a:p>
                    <a:p>
                      <a:pPr algn="ctr">
                        <a:lnSpc>
                          <a:spcPct val="120000"/>
                        </a:lnSpc>
                      </a:pPr>
                      <a:r>
                        <a:rPr lang="en-US" sz="1200" dirty="0">
                          <a:effectLst/>
                        </a:rPr>
                        <a:t>KENTON PALACE BARILOCHE</a:t>
                      </a:r>
                    </a:p>
                    <a:p>
                      <a:pPr algn="ctr">
                        <a:lnSpc>
                          <a:spcPct val="120000"/>
                        </a:lnSpc>
                      </a:pPr>
                      <a:r>
                        <a:rPr lang="en-US" sz="1200" dirty="0">
                          <a:effectLst/>
                        </a:rPr>
                        <a:t>WALDORF BUENOS AIRES</a:t>
                      </a:r>
                    </a:p>
                  </a:txBody>
                  <a:tcPr marL="13129" marR="13129" marT="8752" marB="8752" anchor="ctr">
                    <a:solidFill>
                      <a:srgbClr val="FF6600"/>
                    </a:solidFill>
                  </a:tcPr>
                </a:tc>
                <a:tc>
                  <a:txBody>
                    <a:bodyPr/>
                    <a:lstStyle/>
                    <a:p>
                      <a:pPr algn="ctr">
                        <a:lnSpc>
                          <a:spcPct val="120000"/>
                        </a:lnSpc>
                      </a:pPr>
                      <a:r>
                        <a:rPr lang="es-ES" sz="1100" dirty="0">
                          <a:effectLst/>
                        </a:rPr>
                        <a:t>01 JUN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1707</a:t>
                      </a:r>
                    </a:p>
                  </a:txBody>
                  <a:tcPr marL="9525" marR="9525" marT="9525" marB="0" anchor="b"/>
                </a:tc>
                <a:tc>
                  <a:txBody>
                    <a:bodyPr/>
                    <a:lstStyle/>
                    <a:p>
                      <a:pPr algn="ctr" fontAlgn="b"/>
                      <a:r>
                        <a:rPr lang="es-CO" sz="1200" b="0" i="0" u="none" strike="noStrike">
                          <a:solidFill>
                            <a:srgbClr val="000000"/>
                          </a:solidFill>
                          <a:effectLst/>
                          <a:latin typeface="+mn-lt"/>
                        </a:rPr>
                        <a:t>1194</a:t>
                      </a:r>
                    </a:p>
                  </a:txBody>
                  <a:tcPr marL="9525" marR="9525" marT="9525" marB="0" anchor="b"/>
                </a:tc>
                <a:extLst>
                  <a:ext uri="{0D108BD9-81ED-4DB2-BD59-A6C34878D82A}">
                    <a16:rowId xmlns:a16="http://schemas.microsoft.com/office/drawing/2014/main" val="2050414882"/>
                  </a:ext>
                </a:extLst>
              </a:tr>
              <a:tr h="209890">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2084</a:t>
                      </a:r>
                    </a:p>
                  </a:txBody>
                  <a:tcPr marL="9525" marR="9525" marT="9525" marB="0" anchor="b"/>
                </a:tc>
                <a:tc>
                  <a:txBody>
                    <a:bodyPr/>
                    <a:lstStyle/>
                    <a:p>
                      <a:pPr algn="ctr" fontAlgn="b"/>
                      <a:r>
                        <a:rPr lang="es-CO" sz="1200" b="0" i="0" u="none" strike="noStrike">
                          <a:solidFill>
                            <a:srgbClr val="000000"/>
                          </a:solidFill>
                          <a:effectLst/>
                          <a:latin typeface="+mn-lt"/>
                        </a:rPr>
                        <a:t>1397</a:t>
                      </a:r>
                    </a:p>
                  </a:txBody>
                  <a:tcPr marL="9525" marR="9525" marT="9525" marB="0" anchor="b"/>
                </a:tc>
                <a:extLst>
                  <a:ext uri="{0D108BD9-81ED-4DB2-BD59-A6C34878D82A}">
                    <a16:rowId xmlns:a16="http://schemas.microsoft.com/office/drawing/2014/main" val="3679688101"/>
                  </a:ext>
                </a:extLst>
              </a:tr>
              <a:tr h="209890">
                <a:tc vMerge="1">
                  <a:txBody>
                    <a:bodyPr/>
                    <a:lstStyle/>
                    <a:p>
                      <a:endParaRPr lang="es-CO"/>
                    </a:p>
                  </a:txBody>
                  <a:tcPr/>
                </a:tc>
                <a:tc>
                  <a:txBody>
                    <a:bodyPr/>
                    <a:lstStyle/>
                    <a:p>
                      <a:pPr algn="ctr">
                        <a:lnSpc>
                          <a:spcPct val="120000"/>
                        </a:lnSpc>
                      </a:pPr>
                      <a:r>
                        <a:rPr lang="es-ES" sz="1100" dirty="0">
                          <a:effectLst/>
                        </a:rPr>
                        <a:t>01 AGO 2025  -  31 AGO 2025 </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1927</a:t>
                      </a:r>
                    </a:p>
                  </a:txBody>
                  <a:tcPr marL="9525" marR="9525" marT="9525" marB="0" anchor="b"/>
                </a:tc>
                <a:tc>
                  <a:txBody>
                    <a:bodyPr/>
                    <a:lstStyle/>
                    <a:p>
                      <a:pPr algn="ctr" fontAlgn="b"/>
                      <a:r>
                        <a:rPr lang="es-CO" sz="1200" b="0" i="0" u="none" strike="noStrike">
                          <a:solidFill>
                            <a:srgbClr val="000000"/>
                          </a:solidFill>
                          <a:effectLst/>
                          <a:latin typeface="+mn-lt"/>
                        </a:rPr>
                        <a:t>1315</a:t>
                      </a:r>
                    </a:p>
                  </a:txBody>
                  <a:tcPr marL="9525" marR="9525" marT="9525" marB="0" anchor="b"/>
                </a:tc>
                <a:extLst>
                  <a:ext uri="{0D108BD9-81ED-4DB2-BD59-A6C34878D82A}">
                    <a16:rowId xmlns:a16="http://schemas.microsoft.com/office/drawing/2014/main" val="3978532902"/>
                  </a:ext>
                </a:extLst>
              </a:tr>
              <a:tr h="209890">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1695</a:t>
                      </a:r>
                    </a:p>
                  </a:txBody>
                  <a:tcPr marL="9525" marR="9525" marT="9525" marB="0" anchor="b"/>
                </a:tc>
                <a:tc>
                  <a:txBody>
                    <a:bodyPr/>
                    <a:lstStyle/>
                    <a:p>
                      <a:pPr algn="ctr" fontAlgn="b"/>
                      <a:r>
                        <a:rPr lang="es-CO" sz="1200" b="0" i="0" u="none" strike="noStrike">
                          <a:solidFill>
                            <a:srgbClr val="000000"/>
                          </a:solidFill>
                          <a:effectLst/>
                          <a:latin typeface="+mn-lt"/>
                        </a:rPr>
                        <a:t>1255</a:t>
                      </a:r>
                    </a:p>
                  </a:txBody>
                  <a:tcPr marL="9525" marR="9525" marT="9525" marB="0" anchor="b"/>
                </a:tc>
                <a:extLst>
                  <a:ext uri="{0D108BD9-81ED-4DB2-BD59-A6C34878D82A}">
                    <a16:rowId xmlns:a16="http://schemas.microsoft.com/office/drawing/2014/main" val="2705078132"/>
                  </a:ext>
                </a:extLst>
              </a:tr>
              <a:tr h="210797">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OCT 2025  - 31 DIC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1776</a:t>
                      </a:r>
                    </a:p>
                  </a:txBody>
                  <a:tcPr marL="9525" marR="9525" marT="9525" marB="0" anchor="b"/>
                </a:tc>
                <a:tc>
                  <a:txBody>
                    <a:bodyPr/>
                    <a:lstStyle/>
                    <a:p>
                      <a:pPr algn="ctr" fontAlgn="b"/>
                      <a:r>
                        <a:rPr lang="es-CO" sz="1200" b="0" i="0" u="none" strike="noStrike">
                          <a:solidFill>
                            <a:srgbClr val="000000"/>
                          </a:solidFill>
                          <a:effectLst/>
                          <a:latin typeface="+mn-lt"/>
                        </a:rPr>
                        <a:t>1241</a:t>
                      </a:r>
                    </a:p>
                  </a:txBody>
                  <a:tcPr marL="9525" marR="9525" marT="9525" marB="0" anchor="b"/>
                </a:tc>
                <a:extLst>
                  <a:ext uri="{0D108BD9-81ED-4DB2-BD59-A6C34878D82A}">
                    <a16:rowId xmlns:a16="http://schemas.microsoft.com/office/drawing/2014/main" val="295669293"/>
                  </a:ext>
                </a:extLst>
              </a:tr>
              <a:tr h="209890">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a:solidFill>
                            <a:srgbClr val="000000"/>
                          </a:solidFill>
                          <a:effectLst/>
                          <a:latin typeface="+mn-lt"/>
                        </a:rPr>
                        <a:t>1760</a:t>
                      </a:r>
                    </a:p>
                  </a:txBody>
                  <a:tcPr marL="9525" marR="9525" marT="9525" marB="0" anchor="b"/>
                </a:tc>
                <a:tc>
                  <a:txBody>
                    <a:bodyPr/>
                    <a:lstStyle/>
                    <a:p>
                      <a:pPr algn="ctr" fontAlgn="b"/>
                      <a:r>
                        <a:rPr lang="es-CO" sz="1200" b="0" i="0" u="none" strike="noStrike" dirty="0">
                          <a:solidFill>
                            <a:srgbClr val="000000"/>
                          </a:solidFill>
                          <a:effectLst/>
                          <a:latin typeface="+mn-lt"/>
                        </a:rPr>
                        <a:t>1251</a:t>
                      </a:r>
                    </a:p>
                  </a:txBody>
                  <a:tcPr marL="9525" marR="9525" marT="9525" marB="0" anchor="b"/>
                </a:tc>
                <a:extLst>
                  <a:ext uri="{0D108BD9-81ED-4DB2-BD59-A6C34878D82A}">
                    <a16:rowId xmlns:a16="http://schemas.microsoft.com/office/drawing/2014/main" val="540676348"/>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CRUCE ANDINO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SANTIAGO </a:t>
            </a:r>
          </a:p>
          <a:p>
            <a:pPr algn="just">
              <a:lnSpc>
                <a:spcPct val="150000"/>
              </a:lnSpc>
            </a:pPr>
            <a:r>
              <a:rPr lang="es-MX" sz="1200" b="0" i="0" noProof="0" dirty="0">
                <a:solidFill>
                  <a:srgbClr val="000000"/>
                </a:solidFill>
                <a:effectLst/>
              </a:rPr>
              <a:t>Salida del Aeropuerto Internacional el Dorado con Destino a la Ciudad de Santiago, arribo, asistencia y traslado al Hotel seleccionado. Alojamiento en Santiago de Chile.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SANTIAGO CITY TOUR </a:t>
            </a:r>
          </a:p>
          <a:p>
            <a:pPr algn="just">
              <a:lnSpc>
                <a:spcPct val="150000"/>
              </a:lnSpc>
            </a:pPr>
            <a:r>
              <a:rPr lang="es-MX" sz="1200" b="0" i="0" noProof="0" dirty="0">
                <a:solidFill>
                  <a:srgbClr val="000000"/>
                </a:solidFill>
                <a:effectLst/>
              </a:rPr>
              <a:t>Desayuno en el hotel. Excursión por la ciudad, visitando el barrio cívico, centros modernos, el palacio Presidencial “La Moneda”, Plaza de Armas, rodeada por edificios coloniales y modernos, la Catedral con su estilo neoclásico construida en 1748. Continuamos por los barrios elegantes del siglo XIX, el Club Hípico, uno de los más bellos hipódromos de Sudamérica, la Escuela Militar, Parque O´Higgins, Cerro de San Cristóbal, Cerro Santa Lucia y otros. Alojamiento en Santiago de Chile.</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CRUCE ANDINO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421782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SANTIAGO VIÑA DEL MAR Y VALPARAISO</a:t>
            </a:r>
          </a:p>
          <a:p>
            <a:pPr algn="just">
              <a:lnSpc>
                <a:spcPct val="150000"/>
              </a:lnSpc>
            </a:pPr>
            <a:r>
              <a:rPr lang="es-MX" sz="1200" b="0" i="0" noProof="0" dirty="0">
                <a:solidFill>
                  <a:srgbClr val="000000"/>
                </a:solidFill>
                <a:effectLst/>
              </a:rPr>
              <a:t>Desayuno en el hotel.  Viña del Mar, ubicada a 120 Km de Santiago, pasando por la cordillera de la costa y el Valle de </a:t>
            </a:r>
            <a:r>
              <a:rPr lang="es-MX" sz="1200" b="0" i="0" noProof="0" dirty="0" err="1">
                <a:solidFill>
                  <a:srgbClr val="000000"/>
                </a:solidFill>
                <a:effectLst/>
              </a:rPr>
              <a:t>Curacavi</a:t>
            </a:r>
            <a:r>
              <a:rPr lang="es-MX" sz="1200" b="0" i="0" noProof="0" dirty="0">
                <a:solidFill>
                  <a:srgbClr val="000000"/>
                </a:solidFill>
                <a:effectLst/>
              </a:rPr>
              <a:t>. Se observarán pueblos típicos y el lago Peñuela. Valparaíso es una pintoresca ciudad, rica de una autóctona arquitectura, inspiración de artistas y poetas. Está rodeada de cerros con curiosos funiculares que los llevan a la cima. Siguiendo el camino por el litoral se llegará a Viña del Mar, recorrido de esta ciudad apreciando: La Quinta Vergara, donde se realiza cada año el Festival de la canción, Jardín Botánico, Casino de Viña del Mar. Continuando por la zona costera se llegará a Reñaca. Tiempo para almorzar. Traslado al Hotel. Alojamiento en Santiago de Chile.</a:t>
            </a: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04, </a:t>
            </a:r>
            <a:r>
              <a:rPr lang="es-MX" sz="1200" b="1" i="0" noProof="0" dirty="0">
                <a:solidFill>
                  <a:srgbClr val="000000"/>
                </a:solidFill>
                <a:effectLst/>
              </a:rPr>
              <a:t>SANTIAGO – PUERTO MONTT – PUERTO VARAS</a:t>
            </a:r>
          </a:p>
          <a:p>
            <a:pPr algn="just">
              <a:lnSpc>
                <a:spcPct val="150000"/>
              </a:lnSpc>
            </a:pPr>
            <a:r>
              <a:rPr lang="es-MX" sz="1200" b="0" i="0" noProof="0" dirty="0">
                <a:solidFill>
                  <a:srgbClr val="000000"/>
                </a:solidFill>
                <a:effectLst/>
              </a:rPr>
              <a:t>Desayuno en el hotel.  A la hora prevista traslado al aeropuerto para abordar el vuelo con destino a Puerto Montt. Llegada y traslado al hotel seleccionado en Puerto Varas. Alojamiento en Puerto Varas.</a:t>
            </a: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CRUCE ANDINO</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dirty="0">
                <a:solidFill>
                  <a:srgbClr val="000000"/>
                </a:solidFill>
              </a:rPr>
              <a:t>PUERTO VARAS – CRUCE INTERNACIONAL DE LAGOS – BARILOCHE</a:t>
            </a:r>
          </a:p>
          <a:p>
            <a:pPr algn="just">
              <a:lnSpc>
                <a:spcPct val="150000"/>
              </a:lnSpc>
            </a:pPr>
            <a:r>
              <a:rPr lang="es-MX" sz="1200" b="0" i="0" noProof="0" dirty="0">
                <a:solidFill>
                  <a:srgbClr val="000000"/>
                </a:solidFill>
                <a:effectLst/>
              </a:rPr>
              <a:t>Desayuno en el hotel.  Por la mañana salida para iniciar el Cruce de Lagos, con destino a </a:t>
            </a:r>
            <a:r>
              <a:rPr lang="es-MX" sz="1200" b="0" i="0" noProof="0" dirty="0" err="1">
                <a:solidFill>
                  <a:srgbClr val="000000"/>
                </a:solidFill>
                <a:effectLst/>
              </a:rPr>
              <a:t>Petrohué</a:t>
            </a:r>
            <a:r>
              <a:rPr lang="es-MX" sz="1200" b="0" i="0" noProof="0" dirty="0">
                <a:solidFill>
                  <a:srgbClr val="000000"/>
                </a:solidFill>
                <a:effectLst/>
              </a:rPr>
              <a:t>, bordeando el lago Llanquihue, teniendo siempre como telón de fondo el imponente Volcán Osorno. En el camino visitaremos los saltos del Río </a:t>
            </a:r>
            <a:r>
              <a:rPr lang="es-MX" sz="1200" b="0" i="0" noProof="0" dirty="0" err="1">
                <a:solidFill>
                  <a:srgbClr val="000000"/>
                </a:solidFill>
                <a:effectLst/>
              </a:rPr>
              <a:t>Petrohué</a:t>
            </a:r>
            <a:r>
              <a:rPr lang="es-MX" sz="1200" b="0" i="0" noProof="0" dirty="0">
                <a:solidFill>
                  <a:srgbClr val="000000"/>
                </a:solidFill>
                <a:effectLst/>
              </a:rPr>
              <a:t>. Continuamos hasta la localidad de </a:t>
            </a:r>
            <a:r>
              <a:rPr lang="es-MX" sz="1200" b="0" i="0" noProof="0" dirty="0" err="1">
                <a:solidFill>
                  <a:srgbClr val="000000"/>
                </a:solidFill>
                <a:effectLst/>
              </a:rPr>
              <a:t>Petrohué</a:t>
            </a:r>
            <a:r>
              <a:rPr lang="es-MX" sz="1200" b="0" i="0" noProof="0" dirty="0">
                <a:solidFill>
                  <a:srgbClr val="000000"/>
                </a:solidFill>
                <a:effectLst/>
              </a:rPr>
              <a:t>, donde embarcaremos para navegar por el hermoso Lago “Todos los Santos”, llamado también Lago Esmeralda por el color de sus aguas. Luego de 2 horas de navegación, llegaremos a la localidad de </a:t>
            </a:r>
            <a:r>
              <a:rPr lang="es-MX" sz="1200" b="0" i="0" noProof="0" dirty="0" err="1">
                <a:solidFill>
                  <a:srgbClr val="000000"/>
                </a:solidFill>
                <a:effectLst/>
              </a:rPr>
              <a:t>Peulla</a:t>
            </a:r>
            <a:r>
              <a:rPr lang="es-MX" sz="1200" b="0" i="0" noProof="0" dirty="0">
                <a:solidFill>
                  <a:srgbClr val="000000"/>
                </a:solidFill>
                <a:effectLst/>
              </a:rPr>
              <a:t>. Continuamos el viaje en ómnibus cruzando el Paso Internacional Vicente Pérez Rosales, pasando la cordillera de los Andes y las fronteras de Chile y Argentina, hasta llegar al Puerto de embarque del Lago Frías. Después de una corta navegación llegamos a Puerto </a:t>
            </a:r>
            <a:r>
              <a:rPr lang="es-MX" sz="1200" b="0" i="0" noProof="0" dirty="0" err="1">
                <a:solidFill>
                  <a:srgbClr val="000000"/>
                </a:solidFill>
                <a:effectLst/>
              </a:rPr>
              <a:t>Blest</a:t>
            </a:r>
            <a:r>
              <a:rPr lang="es-MX" sz="1200" b="0" i="0" noProof="0" dirty="0">
                <a:solidFill>
                  <a:srgbClr val="000000"/>
                </a:solidFill>
                <a:effectLst/>
              </a:rPr>
              <a:t>. Posteriormente, navegaremos por el lago Nahuel Huapi hasta Puerto Pañuelo donde tomaremos el ómnibus que nos llevará a Bariloche. Llegada y traslado al Hotel. Alojamiento en Bariloche.</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MX" sz="1600" b="1" dirty="0">
                <a:solidFill>
                  <a:srgbClr val="0070C0"/>
                </a:solidFill>
              </a:rPr>
              <a:t>CRUCE ANDINO</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a:t>
            </a:r>
            <a:r>
              <a:rPr lang="es-CO" sz="1200" b="1" dirty="0">
                <a:solidFill>
                  <a:srgbClr val="000000"/>
                </a:solidFill>
              </a:rPr>
              <a:t>6</a:t>
            </a:r>
            <a:r>
              <a:rPr lang="es-CO" sz="1200" b="1" i="0" noProof="0" dirty="0">
                <a:solidFill>
                  <a:srgbClr val="000000"/>
                </a:solidFill>
                <a:effectLst/>
              </a:rPr>
              <a:t>. </a:t>
            </a:r>
            <a:r>
              <a:rPr lang="es-CO" sz="1200" b="1" dirty="0">
                <a:solidFill>
                  <a:srgbClr val="000000"/>
                </a:solidFill>
              </a:rPr>
              <a:t>BARILOCHE CIRCUITO CHICO </a:t>
            </a:r>
          </a:p>
          <a:p>
            <a:pPr algn="just">
              <a:lnSpc>
                <a:spcPct val="150000"/>
              </a:lnSpc>
            </a:pPr>
            <a:r>
              <a:rPr lang="es-MX" sz="1200" b="0" i="0" noProof="0" dirty="0">
                <a:solidFill>
                  <a:srgbClr val="000000"/>
                </a:solidFill>
                <a:effectLst/>
              </a:rPr>
              <a:t>Desayuno en el hotel. Recorrido: 65 Km. Duración Medio Día Circuito Chico es un paseo para disfrutar y saborear. La belleza del paisaje está presente en todo el recorrido. Algunos miradores naturales, como Bahía López y Punto Panorámico. También visitaremos una fábrica de chocolates, donde obtendremos los mejores precios del mercado. Regreso al hotel. Tarde Libre. Alojamiento en Bariloche.</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7 : </a:t>
            </a:r>
            <a:r>
              <a:rPr lang="es-MX" sz="1200" b="1" i="0" noProof="0" dirty="0">
                <a:solidFill>
                  <a:srgbClr val="000000"/>
                </a:solidFill>
                <a:effectLst/>
              </a:rPr>
              <a:t>BARILOCHE - BUENOS AIRES</a:t>
            </a:r>
          </a:p>
          <a:p>
            <a:pPr algn="just">
              <a:lnSpc>
                <a:spcPct val="150000"/>
              </a:lnSpc>
            </a:pPr>
            <a:r>
              <a:rPr lang="es-MX" sz="1200" b="0" i="0" noProof="0" dirty="0">
                <a:solidFill>
                  <a:srgbClr val="000000"/>
                </a:solidFill>
                <a:effectLst/>
              </a:rPr>
              <a:t>Desayuno en el hotel. Traslado del Hotel al Aeropuerto para tomar el vuelo con destino Buenos Aires. Recepción en el Aeropuerto y traslado al Hotel. Alojamiento en Buenos Aires.</a:t>
            </a: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73" r="2537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34254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128612"/>
            <a:ext cx="4372158" cy="338554"/>
          </a:xfrm>
          <a:prstGeom prst="rect">
            <a:avLst/>
          </a:prstGeom>
          <a:noFill/>
        </p:spPr>
        <p:txBody>
          <a:bodyPr wrap="square" rtlCol="0">
            <a:spAutoFit/>
          </a:bodyPr>
          <a:lstStyle/>
          <a:p>
            <a:r>
              <a:rPr lang="es-MX" sz="1600" b="1" dirty="0">
                <a:solidFill>
                  <a:srgbClr val="0070C0"/>
                </a:solidFill>
              </a:rPr>
              <a:t>CRUCE ANDINO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774997"/>
            <a:ext cx="5364096" cy="680314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8. </a:t>
            </a:r>
            <a:r>
              <a:rPr lang="es-MX" sz="1200" b="1" i="0" noProof="0" dirty="0">
                <a:solidFill>
                  <a:srgbClr val="000000"/>
                </a:solidFill>
                <a:effectLst/>
              </a:rPr>
              <a:t>BUENOS AIRES CITY TOUR</a:t>
            </a:r>
          </a:p>
          <a:p>
            <a:pPr algn="just">
              <a:lnSpc>
                <a:spcPct val="150000"/>
              </a:lnSpc>
            </a:pPr>
            <a:r>
              <a:rPr lang="es-MX" sz="1200" b="0" i="0" noProof="0" dirty="0">
                <a:solidFill>
                  <a:srgbClr val="000000"/>
                </a:solidFill>
                <a:effectLst/>
              </a:rPr>
              <a:t>Desayuno en el Hotel, descubra la belleza de Buenos Aires conociendo su Centro Cívico, empezando por el imponente Congreso Nacional y la Plaza de Mayo con la Casa de Gobierno (Casa Rosada), la Catedral Metropolitana y el Cabildo. Visitaremos el Teatro Colón. También iremos al tradicional barrio de San Telmo. Luego nos detendremos en la Boca donde se establecen los primeros inmigrantes italianos, famosa por su pintoresca y colorida arquitectura. Continuaremos hacia Palermo, barrio residencial con varios atractivos como el Parque de Palermo, el Planetario, etc. Finalmente visitaremos La Recoleta, uno de los barrios más exclusivos de la ciudad. Tarde Casino flotante. Alojamiento en Buenos Aires.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9 : </a:t>
            </a:r>
            <a:r>
              <a:rPr lang="es-MX" sz="1200" b="1" i="0" noProof="0" dirty="0">
                <a:solidFill>
                  <a:srgbClr val="000000"/>
                </a:solidFill>
                <a:effectLst/>
              </a:rPr>
              <a:t> BUENOS AIRES – CENA SHOW DE TANGO EN TANGO PORTEÑO </a:t>
            </a:r>
            <a:r>
              <a:rPr lang="es-MX" sz="1200" b="0" i="0" noProof="0" dirty="0">
                <a:solidFill>
                  <a:srgbClr val="000000"/>
                </a:solidFill>
                <a:effectLst/>
              </a:rPr>
              <a:t>Desayuno en el Hotel, cena show de tango En Tango Porteño</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BUENOS AIRES –BOGOTA </a:t>
            </a:r>
          </a:p>
          <a:p>
            <a:pPr algn="just">
              <a:lnSpc>
                <a:spcPct val="150000"/>
              </a:lnSpc>
            </a:pPr>
            <a:r>
              <a:rPr lang="es-MX" sz="1200" b="0" i="0" noProof="0" dirty="0">
                <a:solidFill>
                  <a:srgbClr val="000000"/>
                </a:solidFill>
                <a:effectLst/>
              </a:rPr>
              <a:t>Desayuno en el Hotel, A la hora convenida traslado del Hotel al Aeropuerto para tomar el vuelo con destino a Bogotá. Noche abordo </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8689</TotalTime>
  <Words>1318</Words>
  <Application>Microsoft Office PowerPoint</Application>
  <PresentationFormat>Panorámica</PresentationFormat>
  <Paragraphs>158</Paragraphs>
  <Slides>10</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53</cp:revision>
  <dcterms:created xsi:type="dcterms:W3CDTF">2024-08-19T01:20:52Z</dcterms:created>
  <dcterms:modified xsi:type="dcterms:W3CDTF">2025-06-12T20:00:48Z</dcterms:modified>
</cp:coreProperties>
</file>