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87" r:id="rId2"/>
    <p:sldId id="441" r:id="rId3"/>
    <p:sldId id="535" r:id="rId4"/>
    <p:sldId id="530" r:id="rId5"/>
    <p:sldId id="379" r:id="rId6"/>
    <p:sldId id="537" r:id="rId7"/>
    <p:sldId id="53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54" autoAdjust="0"/>
    <p:restoredTop sz="91370"/>
  </p:normalViewPr>
  <p:slideViewPr>
    <p:cSldViewPr snapToGrid="0" showGuides="1">
      <p:cViewPr varScale="1">
        <p:scale>
          <a:sx n="104" d="100"/>
          <a:sy n="104" d="100"/>
        </p:scale>
        <p:origin x="1128"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6/26/2025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9758E72-A792-A64A-B3AE-3E1E1E81336B}" type="slidenum">
              <a:rPr lang="en-US" smtClean="0"/>
              <a:t>2</a:t>
            </a:fld>
            <a:endParaRPr lang="en-US"/>
          </a:p>
        </p:txBody>
      </p:sp>
    </p:spTree>
    <p:extLst>
      <p:ext uri="{BB962C8B-B14F-4D97-AF65-F5344CB8AC3E}">
        <p14:creationId xmlns:p14="http://schemas.microsoft.com/office/powerpoint/2010/main" val="38755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9758E72-A792-A64A-B3AE-3E1E1E81336B}" type="slidenum">
              <a:rPr lang="en-US" smtClean="0"/>
              <a:t>3</a:t>
            </a:fld>
            <a:endParaRPr lang="en-US"/>
          </a:p>
        </p:txBody>
      </p:sp>
    </p:spTree>
    <p:extLst>
      <p:ext uri="{BB962C8B-B14F-4D97-AF65-F5344CB8AC3E}">
        <p14:creationId xmlns:p14="http://schemas.microsoft.com/office/powerpoint/2010/main" val="1833592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26/06/2025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26/06/2025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26/06/2025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26/06/2025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26/06/2025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7999"/>
          </a:xfrm>
        </p:spPr>
      </p:pic>
      <p:sp>
        <p:nvSpPr>
          <p:cNvPr id="5" name="Rectangle 4">
            <a:extLst>
              <a:ext uri="{FF2B5EF4-FFF2-40B4-BE49-F238E27FC236}">
                <a16:creationId xmlns:a16="http://schemas.microsoft.com/office/drawing/2014/main" id="{DBE21F5B-85BE-9BDD-3116-B98BD49C92F7}"/>
              </a:ext>
            </a:extLst>
          </p:cNvPr>
          <p:cNvSpPr/>
          <p:nvPr/>
        </p:nvSpPr>
        <p:spPr>
          <a:xfrm>
            <a:off x="3539340" y="4676673"/>
            <a:ext cx="5512295"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983182" y="4905617"/>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3759199" y="5164092"/>
            <a:ext cx="4422404" cy="422360"/>
          </a:xfrm>
          <a:prstGeom prst="rect">
            <a:avLst/>
          </a:prstGeom>
          <a:noFill/>
        </p:spPr>
        <p:txBody>
          <a:bodyPr wrap="square" rtlCol="0">
            <a:spAutoFit/>
          </a:bodyPr>
          <a:lstStyle/>
          <a:p>
            <a:pPr>
              <a:lnSpc>
                <a:spcPct val="150000"/>
              </a:lnSpc>
            </a:pPr>
            <a:r>
              <a:rPr lang="es-CO" sz="1600" i="1" dirty="0">
                <a:solidFill>
                  <a:schemeClr val="bg1"/>
                </a:solidFill>
              </a:rPr>
              <a:t>6 </a:t>
            </a:r>
            <a:r>
              <a:rPr lang="es-CO" sz="1600" b="0" i="1" noProof="0" dirty="0">
                <a:solidFill>
                  <a:schemeClr val="bg1"/>
                </a:solidFill>
                <a:effectLst/>
              </a:rPr>
              <a:t>Días / 5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034547" y="4830134"/>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3472873" y="4030342"/>
            <a:ext cx="9993745" cy="646331"/>
          </a:xfrm>
          <a:prstGeom prst="rect">
            <a:avLst/>
          </a:prstGeom>
          <a:noFill/>
        </p:spPr>
        <p:txBody>
          <a:bodyPr wrap="square" rtlCol="0">
            <a:spAutoFit/>
          </a:bodyPr>
          <a:lstStyle/>
          <a:p>
            <a:r>
              <a:rPr lang="es-CO" sz="3600" b="1" noProof="0" dirty="0">
                <a:solidFill>
                  <a:schemeClr val="bg1"/>
                </a:solidFill>
                <a:effectLst>
                  <a:glow rad="101600">
                    <a:schemeClr val="accent1">
                      <a:satMod val="175000"/>
                      <a:alpha val="40000"/>
                    </a:schemeClr>
                  </a:glow>
                </a:effectLst>
                <a:latin typeface="Montserrat" panose="02000505000000020004" pitchFamily="2" charset="0"/>
              </a:rPr>
              <a:t>RIO JANEIRO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a:t>
            </a:r>
            <a:r>
              <a:rPr lang="es-CO" sz="3600" b="1" noProof="0" dirty="0">
                <a:solidFill>
                  <a:schemeClr val="bg1"/>
                </a:solidFill>
                <a:effectLst>
                  <a:glow rad="101600">
                    <a:schemeClr val="accent1">
                      <a:satMod val="175000"/>
                      <a:alpha val="40000"/>
                    </a:schemeClr>
                  </a:glow>
                </a:effectLst>
                <a:latin typeface="Montserrat" panose="02000505000000020004" pitchFamily="2" charset="0"/>
              </a:rPr>
              <a:t>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BUZIOS</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60445" y="4985696"/>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178412" y="736815"/>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204821" y="1389904"/>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204821" y="1251243"/>
            <a:ext cx="7648292" cy="2710999"/>
          </a:xfrm>
          <a:prstGeom prst="rect">
            <a:avLst/>
          </a:prstGeom>
          <a:noFill/>
        </p:spPr>
        <p:txBody>
          <a:bodyPr wrap="square" rtlCol="0">
            <a:spAutoFit/>
          </a:bodyPr>
          <a:lstStyle/>
          <a:p>
            <a:pPr lvl="0">
              <a:lnSpc>
                <a:spcPct val="120000"/>
              </a:lnSpc>
              <a:buSzPts val="1000"/>
              <a:tabLst>
                <a:tab pos="457200" algn="l"/>
              </a:tabLst>
            </a:pP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28575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Traslados aeropuerto – hotel – aeropuerto en servicio regular.</a:t>
            </a:r>
          </a:p>
          <a:p>
            <a:pPr marL="285750" indent="-285750">
              <a:lnSpc>
                <a:spcPct val="120000"/>
              </a:lnSpc>
              <a:buSzPts val="1000"/>
              <a:buFont typeface="Arial" panose="020B0604020202020204" pitchFamily="34" charset="0"/>
              <a:buChar char="•"/>
              <a:tabLst>
                <a:tab pos="457200" algn="l"/>
              </a:tabLst>
            </a:pP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Traslados entre ciudades</a:t>
            </a: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3 Noches </a:t>
            </a: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de alojamiento  en Rio  de Janeiro</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2 Noches de alojamiento en Buzios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Desayunos Diarios a partir del día 2</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Full Day Pan de Azúcar y Cristo Corcovado de Vans </a:t>
            </a:r>
          </a:p>
          <a:p>
            <a:pPr marL="285750" indent="-285750">
              <a:lnSpc>
                <a:spcPct val="120000"/>
              </a:lnSpc>
              <a:buSzPts val="1000"/>
              <a:buFont typeface="Arial" panose="020B0604020202020204" pitchFamily="34" charset="0"/>
              <a:buChar char="•"/>
              <a:tabLst>
                <a:tab pos="457200" algn="l"/>
              </a:tabLst>
            </a:pPr>
            <a:r>
              <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rPr>
              <a:t>Tour</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Cristo Corcovado en Vans + City Tour Panorámico con almuerzo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Visita de Troley o de Barco en Buzios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CON SUPLEMENTO PARA MAYORES DE 75 AÑOS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Fee Bancario</a:t>
            </a: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4811" r="4811"/>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139938" y="90484"/>
            <a:ext cx="7648291" cy="646331"/>
          </a:xfrm>
          <a:prstGeom prst="rect">
            <a:avLst/>
          </a:prstGeom>
          <a:noFill/>
        </p:spPr>
        <p:txBody>
          <a:bodyPr wrap="square" rtlCol="0">
            <a:spAutoFit/>
          </a:bodyPr>
          <a:lstStyle/>
          <a:p>
            <a:r>
              <a:rPr lang="es-CO" sz="3600" b="1" noProof="0" dirty="0">
                <a:latin typeface="Montserrat" panose="02000505000000020004" pitchFamily="2" charset="0"/>
              </a:rPr>
              <a:t>RIO DE JANEIRO  </a:t>
            </a:r>
            <a:r>
              <a:rPr lang="es-CO" sz="3600" b="1" noProof="0" dirty="0">
                <a:solidFill>
                  <a:srgbClr val="FF6600"/>
                </a:solidFill>
                <a:latin typeface="Montserrat" panose="02000505000000020004" pitchFamily="2" charset="0"/>
              </a:rPr>
              <a:t>BUZIOS</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438874" y="814842"/>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545090" y="1464068"/>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545090" y="1654637"/>
            <a:ext cx="6802366" cy="1510670"/>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Almuerzos y cenas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Internacionales en la ruta BOG/GIG/BUZ/BOG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del Tiquete “Q” “Iva” “Fee”</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en el programa como llamadas telefónicas, servicio de lavandería, etc. </a:t>
            </a:r>
            <a:endParaRPr lang="es-MX" sz="1300" dirty="0">
              <a:solidFill>
                <a:srgbClr val="464646"/>
              </a:solidFill>
              <a:latin typeface="Helvetica" panose="020B0604020202020204" pitchFamily="34" charset="0"/>
              <a:ea typeface="Times New Roman" panose="02020603050405020304" pitchFamily="18" charset="0"/>
              <a:cs typeface="Tahoma" panose="020B0604030504040204" pitchFamily="34" charset="0"/>
            </a:endParaRP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Servicios no especificados</a:t>
            </a: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65" r="1465"/>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438874" y="207893"/>
            <a:ext cx="7055002" cy="646331"/>
          </a:xfrm>
          <a:prstGeom prst="rect">
            <a:avLst/>
          </a:prstGeom>
          <a:noFill/>
        </p:spPr>
        <p:txBody>
          <a:bodyPr wrap="square" rtlCol="0">
            <a:spAutoFit/>
          </a:bodyPr>
          <a:lstStyle/>
          <a:p>
            <a:r>
              <a:rPr lang="es-CO" sz="3600" b="1" noProof="0" dirty="0">
                <a:latin typeface="Montserrat" panose="02000505000000020004" pitchFamily="2" charset="0"/>
              </a:rPr>
              <a:t>RIO DE JANEIRO  </a:t>
            </a:r>
            <a:r>
              <a:rPr lang="es-CO" sz="3600" b="1" noProof="0" dirty="0">
                <a:solidFill>
                  <a:srgbClr val="FF6600"/>
                </a:solidFill>
                <a:latin typeface="Montserrat" panose="02000505000000020004" pitchFamily="2" charset="0"/>
              </a:rPr>
              <a:t>BUZIOS</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1638401" y="2004567"/>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343150" y="5911785"/>
            <a:ext cx="7187644" cy="584775"/>
          </a:xfrm>
          <a:prstGeom prst="rect">
            <a:avLst/>
          </a:prstGeom>
          <a:noFill/>
        </p:spPr>
        <p:txBody>
          <a:bodyPr wrap="square" rtlCol="0">
            <a:spAutoFit/>
          </a:bodyPr>
          <a:lstStyle/>
          <a:p>
            <a:pPr algn="ctr"/>
            <a:r>
              <a:rPr lang="es-CO" sz="1600" i="1" noProof="0" dirty="0">
                <a:solidFill>
                  <a:schemeClr val="bg1"/>
                </a:solidFill>
                <a:latin typeface="+mj-lt"/>
              </a:rPr>
              <a:t>*Tarifas sujetas a Cambio sin previo aviso hasta el momento de reserva*</a:t>
            </a:r>
          </a:p>
          <a:p>
            <a:pPr algn="ctr"/>
            <a:r>
              <a:rPr lang="es-CO" sz="1600" i="1" noProof="0" dirty="0">
                <a:solidFill>
                  <a:schemeClr val="bg1"/>
                </a:solidFill>
                <a:latin typeface="+mj-lt"/>
              </a:rPr>
              <a:t>         *Tarifas NO aplican para festividades y </a:t>
            </a:r>
            <a:r>
              <a:rPr lang="es-CO" sz="1600" i="1" noProof="0">
                <a:solidFill>
                  <a:schemeClr val="bg1"/>
                </a:solidFill>
                <a:latin typeface="+mj-lt"/>
              </a:rPr>
              <a:t>eventos  </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565064" y="2560520"/>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sp>
        <p:nvSpPr>
          <p:cNvPr id="13" name="CuadroTexto 12">
            <a:extLst>
              <a:ext uri="{FF2B5EF4-FFF2-40B4-BE49-F238E27FC236}">
                <a16:creationId xmlns:a16="http://schemas.microsoft.com/office/drawing/2014/main" id="{98BEE8F8-C3EA-BF0C-1F78-A1D179D51537}"/>
              </a:ext>
            </a:extLst>
          </p:cNvPr>
          <p:cNvSpPr txBox="1"/>
          <p:nvPr/>
        </p:nvSpPr>
        <p:spPr>
          <a:xfrm>
            <a:off x="6844494" y="3537291"/>
            <a:ext cx="5141424" cy="1900520"/>
          </a:xfrm>
          <a:prstGeom prst="rect">
            <a:avLst/>
          </a:prstGeom>
          <a:noFill/>
        </p:spPr>
        <p:txBody>
          <a:bodyPr wrap="square">
            <a:spAutoFit/>
          </a:bodyPr>
          <a:lstStyle/>
          <a:p>
            <a:pPr algn="just">
              <a:lnSpc>
                <a:spcPct val="150000"/>
              </a:lnSpc>
            </a:pPr>
            <a:r>
              <a:rPr lang="es-ES_tradnl" sz="1600" b="1" i="1" u="sng" kern="1800" dirty="0">
                <a:solidFill>
                  <a:schemeClr val="bg1"/>
                </a:solidFill>
                <a:effectLst/>
                <a:latin typeface="+mj-lt"/>
                <a:ea typeface="Batang" panose="02030600000101010101" pitchFamily="18" charset="-127"/>
                <a:cs typeface="Times New Roman" panose="02020603050405020304" pitchFamily="18" charset="0"/>
              </a:rPr>
              <a:t>Notas :</a:t>
            </a:r>
            <a:endParaRPr lang="es-CO" sz="16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600" i="1" kern="1800" dirty="0">
                <a:solidFill>
                  <a:schemeClr val="bg1"/>
                </a:solidFill>
                <a:effectLst/>
                <a:latin typeface="+mj-lt"/>
                <a:ea typeface="Times New Roman" panose="02020603050405020304" pitchFamily="18" charset="0"/>
                <a:cs typeface="Times New Roman" panose="02020603050405020304" pitchFamily="18" charset="0"/>
              </a:rPr>
              <a:t>fechas o períodos especiales (Semana Santa, Feriados, Congresos, Vacaciones de</a:t>
            </a:r>
          </a:p>
          <a:p>
            <a:pPr marL="342900" lvl="0" indent="-342900" algn="just">
              <a:lnSpc>
                <a:spcPct val="150000"/>
              </a:lnSpc>
              <a:buFont typeface="Arial" panose="020B0604020202020204" pitchFamily="34" charset="0"/>
              <a:buChar char="-"/>
              <a:tabLst>
                <a:tab pos="457200" algn="l"/>
              </a:tabLst>
            </a:pPr>
            <a:r>
              <a:rPr lang="es-ES" sz="1600" i="1" kern="1800" dirty="0">
                <a:solidFill>
                  <a:schemeClr val="bg1"/>
                </a:solidFill>
                <a:effectLst/>
                <a:latin typeface="+mj-lt"/>
                <a:ea typeface="Times New Roman" panose="02020603050405020304" pitchFamily="18" charset="0"/>
                <a:cs typeface="Times New Roman" panose="02020603050405020304" pitchFamily="18" charset="0"/>
              </a:rPr>
              <a:t>Invierno, Navidad, Año Nuevo, Carnaval, eventos deportivos etc.).</a:t>
            </a:r>
            <a:endParaRPr lang="es-CO" sz="140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id="{018C19D0-739C-CEE8-AF63-642A1B4BE8EA}"/>
              </a:ext>
            </a:extLst>
          </p:cNvPr>
          <p:cNvGraphicFramePr>
            <a:graphicFrameLocks noGrp="1"/>
          </p:cNvGraphicFramePr>
          <p:nvPr>
            <p:extLst>
              <p:ext uri="{D42A27DB-BD31-4B8C-83A1-F6EECF244321}">
                <p14:modId xmlns:p14="http://schemas.microsoft.com/office/powerpoint/2010/main" val="3733781310"/>
              </p:ext>
            </p:extLst>
          </p:nvPr>
        </p:nvGraphicFramePr>
        <p:xfrm>
          <a:off x="477423" y="3190602"/>
          <a:ext cx="5884616" cy="2247209"/>
        </p:xfrm>
        <a:graphic>
          <a:graphicData uri="http://schemas.openxmlformats.org/drawingml/2006/table">
            <a:tbl>
              <a:tblPr firstRow="1" firstCol="1">
                <a:tableStyleId>{5C22544A-7EE6-4342-B048-85BDC9FD1C3A}</a:tableStyleId>
              </a:tblPr>
              <a:tblGrid>
                <a:gridCol w="2128993">
                  <a:extLst>
                    <a:ext uri="{9D8B030D-6E8A-4147-A177-3AD203B41FA5}">
                      <a16:colId xmlns:a16="http://schemas.microsoft.com/office/drawing/2014/main" val="955045498"/>
                    </a:ext>
                  </a:extLst>
                </a:gridCol>
                <a:gridCol w="2128993">
                  <a:extLst>
                    <a:ext uri="{9D8B030D-6E8A-4147-A177-3AD203B41FA5}">
                      <a16:colId xmlns:a16="http://schemas.microsoft.com/office/drawing/2014/main" val="2061772291"/>
                    </a:ext>
                  </a:extLst>
                </a:gridCol>
                <a:gridCol w="566263">
                  <a:extLst>
                    <a:ext uri="{9D8B030D-6E8A-4147-A177-3AD203B41FA5}">
                      <a16:colId xmlns:a16="http://schemas.microsoft.com/office/drawing/2014/main" val="1808648395"/>
                    </a:ext>
                  </a:extLst>
                </a:gridCol>
                <a:gridCol w="566263">
                  <a:extLst>
                    <a:ext uri="{9D8B030D-6E8A-4147-A177-3AD203B41FA5}">
                      <a16:colId xmlns:a16="http://schemas.microsoft.com/office/drawing/2014/main" val="1202691742"/>
                    </a:ext>
                  </a:extLst>
                </a:gridCol>
                <a:gridCol w="494104">
                  <a:extLst>
                    <a:ext uri="{9D8B030D-6E8A-4147-A177-3AD203B41FA5}">
                      <a16:colId xmlns:a16="http://schemas.microsoft.com/office/drawing/2014/main" val="2665128456"/>
                    </a:ext>
                  </a:extLst>
                </a:gridCol>
              </a:tblGrid>
              <a:tr h="276806">
                <a:tc>
                  <a:txBody>
                    <a:bodyPr/>
                    <a:lstStyle/>
                    <a:p>
                      <a:pPr algn="ctr">
                        <a:lnSpc>
                          <a:spcPct val="120000"/>
                        </a:lnSpc>
                      </a:pPr>
                      <a:r>
                        <a:rPr lang="es-ES" sz="1200" dirty="0">
                          <a:effectLst/>
                        </a:rPr>
                        <a:t>HOTELES</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VIGENCIA</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ES" sz="1200" dirty="0">
                          <a:effectLst/>
                        </a:rPr>
                        <a:t>SGL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a:txBody>
                    <a:bodyPr/>
                    <a:lstStyle/>
                    <a:p>
                      <a:pPr algn="ctr">
                        <a:lnSpc>
                          <a:spcPct val="120000"/>
                        </a:lnSpc>
                      </a:pPr>
                      <a:r>
                        <a:rPr lang="es-ES" sz="1200" dirty="0">
                          <a:effectLst/>
                        </a:rPr>
                        <a:t>DBL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a:txBody>
                    <a:bodyPr/>
                    <a:lstStyle/>
                    <a:p>
                      <a:pPr algn="ctr">
                        <a:lnSpc>
                          <a:spcPct val="120000"/>
                        </a:lnSpc>
                      </a:pPr>
                      <a:r>
                        <a:rPr lang="es-ES" sz="1200" dirty="0">
                          <a:effectLst/>
                        </a:rPr>
                        <a:t>TPL</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extLst>
                  <a:ext uri="{0D108BD9-81ED-4DB2-BD59-A6C34878D82A}">
                    <a16:rowId xmlns:a16="http://schemas.microsoft.com/office/drawing/2014/main" val="906858986"/>
                  </a:ext>
                </a:extLst>
              </a:tr>
              <a:tr h="211840">
                <a:tc gridSpan="5">
                  <a:txBody>
                    <a:bodyPr/>
                    <a:lstStyle/>
                    <a:p>
                      <a:pPr algn="ctr">
                        <a:lnSpc>
                          <a:spcPct val="120000"/>
                        </a:lnSpc>
                      </a:pPr>
                      <a:r>
                        <a:rPr lang="es-ES" sz="1200" dirty="0">
                          <a:effectLst/>
                        </a:rPr>
                        <a:t>Categoría 5*</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855754747"/>
                  </a:ext>
                </a:extLst>
              </a:tr>
              <a:tr h="241667">
                <a:tc>
                  <a:txBody>
                    <a:bodyPr/>
                    <a:lstStyle/>
                    <a:p>
                      <a:pPr algn="ctr">
                        <a:lnSpc>
                          <a:spcPct val="120000"/>
                        </a:lnSpc>
                      </a:pPr>
                      <a:r>
                        <a:rPr lang="es-ES" sz="1200" dirty="0">
                          <a:effectLst/>
                        </a:rPr>
                        <a:t>MIRAMAR BY WINDSOR</a:t>
                      </a:r>
                    </a:p>
                    <a:p>
                      <a:pPr marL="0" marR="0" lvl="0" indent="0" algn="ctr" defTabSz="914400" rtl="0" eaLnBrk="1" fontAlgn="auto" latinLnBrk="0" hangingPunct="1">
                        <a:lnSpc>
                          <a:spcPct val="120000"/>
                        </a:lnSpc>
                        <a:spcBef>
                          <a:spcPts val="0"/>
                        </a:spcBef>
                        <a:spcAft>
                          <a:spcPts val="0"/>
                        </a:spcAft>
                        <a:buClrTx/>
                        <a:buSzTx/>
                        <a:buFontTx/>
                        <a:buNone/>
                        <a:tabLst/>
                        <a:defRPr/>
                      </a:pPr>
                      <a:r>
                        <a:rPr lang="es-ES" sz="12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POUSADA VILA DA SANTA</a:t>
                      </a:r>
                      <a:endParaRPr lang="es-CO" sz="11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MX" sz="1200" dirty="0">
                          <a:effectLst/>
                        </a:rPr>
                        <a:t>1 JUN 2025 / 15 DIC 2025</a:t>
                      </a:r>
                      <a:endParaRPr lang="es-CO" sz="1100" dirty="0">
                        <a:solidFill>
                          <a:srgbClr val="595959"/>
                        </a:solidFill>
                        <a:effectLst/>
                        <a:latin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MX" sz="1200" b="0" i="0" u="none" strike="noStrike" dirty="0">
                          <a:solidFill>
                            <a:srgbClr val="000000"/>
                          </a:solidFill>
                          <a:effectLst/>
                          <a:latin typeface="+mn-lt"/>
                        </a:rPr>
                        <a:t>1626</a:t>
                      </a:r>
                      <a:endParaRPr lang="es-CO" sz="1200" b="0" i="0" u="none" strike="noStrike" dirty="0">
                        <a:solidFill>
                          <a:srgbClr val="000000"/>
                        </a:solidFill>
                        <a:effectLst/>
                        <a:latin typeface="+mn-lt"/>
                      </a:endParaRPr>
                    </a:p>
                  </a:txBody>
                  <a:tcPr marL="9525" marR="9525" marT="9525" marB="0" anchor="ctr"/>
                </a:tc>
                <a:tc>
                  <a:txBody>
                    <a:bodyPr/>
                    <a:lstStyle/>
                    <a:p>
                      <a:pPr algn="ctr" fontAlgn="b"/>
                      <a:r>
                        <a:rPr lang="es-CO" sz="1200" b="0" i="0" u="none" strike="noStrike" dirty="0">
                          <a:solidFill>
                            <a:srgbClr val="000000"/>
                          </a:solidFill>
                          <a:effectLst/>
                          <a:latin typeface="+mn-lt"/>
                        </a:rPr>
                        <a:t>1009</a:t>
                      </a:r>
                    </a:p>
                  </a:txBody>
                  <a:tcPr marL="9525" marR="9525" marT="9525" marB="0" anchor="ctr"/>
                </a:tc>
                <a:tc>
                  <a:txBody>
                    <a:bodyPr/>
                    <a:lstStyle/>
                    <a:p>
                      <a:pPr algn="ctr" fontAlgn="b"/>
                      <a:r>
                        <a:rPr lang="es-CO" sz="1200" b="0" i="0" u="none" strike="noStrike" dirty="0">
                          <a:solidFill>
                            <a:srgbClr val="000000"/>
                          </a:solidFill>
                          <a:effectLst/>
                          <a:latin typeface="+mn-lt"/>
                        </a:rPr>
                        <a:t>944</a:t>
                      </a:r>
                    </a:p>
                  </a:txBody>
                  <a:tcPr marL="9525" marR="9525" marT="9525" marB="0" anchor="ctr"/>
                </a:tc>
                <a:extLst>
                  <a:ext uri="{0D108BD9-81ED-4DB2-BD59-A6C34878D82A}">
                    <a16:rowId xmlns:a16="http://schemas.microsoft.com/office/drawing/2014/main" val="769908571"/>
                  </a:ext>
                </a:extLst>
              </a:tr>
              <a:tr h="203200">
                <a:tc gridSpan="5">
                  <a:txBody>
                    <a:bodyPr/>
                    <a:lstStyle/>
                    <a:p>
                      <a:pPr algn="ctr">
                        <a:lnSpc>
                          <a:spcPct val="120000"/>
                        </a:lnSpc>
                      </a:pPr>
                      <a:r>
                        <a:rPr lang="es-ES" sz="1200" dirty="0">
                          <a:effectLst/>
                        </a:rPr>
                        <a:t>Categoría 4*</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212803013"/>
                  </a:ext>
                </a:extLst>
              </a:tr>
              <a:tr h="269013">
                <a:tc>
                  <a:txBody>
                    <a:bodyPr/>
                    <a:lstStyle/>
                    <a:p>
                      <a:pPr algn="ctr">
                        <a:lnSpc>
                          <a:spcPct val="120000"/>
                        </a:lnSpc>
                      </a:pPr>
                      <a:r>
                        <a:rPr lang="es-MX" sz="1200" dirty="0">
                          <a:effectLst/>
                        </a:rPr>
                        <a:t>RIO OTHON PALACE</a:t>
                      </a:r>
                    </a:p>
                    <a:p>
                      <a:pPr algn="ctr">
                        <a:lnSpc>
                          <a:spcPct val="120000"/>
                        </a:lnSpc>
                      </a:pPr>
                      <a:r>
                        <a:rPr lang="es-MX" sz="12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POUSADA BUCANEIRO</a:t>
                      </a:r>
                      <a:endParaRPr lang="es-CO" sz="11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s-MX" sz="1200" dirty="0">
                          <a:effectLst/>
                        </a:rPr>
                        <a:t>1 JUN 2025 / 15 DIC 2025</a:t>
                      </a:r>
                      <a:endParaRPr lang="es-CO" sz="1100" dirty="0">
                        <a:solidFill>
                          <a:srgbClr val="595959"/>
                        </a:solidFill>
                        <a:effectLst/>
                        <a:latin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dirty="0">
                          <a:solidFill>
                            <a:srgbClr val="000000"/>
                          </a:solidFill>
                          <a:effectLst/>
                          <a:latin typeface="+mn-lt"/>
                        </a:rPr>
                        <a:t>989</a:t>
                      </a:r>
                    </a:p>
                  </a:txBody>
                  <a:tcPr marL="9525" marR="9525" marT="9525" marB="0" anchor="ctr"/>
                </a:tc>
                <a:tc>
                  <a:txBody>
                    <a:bodyPr/>
                    <a:lstStyle/>
                    <a:p>
                      <a:pPr algn="ctr" fontAlgn="b"/>
                      <a:r>
                        <a:rPr lang="es-CO" sz="1200" b="0" i="0" u="none" strike="noStrike" dirty="0">
                          <a:solidFill>
                            <a:srgbClr val="000000"/>
                          </a:solidFill>
                          <a:effectLst/>
                          <a:latin typeface="+mn-lt"/>
                        </a:rPr>
                        <a:t>661</a:t>
                      </a:r>
                    </a:p>
                  </a:txBody>
                  <a:tcPr marL="9525" marR="9525" marT="9525" marB="0" anchor="ctr"/>
                </a:tc>
                <a:tc>
                  <a:txBody>
                    <a:bodyPr/>
                    <a:lstStyle/>
                    <a:p>
                      <a:pPr algn="ctr" fontAlgn="b"/>
                      <a:r>
                        <a:rPr lang="es-CO" sz="1200" b="0" i="0" u="none" strike="noStrike" dirty="0">
                          <a:solidFill>
                            <a:srgbClr val="000000"/>
                          </a:solidFill>
                          <a:effectLst/>
                          <a:latin typeface="+mn-lt"/>
                        </a:rPr>
                        <a:t>609</a:t>
                      </a:r>
                    </a:p>
                  </a:txBody>
                  <a:tcPr marL="9525" marR="9525" marT="9525" marB="0" anchor="ctr"/>
                </a:tc>
                <a:extLst>
                  <a:ext uri="{0D108BD9-81ED-4DB2-BD59-A6C34878D82A}">
                    <a16:rowId xmlns:a16="http://schemas.microsoft.com/office/drawing/2014/main" val="1799379228"/>
                  </a:ext>
                </a:extLst>
              </a:tr>
              <a:tr h="211840">
                <a:tc gridSpan="5">
                  <a:txBody>
                    <a:bodyPr/>
                    <a:lstStyle/>
                    <a:p>
                      <a:pPr algn="ctr">
                        <a:lnSpc>
                          <a:spcPct val="120000"/>
                        </a:lnSpc>
                      </a:pPr>
                      <a:r>
                        <a:rPr lang="es-ES" sz="1200" dirty="0">
                          <a:effectLst/>
                        </a:rPr>
                        <a:t>Categoría 3*</a:t>
                      </a:r>
                      <a:endParaRPr lang="es-CO" sz="1100" dirty="0">
                        <a:solidFill>
                          <a:srgbClr val="595959"/>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solidFill>
                      <a:srgbClr val="FF66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354243587"/>
                  </a:ext>
                </a:extLst>
              </a:tr>
              <a:tr h="213595">
                <a:tc>
                  <a:txBody>
                    <a:bodyPr/>
                    <a:lstStyle/>
                    <a:p>
                      <a:pPr algn="ctr">
                        <a:lnSpc>
                          <a:spcPct val="120000"/>
                        </a:lnSpc>
                      </a:pPr>
                      <a:r>
                        <a:rPr lang="es-ES" sz="1200" dirty="0">
                          <a:effectLst/>
                        </a:rPr>
                        <a:t>AMERICAS COPACABANA</a:t>
                      </a:r>
                    </a:p>
                    <a:p>
                      <a:pPr algn="ctr">
                        <a:lnSpc>
                          <a:spcPct val="120000"/>
                        </a:lnSpc>
                      </a:pPr>
                      <a:r>
                        <a:rPr lang="es-ES" sz="1200" dirty="0">
                          <a:solidFill>
                            <a:schemeClr val="bg1"/>
                          </a:solidFill>
                          <a:effectLst/>
                          <a:latin typeface="Arial" panose="020B0604020202020204" pitchFamily="34" charset="0"/>
                          <a:ea typeface="Arial" panose="020B0604020202020204" pitchFamily="34" charset="0"/>
                          <a:cs typeface="Times New Roman" panose="02020603050405020304" pitchFamily="18" charset="0"/>
                        </a:rPr>
                        <a:t>POUSADA VILLA DO SOL</a:t>
                      </a:r>
                      <a:endParaRPr lang="es-CO" sz="1100" dirty="0">
                        <a:solidFill>
                          <a:schemeClr val="bg1"/>
                        </a:solidFill>
                        <a:effectLst/>
                        <a:latin typeface="Arial" panose="020B0604020202020204" pitchFamily="34" charset="0"/>
                        <a:ea typeface="Arial" panose="020B0604020202020204" pitchFamily="34" charset="0"/>
                        <a:cs typeface="Times New Roman" panose="02020603050405020304" pitchFamily="18" charset="0"/>
                      </a:endParaRPr>
                    </a:p>
                  </a:txBody>
                  <a:tcPr marL="13129" marR="13129" marT="8752" marB="8752" anchor="ctr">
                    <a:solidFill>
                      <a:srgbClr val="FF6600"/>
                    </a:solidFill>
                  </a:tcPr>
                </a:tc>
                <a:tc>
                  <a:txBody>
                    <a:bodyPr/>
                    <a:lstStyle/>
                    <a:p>
                      <a:pPr algn="ctr">
                        <a:lnSpc>
                          <a:spcPct val="120000"/>
                        </a:lnSpc>
                      </a:pPr>
                      <a:r>
                        <a:rPr lang="es-MX" sz="1200" dirty="0">
                          <a:effectLst/>
                        </a:rPr>
                        <a:t>1 JUN 2025 / 15 DIC 2025</a:t>
                      </a:r>
                      <a:endParaRPr lang="es-CO" sz="1100" dirty="0">
                        <a:solidFill>
                          <a:srgbClr val="595959"/>
                        </a:solidFill>
                        <a:effectLst/>
                        <a:latin typeface="Arial" panose="020B0604020202020204" pitchFamily="34" charset="0"/>
                        <a:cs typeface="Times New Roman" panose="02020603050405020304" pitchFamily="18" charset="0"/>
                      </a:endParaRPr>
                    </a:p>
                  </a:txBody>
                  <a:tcPr marL="13129" marR="13129" marT="8752" marB="8752" anchor="ctr"/>
                </a:tc>
                <a:tc>
                  <a:txBody>
                    <a:bodyPr/>
                    <a:lstStyle/>
                    <a:p>
                      <a:pPr algn="ctr" fontAlgn="b"/>
                      <a:r>
                        <a:rPr lang="es-CO" sz="1200" b="0" i="0" u="none" strike="noStrike" dirty="0">
                          <a:solidFill>
                            <a:srgbClr val="000000"/>
                          </a:solidFill>
                          <a:effectLst/>
                          <a:latin typeface="+mn-lt"/>
                        </a:rPr>
                        <a:t>688</a:t>
                      </a:r>
                    </a:p>
                  </a:txBody>
                  <a:tcPr marL="9525" marR="9525" marT="9525" marB="0" anchor="ctr"/>
                </a:tc>
                <a:tc>
                  <a:txBody>
                    <a:bodyPr/>
                    <a:lstStyle/>
                    <a:p>
                      <a:pPr algn="ctr" fontAlgn="b"/>
                      <a:r>
                        <a:rPr lang="es-CO" sz="1200" b="0" i="0" u="none" strike="noStrike" dirty="0">
                          <a:solidFill>
                            <a:srgbClr val="000000"/>
                          </a:solidFill>
                          <a:effectLst/>
                          <a:latin typeface="+mn-lt"/>
                        </a:rPr>
                        <a:t>484</a:t>
                      </a:r>
                    </a:p>
                  </a:txBody>
                  <a:tcPr marL="9525" marR="9525" marT="9525" marB="0" anchor="ctr"/>
                </a:tc>
                <a:tc>
                  <a:txBody>
                    <a:bodyPr/>
                    <a:lstStyle/>
                    <a:p>
                      <a:pPr algn="ctr" fontAlgn="b"/>
                      <a:r>
                        <a:rPr lang="es-CO" sz="1200" b="0" i="0" u="none" strike="noStrike" dirty="0">
                          <a:solidFill>
                            <a:srgbClr val="000000"/>
                          </a:solidFill>
                          <a:effectLst/>
                          <a:latin typeface="+mn-lt"/>
                        </a:rPr>
                        <a:t>465</a:t>
                      </a:r>
                    </a:p>
                  </a:txBody>
                  <a:tcPr marL="9525" marR="9525" marT="9525" marB="0" anchor="ctr"/>
                </a:tc>
                <a:extLst>
                  <a:ext uri="{0D108BD9-81ED-4DB2-BD59-A6C34878D82A}">
                    <a16:rowId xmlns:a16="http://schemas.microsoft.com/office/drawing/2014/main" val="2050414882"/>
                  </a:ext>
                </a:extLst>
              </a:tr>
            </a:tbl>
          </a:graphicData>
        </a:graphic>
      </p:graphicFrame>
      <p:pic>
        <p:nvPicPr>
          <p:cNvPr id="8" name="Imagen 7">
            <a:extLst>
              <a:ext uri="{FF2B5EF4-FFF2-40B4-BE49-F238E27FC236}">
                <a16:creationId xmlns:a16="http://schemas.microsoft.com/office/drawing/2014/main" id="{ECC3215D-8738-25EE-7913-D4CF2C61F0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85023" y="536882"/>
            <a:ext cx="4203440" cy="2052460"/>
          </a:xfrm>
          <a:prstGeom prst="rect">
            <a:avLst/>
          </a:prstGeom>
        </p:spPr>
      </p:pic>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950" r="25950"/>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1106360"/>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767806"/>
            <a:ext cx="4372158" cy="338554"/>
          </a:xfrm>
          <a:prstGeom prst="rect">
            <a:avLst/>
          </a:prstGeom>
          <a:noFill/>
        </p:spPr>
        <p:txBody>
          <a:bodyPr wrap="square" rtlCol="0">
            <a:spAutoFit/>
          </a:bodyPr>
          <a:lstStyle/>
          <a:p>
            <a:r>
              <a:rPr lang="es-MX" sz="1600" b="1" dirty="0">
                <a:solidFill>
                  <a:srgbClr val="0070C0"/>
                </a:solidFill>
              </a:rPr>
              <a:t>RIO DE JANEIRO Y BUZIOS  </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820935"/>
            <a:ext cx="6088675" cy="3940822"/>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RIO DE JANEIRO </a:t>
            </a:r>
          </a:p>
          <a:p>
            <a:pPr algn="just">
              <a:lnSpc>
                <a:spcPct val="150000"/>
              </a:lnSpc>
            </a:pPr>
            <a:r>
              <a:rPr lang="es-MX" sz="1200" b="0" i="0" noProof="0" dirty="0">
                <a:solidFill>
                  <a:srgbClr val="000000"/>
                </a:solidFill>
                <a:effectLst/>
              </a:rPr>
              <a:t>Llegada y traslado al hotel. Tiempo libre.</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02, RIO DE JANEIRO </a:t>
            </a:r>
          </a:p>
          <a:p>
            <a:pPr algn="just">
              <a:lnSpc>
                <a:spcPct val="150000"/>
              </a:lnSpc>
            </a:pPr>
            <a:r>
              <a:rPr lang="es-MX" sz="1200" b="0" i="0" noProof="0" dirty="0">
                <a:solidFill>
                  <a:srgbClr val="000000"/>
                </a:solidFill>
                <a:effectLst/>
              </a:rPr>
              <a:t>Desayuno. Full </a:t>
            </a:r>
            <a:r>
              <a:rPr lang="es-MX" sz="1200" b="0" i="0" noProof="0" dirty="0" err="1">
                <a:solidFill>
                  <a:srgbClr val="000000"/>
                </a:solidFill>
                <a:effectLst/>
              </a:rPr>
              <a:t>day</a:t>
            </a:r>
            <a:r>
              <a:rPr lang="es-MX" sz="1200" b="0" i="0" noProof="0" dirty="0">
                <a:solidFill>
                  <a:srgbClr val="000000"/>
                </a:solidFill>
                <a:effectLst/>
              </a:rPr>
              <a:t> visitando Cristo Redentor en Van, Pan de Azúcar, City Tour Panorámico Visita al Estadio Maracaná, uno de los estadios de fútbol más famosos del mundo. (Parada para fotos de la estatua de Bellini en la parte exterior del estadio). Catedral Metropolitana, un edificio de estilo modernista en forma de pirámide. </a:t>
            </a:r>
            <a:r>
              <a:rPr lang="es-MX" sz="1200" b="0" i="0" noProof="0" dirty="0" err="1">
                <a:solidFill>
                  <a:srgbClr val="000000"/>
                </a:solidFill>
                <a:effectLst/>
              </a:rPr>
              <a:t>Sambódromo</a:t>
            </a:r>
            <a:r>
              <a:rPr lang="es-MX" sz="1200" b="0" i="0" noProof="0" dirty="0">
                <a:solidFill>
                  <a:srgbClr val="000000"/>
                </a:solidFill>
                <a:effectLst/>
              </a:rPr>
              <a:t>, un estadio que alberga el famoso desfile de Carnaval de la ciudad. Escaleras de </a:t>
            </a:r>
            <a:r>
              <a:rPr lang="es-MX" sz="1200" b="0" i="0" noProof="0" dirty="0" err="1">
                <a:solidFill>
                  <a:srgbClr val="000000"/>
                </a:solidFill>
                <a:effectLst/>
              </a:rPr>
              <a:t>Selarón</a:t>
            </a:r>
            <a:r>
              <a:rPr lang="es-MX" sz="1200" b="0" i="0" noProof="0" dirty="0">
                <a:solidFill>
                  <a:srgbClr val="000000"/>
                </a:solidFill>
                <a:effectLst/>
              </a:rPr>
              <a:t>, una escalera colorida hecha de azulejos de todo el mundo. Incluye almuerzo sin bebidas.</a:t>
            </a:r>
          </a:p>
          <a:p>
            <a:pPr algn="just">
              <a:lnSpc>
                <a:spcPct val="150000"/>
              </a:lnSpc>
            </a:pPr>
            <a:endParaRPr lang="es-MX" sz="1200" b="0" i="0" noProof="0" dirty="0">
              <a:solidFill>
                <a:srgbClr val="000000"/>
              </a:solidFill>
              <a:effectLst/>
            </a:endParaRPr>
          </a:p>
          <a:p>
            <a:pPr algn="just">
              <a:lnSpc>
                <a:spcPct val="150000"/>
              </a:lnSpc>
            </a:pPr>
            <a:endParaRPr lang="es-MX" sz="1200" dirty="0">
              <a:solidFill>
                <a:srgbClr val="000000"/>
              </a:solidFill>
            </a:endParaRPr>
          </a:p>
          <a:p>
            <a:pPr algn="just">
              <a:lnSpc>
                <a:spcPct val="150000"/>
              </a:lnSpc>
            </a:pPr>
            <a:endParaRPr lang="es-MX" sz="1200" b="0" i="0" noProof="0" dirty="0">
              <a:solidFill>
                <a:srgbClr val="000000"/>
              </a:solidFill>
              <a:effectLst/>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rotWithShape="1">
          <a:blip r:embed="rId3">
            <a:extLst>
              <a:ext uri="{28A0092B-C50C-407E-A947-70E740481C1C}">
                <a14:useLocalDpi xmlns:a14="http://schemas.microsoft.com/office/drawing/2010/main" val="0"/>
              </a:ext>
            </a:extLst>
          </a:blip>
          <a:srcRect l="1328" t="8889" r="-1328" b="36175"/>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950" r="25950"/>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94399" y="655815"/>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94399" y="236362"/>
            <a:ext cx="4372158" cy="338554"/>
          </a:xfrm>
          <a:prstGeom prst="rect">
            <a:avLst/>
          </a:prstGeom>
          <a:noFill/>
        </p:spPr>
        <p:txBody>
          <a:bodyPr wrap="square" rtlCol="0">
            <a:spAutoFit/>
          </a:bodyPr>
          <a:lstStyle/>
          <a:p>
            <a:r>
              <a:rPr lang="es-MX" sz="1600" b="1" dirty="0">
                <a:solidFill>
                  <a:srgbClr val="0070C0"/>
                </a:solidFill>
              </a:rPr>
              <a:t>RIO JANEIRO  Y BUZIOS</a:t>
            </a:r>
            <a:endParaRPr lang="es-CO" sz="1600" b="1" noProof="0" dirty="0">
              <a:solidFill>
                <a:srgbClr val="0070C0"/>
              </a:solidFill>
            </a:endParaRPr>
          </a:p>
        </p:txBody>
      </p:sp>
      <p:sp>
        <p:nvSpPr>
          <p:cNvPr id="7" name="TextBox 6">
            <a:extLst>
              <a:ext uri="{FF2B5EF4-FFF2-40B4-BE49-F238E27FC236}">
                <a16:creationId xmlns:a16="http://schemas.microsoft.com/office/drawing/2014/main" id="{C3CCB71B-3651-51FB-4608-7E422260DEA8}"/>
              </a:ext>
            </a:extLst>
          </p:cNvPr>
          <p:cNvSpPr txBox="1"/>
          <p:nvPr/>
        </p:nvSpPr>
        <p:spPr>
          <a:xfrm>
            <a:off x="5994399" y="1240590"/>
            <a:ext cx="5920509" cy="5418150"/>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03, RIO DE JANEIRO </a:t>
            </a:r>
          </a:p>
          <a:p>
            <a:pPr algn="just">
              <a:lnSpc>
                <a:spcPct val="150000"/>
              </a:lnSpc>
            </a:pPr>
            <a:r>
              <a:rPr lang="es-MX" sz="1200" b="0" i="0" noProof="0" dirty="0">
                <a:solidFill>
                  <a:srgbClr val="000000"/>
                </a:solidFill>
                <a:effectLst/>
              </a:rPr>
              <a:t>Desayuno. Dia Libre para Excursiones Opcionales</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04, RIO DE JANEIRO  - BUZIOS</a:t>
            </a:r>
          </a:p>
          <a:p>
            <a:pPr algn="just">
              <a:lnSpc>
                <a:spcPct val="150000"/>
              </a:lnSpc>
            </a:pPr>
            <a:r>
              <a:rPr lang="es-MX" sz="1200" b="0" i="0" noProof="0" dirty="0">
                <a:solidFill>
                  <a:srgbClr val="000000"/>
                </a:solidFill>
                <a:effectLst/>
              </a:rPr>
              <a:t>Desayuno. A la hora acordada, traslado por carretera al hotel elegido en la zona de Buzios (180km).</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Día 05, BUZIOS</a:t>
            </a:r>
          </a:p>
          <a:p>
            <a:pPr algn="just">
              <a:lnSpc>
                <a:spcPct val="150000"/>
              </a:lnSpc>
            </a:pPr>
            <a:r>
              <a:rPr lang="es-MX" sz="1200" b="0" i="0" noProof="0" dirty="0">
                <a:solidFill>
                  <a:srgbClr val="000000"/>
                </a:solidFill>
                <a:effectLst/>
              </a:rPr>
              <a:t>Desayuno. A continuación y dependiendo las condiciones del clima Paseo en Jardinera o Paseo de Barco. Ambos recorridos </a:t>
            </a:r>
            <a:r>
              <a:rPr lang="es-MX" sz="1200" dirty="0">
                <a:solidFill>
                  <a:srgbClr val="000000"/>
                </a:solidFill>
              </a:rPr>
              <a:t>son de</a:t>
            </a:r>
            <a:r>
              <a:rPr lang="es-MX" sz="1200" b="0" i="0" noProof="0" dirty="0">
                <a:solidFill>
                  <a:srgbClr val="000000"/>
                </a:solidFill>
                <a:effectLst/>
              </a:rPr>
              <a:t> Medio día, </a:t>
            </a:r>
            <a:r>
              <a:rPr lang="es-MX" sz="1200" dirty="0"/>
              <a:t>si  el clima  lo permite pueden elegir  el de  su agrado. regreso al hotel.</a:t>
            </a:r>
            <a:endParaRPr lang="es-MX" sz="1200" b="0" i="0" noProof="0" dirty="0">
              <a:solidFill>
                <a:srgbClr val="000000"/>
              </a:solidFill>
              <a:effectLst/>
            </a:endParaRPr>
          </a:p>
          <a:p>
            <a:pPr algn="just">
              <a:lnSpc>
                <a:spcPct val="150000"/>
              </a:lnSpc>
            </a:pPr>
            <a:endParaRPr lang="es-MX" sz="1200" b="0" i="0" noProof="0" dirty="0">
              <a:solidFill>
                <a:srgbClr val="000000"/>
              </a:solidFill>
              <a:effectLst/>
            </a:endParaRPr>
          </a:p>
          <a:p>
            <a:pPr algn="just">
              <a:lnSpc>
                <a:spcPct val="150000"/>
              </a:lnSpc>
            </a:pPr>
            <a:r>
              <a:rPr lang="es-CO" sz="1200" b="1" i="0" noProof="0" dirty="0">
                <a:solidFill>
                  <a:srgbClr val="000000"/>
                </a:solidFill>
                <a:effectLst/>
              </a:rPr>
              <a:t>Día 06, BUZIOS – RIO DE JANEIRO - BOGOTA</a:t>
            </a:r>
          </a:p>
          <a:p>
            <a:pPr algn="just">
              <a:lnSpc>
                <a:spcPct val="150000"/>
              </a:lnSpc>
            </a:pPr>
            <a:r>
              <a:rPr lang="pt-BR" sz="1200" b="0" i="0" noProof="0" dirty="0">
                <a:solidFill>
                  <a:srgbClr val="000000"/>
                </a:solidFill>
                <a:effectLst/>
              </a:rPr>
              <a:t>Desayuno. Traslado a Rio de Janeiro. </a:t>
            </a:r>
            <a:r>
              <a:rPr lang="pt-BR" sz="1200" dirty="0">
                <a:solidFill>
                  <a:srgbClr val="000000"/>
                </a:solidFill>
              </a:rPr>
              <a:t>Para  tomar </a:t>
            </a:r>
            <a:r>
              <a:rPr lang="es-CO" sz="1200" dirty="0">
                <a:solidFill>
                  <a:srgbClr val="000000"/>
                </a:solidFill>
              </a:rPr>
              <a:t>nuestro</a:t>
            </a:r>
            <a:r>
              <a:rPr lang="pt-BR" sz="1200" dirty="0">
                <a:solidFill>
                  <a:srgbClr val="000000"/>
                </a:solidFill>
              </a:rPr>
              <a:t> </a:t>
            </a:r>
            <a:r>
              <a:rPr lang="pt-BR" sz="1200" dirty="0" err="1">
                <a:solidFill>
                  <a:srgbClr val="000000"/>
                </a:solidFill>
              </a:rPr>
              <a:t>vuelo</a:t>
            </a:r>
            <a:r>
              <a:rPr lang="pt-BR" sz="1200" dirty="0">
                <a:solidFill>
                  <a:srgbClr val="000000"/>
                </a:solidFill>
              </a:rPr>
              <a:t> de </a:t>
            </a:r>
            <a:r>
              <a:rPr lang="pt-BR" sz="1200" dirty="0" err="1">
                <a:solidFill>
                  <a:srgbClr val="000000"/>
                </a:solidFill>
              </a:rPr>
              <a:t>regreso</a:t>
            </a:r>
            <a:endParaRPr lang="es-MX" sz="1200" dirty="0">
              <a:solidFill>
                <a:srgbClr val="000000"/>
              </a:solidFill>
            </a:endParaRP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a:p>
            <a:pPr algn="ctr">
              <a:lnSpc>
                <a:spcPct val="150000"/>
              </a:lnSpc>
            </a:pPr>
            <a:r>
              <a:rPr lang="es-CO" sz="1600" b="1" i="0" noProof="0" dirty="0">
                <a:effectLst/>
              </a:rPr>
              <a:t>FIN DE NUESTROS SERVICIOS.</a:t>
            </a:r>
          </a:p>
          <a:p>
            <a:pPr algn="just">
              <a:lnSpc>
                <a:spcPct val="150000"/>
              </a:lnSpc>
            </a:pPr>
            <a:endParaRPr lang="es-MX" sz="1200" dirty="0">
              <a:solidFill>
                <a:srgbClr val="000000"/>
              </a:solidFill>
            </a:endParaRPr>
          </a:p>
          <a:p>
            <a:pPr algn="just">
              <a:lnSpc>
                <a:spcPct val="150000"/>
              </a:lnSpc>
            </a:pPr>
            <a:endParaRPr lang="es-MX" sz="1200" dirty="0">
              <a:solidFill>
                <a:srgbClr val="000000"/>
              </a:solidFill>
            </a:endParaRP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rotWithShape="1">
          <a:blip r:embed="rId3">
            <a:extLst>
              <a:ext uri="{28A0092B-C50C-407E-A947-70E740481C1C}">
                <a14:useLocalDpi xmlns:a14="http://schemas.microsoft.com/office/drawing/2010/main" val="0"/>
              </a:ext>
            </a:extLst>
          </a:blip>
          <a:srcRect l="-531" t="11192" r="531" b="33872"/>
          <a:stretch/>
        </p:blipFill>
        <p:spPr>
          <a:xfrm>
            <a:off x="2327566" y="3903499"/>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7999"/>
          </a:xfrm>
        </p:spPr>
      </p:pic>
      <p:sp>
        <p:nvSpPr>
          <p:cNvPr id="17" name="Rectangle 4">
            <a:extLst>
              <a:ext uri="{FF2B5EF4-FFF2-40B4-BE49-F238E27FC236}">
                <a16:creationId xmlns:a16="http://schemas.microsoft.com/office/drawing/2014/main" id="{A921897E-F60D-004A-9928-89158E537DF4}"/>
              </a:ext>
            </a:extLst>
          </p:cNvPr>
          <p:cNvSpPr/>
          <p:nvPr/>
        </p:nvSpPr>
        <p:spPr>
          <a:xfrm>
            <a:off x="3740726" y="4668811"/>
            <a:ext cx="5606473"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4117608" y="4787626"/>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794969" y="5050436"/>
            <a:ext cx="4422404" cy="422360"/>
          </a:xfrm>
          <a:prstGeom prst="rect">
            <a:avLst/>
          </a:prstGeom>
          <a:noFill/>
        </p:spPr>
        <p:txBody>
          <a:bodyPr wrap="square" rtlCol="0">
            <a:spAutoFit/>
          </a:bodyPr>
          <a:lstStyle/>
          <a:p>
            <a:pPr>
              <a:lnSpc>
                <a:spcPct val="150000"/>
              </a:lnSpc>
            </a:pPr>
            <a:r>
              <a:rPr lang="es-CO" sz="1600" i="1" dirty="0">
                <a:solidFill>
                  <a:schemeClr val="bg1"/>
                </a:solidFill>
              </a:rPr>
              <a:t>6</a:t>
            </a:r>
            <a:r>
              <a:rPr lang="es-CO" sz="1600" b="0" i="1" noProof="0" dirty="0">
                <a:solidFill>
                  <a:schemeClr val="bg1"/>
                </a:solidFill>
                <a:effectLst/>
              </a:rPr>
              <a:t> Días / 5</a:t>
            </a:r>
            <a:r>
              <a:rPr lang="es-CO" sz="1600" i="1" dirty="0">
                <a:solidFill>
                  <a:schemeClr val="bg1"/>
                </a:solidFill>
              </a:rPr>
              <a:t> </a:t>
            </a:r>
            <a:r>
              <a:rPr lang="es-CO" sz="1600" b="0" i="1" noProof="0" dirty="0">
                <a:solidFill>
                  <a:schemeClr val="bg1"/>
                </a:solidFill>
                <a:effectLst/>
              </a:rPr>
              <a:t>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138489" y="488543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3658967" y="4002433"/>
            <a:ext cx="9658502" cy="646331"/>
          </a:xfrm>
          <a:prstGeom prst="rect">
            <a:avLst/>
          </a:prstGeom>
          <a:noFill/>
        </p:spPr>
        <p:txBody>
          <a:bodyPr wrap="square" rtlCol="0">
            <a:spAutoFit/>
          </a:bodyPr>
          <a:lstStyle/>
          <a:p>
            <a:r>
              <a:rPr lang="es-CO" sz="3600" b="1" noProof="0" dirty="0">
                <a:solidFill>
                  <a:schemeClr val="bg1"/>
                </a:solidFill>
                <a:effectLst>
                  <a:glow rad="101600">
                    <a:schemeClr val="accent1">
                      <a:satMod val="175000"/>
                      <a:alpha val="40000"/>
                    </a:schemeClr>
                  </a:glow>
                </a:effectLst>
                <a:latin typeface="Montserrat" panose="02000505000000020004" pitchFamily="2" charset="0"/>
              </a:rPr>
              <a:t>RIO JANEIRO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a:t>
            </a:r>
            <a:r>
              <a:rPr lang="es-CO" sz="3600" b="1" noProof="0" dirty="0">
                <a:solidFill>
                  <a:schemeClr val="bg1"/>
                </a:solidFill>
                <a:effectLst>
                  <a:glow rad="101600">
                    <a:schemeClr val="accent1">
                      <a:satMod val="175000"/>
                      <a:alpha val="40000"/>
                    </a:schemeClr>
                  </a:glow>
                </a:effectLst>
                <a:latin typeface="Montserrat" panose="02000505000000020004" pitchFamily="2" charset="0"/>
              </a:rPr>
              <a:t> </a:t>
            </a:r>
            <a:r>
              <a:rPr lang="es-CO" sz="3600" b="1" noProof="0" dirty="0">
                <a:solidFill>
                  <a:srgbClr val="FF6600"/>
                </a:solidFill>
                <a:effectLst>
                  <a:glow rad="101600">
                    <a:schemeClr val="accent1">
                      <a:satMod val="175000"/>
                      <a:alpha val="40000"/>
                    </a:schemeClr>
                  </a:glow>
                </a:effectLst>
                <a:latin typeface="Montserrat" panose="02000505000000020004" pitchFamily="2" charset="0"/>
              </a:rPr>
              <a:t>BUZIOS</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6887" y="5020875"/>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7789</TotalTime>
  <Words>558</Words>
  <Application>Microsoft Office PowerPoint</Application>
  <PresentationFormat>Panorámica</PresentationFormat>
  <Paragraphs>88</Paragraphs>
  <Slides>7</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vt:i4>
      </vt:variant>
    </vt:vector>
  </HeadingPairs>
  <TitlesOfParts>
    <vt:vector size="14" baseType="lpstr">
      <vt:lpstr>Aptos</vt:lpstr>
      <vt:lpstr>Arial</vt:lpstr>
      <vt:lpstr>Cinzel</vt:lpstr>
      <vt:lpstr>Helvetica</vt:lpstr>
      <vt:lpstr>Montserrat</vt:lpstr>
      <vt:lpstr>Open Sans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42</cp:revision>
  <dcterms:created xsi:type="dcterms:W3CDTF">2024-08-19T01:20:52Z</dcterms:created>
  <dcterms:modified xsi:type="dcterms:W3CDTF">2025-06-26T22:49:37Z</dcterms:modified>
</cp:coreProperties>
</file>