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7" r:id="rId2"/>
    <p:sldId id="441" r:id="rId3"/>
    <p:sldId id="535" r:id="rId4"/>
    <p:sldId id="530" r:id="rId5"/>
    <p:sldId id="379" r:id="rId6"/>
    <p:sldId id="537" r:id="rId7"/>
    <p:sldId id="5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1370"/>
  </p:normalViewPr>
  <p:slideViewPr>
    <p:cSldViewPr snapToGrid="0" showGuides="1">
      <p:cViewPr varScale="1">
        <p:scale>
          <a:sx n="104" d="100"/>
          <a:sy n="104" d="100"/>
        </p:scale>
        <p:origin x="894"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6/24/2025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3</a:t>
            </a:fld>
            <a:endParaRPr lang="en-US"/>
          </a:p>
        </p:txBody>
      </p:sp>
    </p:spTree>
    <p:extLst>
      <p:ext uri="{BB962C8B-B14F-4D97-AF65-F5344CB8AC3E}">
        <p14:creationId xmlns:p14="http://schemas.microsoft.com/office/powerpoint/2010/main" val="183359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24/06/2025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24/06/2025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24/06/2025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24/06/2025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24/06/2025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5" name="Rectangle 4">
            <a:extLst>
              <a:ext uri="{FF2B5EF4-FFF2-40B4-BE49-F238E27FC236}">
                <a16:creationId xmlns:a16="http://schemas.microsoft.com/office/drawing/2014/main" id="{DBE21F5B-85BE-9BDD-3116-B98BD49C92F7}"/>
              </a:ext>
            </a:extLst>
          </p:cNvPr>
          <p:cNvSpPr/>
          <p:nvPr/>
        </p:nvSpPr>
        <p:spPr>
          <a:xfrm>
            <a:off x="3912655" y="4676673"/>
            <a:ext cx="404909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4148402" y="4799513"/>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3912655" y="4985696"/>
            <a:ext cx="4422404" cy="422360"/>
          </a:xfrm>
          <a:prstGeom prst="rect">
            <a:avLst/>
          </a:prstGeom>
          <a:noFill/>
        </p:spPr>
        <p:txBody>
          <a:bodyPr wrap="square" rtlCol="0">
            <a:spAutoFit/>
          </a:bodyPr>
          <a:lstStyle/>
          <a:p>
            <a:pPr>
              <a:lnSpc>
                <a:spcPct val="150000"/>
              </a:lnSpc>
            </a:pPr>
            <a:r>
              <a:rPr lang="es-CO" sz="1600" i="1" dirty="0">
                <a:solidFill>
                  <a:schemeClr val="bg1"/>
                </a:solidFill>
              </a:rPr>
              <a:t>4 </a:t>
            </a:r>
            <a:r>
              <a:rPr lang="es-CO" sz="1600" b="0" i="1" noProof="0" dirty="0">
                <a:solidFill>
                  <a:schemeClr val="bg1"/>
                </a:solidFill>
                <a:effectLst/>
              </a:rPr>
              <a:t>Días / 3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7033424" y="4795944"/>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4313382" y="4113967"/>
            <a:ext cx="9993745"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RIO JANEIRO</a:t>
            </a:r>
            <a:endParaRPr lang="es-CO" sz="3600" b="1" noProof="0" dirty="0">
              <a:solidFill>
                <a:srgbClr val="FF6600"/>
              </a:solidFill>
              <a:effectLst>
                <a:glow rad="101600">
                  <a:schemeClr val="accent1">
                    <a:satMod val="175000"/>
                    <a:alpha val="40000"/>
                  </a:schemeClr>
                </a:glow>
              </a:effectLst>
              <a:latin typeface="Montserrat" panose="02000505000000020004" pitchFamily="2" charset="0"/>
            </a:endParaRP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8210" y="4907267"/>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178412" y="73681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04821" y="138990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04821" y="1251243"/>
            <a:ext cx="7648292" cy="2230867"/>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servicio regular.</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de alojamiento  en Rio  de Janeiro</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 a partir del día 2</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FD Pan de Azúcar </a:t>
            </a:r>
          </a:p>
          <a:p>
            <a:pPr marL="285750" lvl="0" indent="-285750">
              <a:lnSpc>
                <a:spcPct val="120000"/>
              </a:lnSpc>
              <a:buSzPts val="1000"/>
              <a:buFont typeface="Arial" panose="020B0604020202020204" pitchFamily="34" charset="0"/>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Tour</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Cristo Corcovado en Vans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City Tour Panorámico clon almuerzo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75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811" r="4811"/>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139938" y="90484"/>
            <a:ext cx="7648291" cy="646331"/>
          </a:xfrm>
          <a:prstGeom prst="rect">
            <a:avLst/>
          </a:prstGeom>
          <a:noFill/>
        </p:spPr>
        <p:txBody>
          <a:bodyPr wrap="square" rtlCol="0">
            <a:spAutoFit/>
          </a:bodyPr>
          <a:lstStyle/>
          <a:p>
            <a:r>
              <a:rPr lang="es-CO" sz="3600" b="1" noProof="0" dirty="0">
                <a:latin typeface="Montserrat" panose="02000505000000020004" pitchFamily="2" charset="0"/>
              </a:rPr>
              <a:t>RIO  </a:t>
            </a:r>
            <a:r>
              <a:rPr lang="es-CO" sz="3600" b="1" noProof="0" dirty="0">
                <a:solidFill>
                  <a:srgbClr val="FF6600"/>
                </a:solidFill>
                <a:latin typeface="Montserrat" panose="02000505000000020004" pitchFamily="2" charset="0"/>
              </a:rPr>
              <a:t>DE JANEIRO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438874" y="814842"/>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545090" y="146406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545090" y="1654637"/>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BOG/GIG/BOG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65" r="1465"/>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438874" y="207893"/>
            <a:ext cx="7055002" cy="646331"/>
          </a:xfrm>
          <a:prstGeom prst="rect">
            <a:avLst/>
          </a:prstGeom>
          <a:noFill/>
        </p:spPr>
        <p:txBody>
          <a:bodyPr wrap="square" rtlCol="0">
            <a:spAutoFit/>
          </a:bodyPr>
          <a:lstStyle/>
          <a:p>
            <a:r>
              <a:rPr lang="es-CO" sz="3600" b="1" noProof="0" dirty="0">
                <a:latin typeface="Montserrat" panose="02000505000000020004" pitchFamily="2" charset="0"/>
              </a:rPr>
              <a:t>RIO  </a:t>
            </a:r>
            <a:r>
              <a:rPr lang="es-CO" sz="3600" b="1" noProof="0" dirty="0">
                <a:solidFill>
                  <a:srgbClr val="FF6600"/>
                </a:solidFill>
                <a:latin typeface="Montserrat" panose="02000505000000020004" pitchFamily="2" charset="0"/>
              </a:rPr>
              <a:t>DE JANEIRO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1638401" y="200456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343150" y="5911785"/>
            <a:ext cx="7187644" cy="584775"/>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a:t>
            </a:r>
            <a:r>
              <a:rPr lang="es-CO" sz="1600" i="1" noProof="0">
                <a:solidFill>
                  <a:schemeClr val="bg1"/>
                </a:solidFill>
                <a:latin typeface="+mj-lt"/>
              </a:rPr>
              <a:t>eventos  </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565064" y="2560520"/>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44494" y="3537291"/>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644673998"/>
              </p:ext>
            </p:extLst>
          </p:nvPr>
        </p:nvGraphicFramePr>
        <p:xfrm>
          <a:off x="477423" y="3170485"/>
          <a:ext cx="5884616" cy="1669542"/>
        </p:xfrm>
        <a:graphic>
          <a:graphicData uri="http://schemas.openxmlformats.org/drawingml/2006/table">
            <a:tbl>
              <a:tblPr firstRow="1" firstCol="1">
                <a:tableStyleId>{5C22544A-7EE6-4342-B048-85BDC9FD1C3A}</a:tableStyleId>
              </a:tblPr>
              <a:tblGrid>
                <a:gridCol w="2128993">
                  <a:extLst>
                    <a:ext uri="{9D8B030D-6E8A-4147-A177-3AD203B41FA5}">
                      <a16:colId xmlns:a16="http://schemas.microsoft.com/office/drawing/2014/main" val="955045498"/>
                    </a:ext>
                  </a:extLst>
                </a:gridCol>
                <a:gridCol w="2128993">
                  <a:extLst>
                    <a:ext uri="{9D8B030D-6E8A-4147-A177-3AD203B41FA5}">
                      <a16:colId xmlns:a16="http://schemas.microsoft.com/office/drawing/2014/main" val="2061772291"/>
                    </a:ext>
                  </a:extLst>
                </a:gridCol>
                <a:gridCol w="566263">
                  <a:extLst>
                    <a:ext uri="{9D8B030D-6E8A-4147-A177-3AD203B41FA5}">
                      <a16:colId xmlns:a16="http://schemas.microsoft.com/office/drawing/2014/main" val="1808648395"/>
                    </a:ext>
                  </a:extLst>
                </a:gridCol>
                <a:gridCol w="566263">
                  <a:extLst>
                    <a:ext uri="{9D8B030D-6E8A-4147-A177-3AD203B41FA5}">
                      <a16:colId xmlns:a16="http://schemas.microsoft.com/office/drawing/2014/main" val="1202691742"/>
                    </a:ext>
                  </a:extLst>
                </a:gridCol>
                <a:gridCol w="494104">
                  <a:extLst>
                    <a:ext uri="{9D8B030D-6E8A-4147-A177-3AD203B41FA5}">
                      <a16:colId xmlns:a16="http://schemas.microsoft.com/office/drawing/2014/main" val="2665128456"/>
                    </a:ext>
                  </a:extLst>
                </a:gridCol>
              </a:tblGrid>
              <a:tr h="276806">
                <a:tc>
                  <a:txBody>
                    <a:bodyPr/>
                    <a:lstStyle/>
                    <a:p>
                      <a:pPr algn="ctr">
                        <a:lnSpc>
                          <a:spcPct val="120000"/>
                        </a:lnSpc>
                      </a:pPr>
                      <a:r>
                        <a:rPr lang="es-ES" sz="1200" dirty="0">
                          <a:effectLst/>
                        </a:rPr>
                        <a:t>HOTELES</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VIGENCIA</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SGL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DBL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TPL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extLst>
                  <a:ext uri="{0D108BD9-81ED-4DB2-BD59-A6C34878D82A}">
                    <a16:rowId xmlns:a16="http://schemas.microsoft.com/office/drawing/2014/main" val="906858986"/>
                  </a:ext>
                </a:extLst>
              </a:tr>
              <a:tr h="211840">
                <a:tc gridSpan="5">
                  <a:txBody>
                    <a:bodyPr/>
                    <a:lstStyle/>
                    <a:p>
                      <a:pPr algn="ctr">
                        <a:lnSpc>
                          <a:spcPct val="120000"/>
                        </a:lnSpc>
                      </a:pPr>
                      <a:r>
                        <a:rPr lang="es-ES" sz="1200" dirty="0">
                          <a:effectLst/>
                        </a:rPr>
                        <a:t>Categoría 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241667">
                <a:tc>
                  <a:txBody>
                    <a:bodyPr/>
                    <a:lstStyle/>
                    <a:p>
                      <a:pPr algn="ctr">
                        <a:lnSpc>
                          <a:spcPct val="120000"/>
                        </a:lnSpc>
                      </a:pPr>
                      <a:r>
                        <a:rPr lang="es-ES" sz="1200" dirty="0">
                          <a:effectLst/>
                        </a:rPr>
                        <a:t>MIRAMAR BY WINDSOR</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200" dirty="0">
                          <a:effectLst/>
                        </a:rPr>
                        <a:t>1 JUN 2025 / 15 DIC 2025</a:t>
                      </a:r>
                      <a:endParaRPr lang="es-CO" sz="1100" dirty="0">
                        <a:solidFill>
                          <a:srgbClr val="595959"/>
                        </a:solidFill>
                        <a:effectLst/>
                        <a:latin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dirty="0">
                          <a:solidFill>
                            <a:srgbClr val="000000"/>
                          </a:solidFill>
                          <a:effectLst/>
                          <a:latin typeface="+mn-lt"/>
                        </a:rPr>
                        <a:t>441</a:t>
                      </a:r>
                    </a:p>
                  </a:txBody>
                  <a:tcPr marL="9525" marR="9525" marT="9525" marB="0" anchor="ctr"/>
                </a:tc>
                <a:tc>
                  <a:txBody>
                    <a:bodyPr/>
                    <a:lstStyle/>
                    <a:p>
                      <a:pPr algn="ctr" fontAlgn="b"/>
                      <a:r>
                        <a:rPr lang="es-CO" sz="1200" b="0" i="0" u="none" strike="noStrike" dirty="0">
                          <a:solidFill>
                            <a:srgbClr val="000000"/>
                          </a:solidFill>
                          <a:effectLst/>
                          <a:latin typeface="+mn-lt"/>
                        </a:rPr>
                        <a:t>323</a:t>
                      </a:r>
                    </a:p>
                  </a:txBody>
                  <a:tcPr marL="9525" marR="9525" marT="9525" marB="0" anchor="ctr"/>
                </a:tc>
                <a:tc>
                  <a:txBody>
                    <a:bodyPr/>
                    <a:lstStyle/>
                    <a:p>
                      <a:pPr algn="ctr" fontAlgn="b"/>
                      <a:r>
                        <a:rPr lang="es-CO" sz="1200" b="0" i="0" u="none" strike="noStrike" dirty="0">
                          <a:solidFill>
                            <a:srgbClr val="000000"/>
                          </a:solidFill>
                          <a:effectLst/>
                          <a:latin typeface="+mn-lt"/>
                        </a:rPr>
                        <a:t>310</a:t>
                      </a:r>
                    </a:p>
                  </a:txBody>
                  <a:tcPr marL="9525" marR="9525" marT="9525" marB="0" anchor="ctr"/>
                </a:tc>
                <a:extLst>
                  <a:ext uri="{0D108BD9-81ED-4DB2-BD59-A6C34878D82A}">
                    <a16:rowId xmlns:a16="http://schemas.microsoft.com/office/drawing/2014/main" val="769908571"/>
                  </a:ext>
                </a:extLst>
              </a:tr>
              <a:tr h="203200">
                <a:tc gridSpan="5">
                  <a:txBody>
                    <a:bodyPr/>
                    <a:lstStyle/>
                    <a:p>
                      <a:pPr algn="ctr">
                        <a:lnSpc>
                          <a:spcPct val="120000"/>
                        </a:lnSpc>
                      </a:pPr>
                      <a:r>
                        <a:rPr lang="es-ES" sz="1200" dirty="0">
                          <a:effectLst/>
                        </a:rPr>
                        <a:t>Categoría 4*</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269013">
                <a:tc>
                  <a:txBody>
                    <a:bodyPr/>
                    <a:lstStyle/>
                    <a:p>
                      <a:pPr algn="ctr">
                        <a:lnSpc>
                          <a:spcPct val="120000"/>
                        </a:lnSpc>
                      </a:pPr>
                      <a:r>
                        <a:rPr lang="es-MX" sz="1200" dirty="0">
                          <a:effectLst/>
                        </a:rPr>
                        <a:t>RIO OTHON PALACE</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MX" sz="1200" dirty="0">
                          <a:effectLst/>
                        </a:rPr>
                        <a:t>1 JUN 2025 / 15 DIC 2025</a:t>
                      </a:r>
                      <a:endParaRPr lang="es-CO" sz="1100" dirty="0">
                        <a:solidFill>
                          <a:srgbClr val="595959"/>
                        </a:solidFill>
                        <a:effectLst/>
                        <a:latin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dirty="0">
                          <a:solidFill>
                            <a:srgbClr val="000000"/>
                          </a:solidFill>
                          <a:effectLst/>
                          <a:latin typeface="+mn-lt"/>
                        </a:rPr>
                        <a:t>657</a:t>
                      </a:r>
                    </a:p>
                  </a:txBody>
                  <a:tcPr marL="9525" marR="9525" marT="9525" marB="0" anchor="ctr"/>
                </a:tc>
                <a:tc>
                  <a:txBody>
                    <a:bodyPr/>
                    <a:lstStyle/>
                    <a:p>
                      <a:pPr algn="ctr" fontAlgn="b"/>
                      <a:r>
                        <a:rPr lang="es-CO" sz="1200" b="0" i="0" u="none" strike="noStrike" dirty="0">
                          <a:solidFill>
                            <a:srgbClr val="000000"/>
                          </a:solidFill>
                          <a:effectLst/>
                          <a:latin typeface="+mn-lt"/>
                        </a:rPr>
                        <a:t>467</a:t>
                      </a:r>
                    </a:p>
                  </a:txBody>
                  <a:tcPr marL="9525" marR="9525" marT="9525" marB="0" anchor="ctr"/>
                </a:tc>
                <a:tc>
                  <a:txBody>
                    <a:bodyPr/>
                    <a:lstStyle/>
                    <a:p>
                      <a:pPr algn="ctr" fontAlgn="b"/>
                      <a:r>
                        <a:rPr lang="es-CO" sz="1200" b="0" i="0" u="none" strike="noStrike" dirty="0">
                          <a:solidFill>
                            <a:srgbClr val="000000"/>
                          </a:solidFill>
                          <a:effectLst/>
                          <a:latin typeface="+mn-lt"/>
                        </a:rPr>
                        <a:t>434</a:t>
                      </a:r>
                    </a:p>
                  </a:txBody>
                  <a:tcPr marL="9525" marR="9525" marT="9525" marB="0" anchor="ctr"/>
                </a:tc>
                <a:extLst>
                  <a:ext uri="{0D108BD9-81ED-4DB2-BD59-A6C34878D82A}">
                    <a16:rowId xmlns:a16="http://schemas.microsoft.com/office/drawing/2014/main" val="1799379228"/>
                  </a:ext>
                </a:extLst>
              </a:tr>
              <a:tr h="211840">
                <a:tc gridSpan="5">
                  <a:txBody>
                    <a:bodyPr/>
                    <a:lstStyle/>
                    <a:p>
                      <a:pPr algn="ctr">
                        <a:lnSpc>
                          <a:spcPct val="120000"/>
                        </a:lnSpc>
                      </a:pPr>
                      <a:r>
                        <a:rPr lang="es-ES" sz="1200" dirty="0">
                          <a:effectLst/>
                        </a:rPr>
                        <a:t>Categoría 3*</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54243587"/>
                  </a:ext>
                </a:extLst>
              </a:tr>
              <a:tr h="213595">
                <a:tc>
                  <a:txBody>
                    <a:bodyPr/>
                    <a:lstStyle/>
                    <a:p>
                      <a:pPr algn="ctr">
                        <a:lnSpc>
                          <a:spcPct val="120000"/>
                        </a:lnSpc>
                      </a:pPr>
                      <a:r>
                        <a:rPr lang="es-ES" sz="1200" dirty="0">
                          <a:effectLst/>
                        </a:rPr>
                        <a:t>AMERICAS COPACABANA</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200" dirty="0">
                          <a:effectLst/>
                        </a:rPr>
                        <a:t>1 JUN 2025 / 15 DIC 2025</a:t>
                      </a:r>
                      <a:endParaRPr lang="es-CO" sz="1100" dirty="0">
                        <a:solidFill>
                          <a:srgbClr val="595959"/>
                        </a:solidFill>
                        <a:effectLst/>
                        <a:latin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dirty="0">
                          <a:solidFill>
                            <a:srgbClr val="000000"/>
                          </a:solidFill>
                          <a:effectLst/>
                          <a:latin typeface="+mn-lt"/>
                        </a:rPr>
                        <a:t>808</a:t>
                      </a:r>
                    </a:p>
                  </a:txBody>
                  <a:tcPr marL="9525" marR="9525" marT="9525" marB="0" anchor="ctr"/>
                </a:tc>
                <a:tc>
                  <a:txBody>
                    <a:bodyPr/>
                    <a:lstStyle/>
                    <a:p>
                      <a:pPr algn="ctr" fontAlgn="b"/>
                      <a:r>
                        <a:rPr lang="es-CO" sz="1200" b="0" i="0" u="none" strike="noStrike" dirty="0">
                          <a:solidFill>
                            <a:srgbClr val="000000"/>
                          </a:solidFill>
                          <a:effectLst/>
                          <a:latin typeface="+mn-lt"/>
                        </a:rPr>
                        <a:t>566</a:t>
                      </a:r>
                    </a:p>
                  </a:txBody>
                  <a:tcPr marL="9525" marR="9525" marT="9525" marB="0" anchor="ctr"/>
                </a:tc>
                <a:tc>
                  <a:txBody>
                    <a:bodyPr/>
                    <a:lstStyle/>
                    <a:p>
                      <a:pPr algn="ctr" fontAlgn="b"/>
                      <a:r>
                        <a:rPr lang="es-CO" sz="1200" b="0" i="0" u="none" strike="noStrike" dirty="0">
                          <a:solidFill>
                            <a:srgbClr val="000000"/>
                          </a:solidFill>
                          <a:effectLst/>
                          <a:latin typeface="+mn-lt"/>
                        </a:rPr>
                        <a:t>546</a:t>
                      </a:r>
                    </a:p>
                  </a:txBody>
                  <a:tcPr marL="9525" marR="9525" marT="9525" marB="0" anchor="ctr"/>
                </a:tc>
                <a:extLst>
                  <a:ext uri="{0D108BD9-81ED-4DB2-BD59-A6C34878D82A}">
                    <a16:rowId xmlns:a16="http://schemas.microsoft.com/office/drawing/2014/main" val="2050414882"/>
                  </a:ext>
                </a:extLst>
              </a:tr>
            </a:tbl>
          </a:graphicData>
        </a:graphic>
      </p:graphicFrame>
      <p:pic>
        <p:nvPicPr>
          <p:cNvPr id="8" name="Imagen 7">
            <a:extLst>
              <a:ext uri="{FF2B5EF4-FFF2-40B4-BE49-F238E27FC236}">
                <a16:creationId xmlns:a16="http://schemas.microsoft.com/office/drawing/2014/main" id="{ECC3215D-8738-25EE-7913-D4CF2C61F0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85023" y="536882"/>
            <a:ext cx="4203440" cy="2052460"/>
          </a:xfrm>
          <a:prstGeom prst="rect">
            <a:avLst/>
          </a:prstGeom>
        </p:spPr>
      </p:pic>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950" r="2595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67806"/>
            <a:ext cx="4372158" cy="338554"/>
          </a:xfrm>
          <a:prstGeom prst="rect">
            <a:avLst/>
          </a:prstGeom>
          <a:noFill/>
        </p:spPr>
        <p:txBody>
          <a:bodyPr wrap="square" rtlCol="0">
            <a:spAutoFit/>
          </a:bodyPr>
          <a:lstStyle/>
          <a:p>
            <a:r>
              <a:rPr lang="es-MX" sz="1600" b="1" dirty="0">
                <a:solidFill>
                  <a:srgbClr val="0070C0"/>
                </a:solidFill>
              </a:rPr>
              <a:t>RIO DE JANEIRO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820935"/>
            <a:ext cx="6088675" cy="394082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RIO DE JANEIRO </a:t>
            </a:r>
          </a:p>
          <a:p>
            <a:pPr algn="just">
              <a:lnSpc>
                <a:spcPct val="150000"/>
              </a:lnSpc>
            </a:pPr>
            <a:r>
              <a:rPr lang="es-MX" sz="1200" b="0" i="0" noProof="0" dirty="0">
                <a:solidFill>
                  <a:srgbClr val="000000"/>
                </a:solidFill>
                <a:effectLst/>
              </a:rPr>
              <a:t>Llegada y traslado al hotel. Tiempo libre.</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02, RIO DE JANEIRO </a:t>
            </a:r>
          </a:p>
          <a:p>
            <a:pPr algn="just">
              <a:lnSpc>
                <a:spcPct val="150000"/>
              </a:lnSpc>
            </a:pPr>
            <a:r>
              <a:rPr lang="es-MX" sz="1200" b="0" i="0" noProof="0" dirty="0">
                <a:solidFill>
                  <a:srgbClr val="000000"/>
                </a:solidFill>
                <a:effectLst/>
              </a:rPr>
              <a:t>Desayuno. Full </a:t>
            </a:r>
            <a:r>
              <a:rPr lang="es-MX" sz="1200" b="0" i="0" noProof="0" dirty="0" err="1">
                <a:solidFill>
                  <a:srgbClr val="000000"/>
                </a:solidFill>
                <a:effectLst/>
              </a:rPr>
              <a:t>day</a:t>
            </a:r>
            <a:r>
              <a:rPr lang="es-MX" sz="1200" b="0" i="0" noProof="0" dirty="0">
                <a:solidFill>
                  <a:srgbClr val="000000"/>
                </a:solidFill>
                <a:effectLst/>
              </a:rPr>
              <a:t> visitando Cristo Redentor en Van, Pan de Azúcar, City Tour Panorámico Visita al Estadio Maracaná, uno de los estadios de fútbol más famosos del mundo. (Parada para fotos de la estatua de Bellini en la parte exterior del estadio). Catedral Metropolitana, un edificio de estilo modernista en forma de pirámide. </a:t>
            </a:r>
            <a:r>
              <a:rPr lang="es-MX" sz="1200" b="0" i="0" noProof="0" dirty="0" err="1">
                <a:solidFill>
                  <a:srgbClr val="000000"/>
                </a:solidFill>
                <a:effectLst/>
              </a:rPr>
              <a:t>Sambódromo</a:t>
            </a:r>
            <a:r>
              <a:rPr lang="es-MX" sz="1200" b="0" i="0" noProof="0" dirty="0">
                <a:solidFill>
                  <a:srgbClr val="000000"/>
                </a:solidFill>
                <a:effectLst/>
              </a:rPr>
              <a:t>, un estadio que alberga el famoso desfile de Carnaval de la ciudad. Escaleras de </a:t>
            </a:r>
            <a:r>
              <a:rPr lang="es-MX" sz="1200" b="0" i="0" noProof="0" dirty="0" err="1">
                <a:solidFill>
                  <a:srgbClr val="000000"/>
                </a:solidFill>
                <a:effectLst/>
              </a:rPr>
              <a:t>Selarón</a:t>
            </a:r>
            <a:r>
              <a:rPr lang="es-MX" sz="1200" b="0" i="0" noProof="0" dirty="0">
                <a:solidFill>
                  <a:srgbClr val="000000"/>
                </a:solidFill>
                <a:effectLst/>
              </a:rPr>
              <a:t>, una escalera colorida hecha de azulejos de todo el mundo. Incluye almuerzo sin bebidas.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rotWithShape="1">
          <a:blip r:embed="rId3">
            <a:extLst>
              <a:ext uri="{28A0092B-C50C-407E-A947-70E740481C1C}">
                <a14:useLocalDpi xmlns:a14="http://schemas.microsoft.com/office/drawing/2010/main" val="0"/>
              </a:ext>
            </a:extLst>
          </a:blip>
          <a:srcRect l="1328" t="8889" r="-1328" b="36175"/>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950" r="2595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94399" y="236362"/>
            <a:ext cx="4372158" cy="338554"/>
          </a:xfrm>
          <a:prstGeom prst="rect">
            <a:avLst/>
          </a:prstGeom>
          <a:noFill/>
        </p:spPr>
        <p:txBody>
          <a:bodyPr wrap="square" rtlCol="0">
            <a:spAutoFit/>
          </a:bodyPr>
          <a:lstStyle/>
          <a:p>
            <a:r>
              <a:rPr lang="es-MX" sz="1600" b="1" dirty="0">
                <a:solidFill>
                  <a:srgbClr val="0070C0"/>
                </a:solidFill>
              </a:rPr>
              <a:t>RIO JANEIRO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292516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03, RIO DE JANEIRO </a:t>
            </a:r>
          </a:p>
          <a:p>
            <a:pPr algn="just">
              <a:lnSpc>
                <a:spcPct val="150000"/>
              </a:lnSpc>
            </a:pPr>
            <a:r>
              <a:rPr lang="es-MX" sz="1200" b="0" i="0" noProof="0" dirty="0">
                <a:solidFill>
                  <a:srgbClr val="000000"/>
                </a:solidFill>
                <a:effectLst/>
              </a:rPr>
              <a:t>Desayuno. Dia Libre para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04, RIO DE JANEIRO </a:t>
            </a:r>
          </a:p>
          <a:p>
            <a:pPr algn="just">
              <a:lnSpc>
                <a:spcPct val="150000"/>
              </a:lnSpc>
            </a:pPr>
            <a:r>
              <a:rPr lang="es-MX" sz="1200" b="0" i="0" noProof="0" dirty="0">
                <a:solidFill>
                  <a:srgbClr val="000000"/>
                </a:solidFill>
                <a:effectLst/>
              </a:rPr>
              <a:t>Desayuno. Traslado a Al Aeropuerto .</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rotWithShape="1">
          <a:blip r:embed="rId3">
            <a:extLst>
              <a:ext uri="{28A0092B-C50C-407E-A947-70E740481C1C}">
                <a14:useLocalDpi xmlns:a14="http://schemas.microsoft.com/office/drawing/2010/main" val="0"/>
              </a:ext>
            </a:extLst>
          </a:blip>
          <a:srcRect l="-531" t="11192" r="531" b="33872"/>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17" name="Rectangle 4">
            <a:extLst>
              <a:ext uri="{FF2B5EF4-FFF2-40B4-BE49-F238E27FC236}">
                <a16:creationId xmlns:a16="http://schemas.microsoft.com/office/drawing/2014/main" id="{A921897E-F60D-004A-9928-89158E537DF4}"/>
              </a:ext>
            </a:extLst>
          </p:cNvPr>
          <p:cNvSpPr/>
          <p:nvPr/>
        </p:nvSpPr>
        <p:spPr>
          <a:xfrm>
            <a:off x="4341091" y="4668811"/>
            <a:ext cx="3620654"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4783972" y="475868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4499476" y="5018088"/>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4 Días / 3</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7105125" y="4866195"/>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4499476" y="4055148"/>
            <a:ext cx="9658502"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RIO JANEIRO</a:t>
            </a:r>
            <a:endParaRPr lang="es-CO" sz="3600" b="1" noProof="0" dirty="0">
              <a:solidFill>
                <a:srgbClr val="FF6600"/>
              </a:solidFill>
              <a:effectLst>
                <a:glow rad="101600">
                  <a:schemeClr val="accent1">
                    <a:satMod val="175000"/>
                    <a:alpha val="40000"/>
                  </a:schemeClr>
                </a:glow>
              </a:effectLst>
              <a:latin typeface="Montserrat" panose="02000505000000020004" pitchFamily="2" charset="0"/>
            </a:endParaRP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9911" y="5013842"/>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7442</TotalTime>
  <Words>428</Words>
  <Application>Microsoft Office PowerPoint</Application>
  <PresentationFormat>Panorámica</PresentationFormat>
  <Paragraphs>77</Paragraphs>
  <Slides>7</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35</cp:revision>
  <dcterms:created xsi:type="dcterms:W3CDTF">2024-08-19T01:20:52Z</dcterms:created>
  <dcterms:modified xsi:type="dcterms:W3CDTF">2025-06-24T15:14:42Z</dcterms:modified>
</cp:coreProperties>
</file>