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542" r:id="rId6"/>
    <p:sldId id="379" r:id="rId7"/>
    <p:sldId id="537" r:id="rId8"/>
    <p:sldId id="538" r:id="rId9"/>
    <p:sldId id="539" r:id="rId10"/>
    <p:sldId id="541" r:id="rId11"/>
    <p:sldId id="540"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216607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22/07/2025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22/07/2025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22/07/2025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22/07/2025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22/07/2025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11247" y="4103916"/>
            <a:ext cx="7055002" cy="646331"/>
          </a:xfrm>
          <a:prstGeom prst="rect">
            <a:avLst/>
          </a:prstGeom>
          <a:noFill/>
        </p:spPr>
        <p:txBody>
          <a:bodyPr wrap="square" rtlCol="0">
            <a:spAutoFit/>
          </a:bodyPr>
          <a:lstStyle/>
          <a:p>
            <a:r>
              <a:rPr lang="es-CO" sz="3600" b="1" dirty="0">
                <a:solidFill>
                  <a:schemeClr val="bg1"/>
                </a:solidFill>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MONTAÑA DE 7 COLORES</a:t>
            </a:r>
          </a:p>
          <a:p>
            <a:pPr algn="just">
              <a:lnSpc>
                <a:spcPct val="150000"/>
              </a:lnSpc>
            </a:pPr>
            <a:r>
              <a:rPr lang="es-MX" sz="1200" b="0" i="0" noProof="0" dirty="0">
                <a:solidFill>
                  <a:srgbClr val="000000"/>
                </a:solidFill>
                <a:effectLst/>
              </a:rPr>
              <a:t>Emprenderemos una gran aventura hacia Montaña del Arco Iris, </a:t>
            </a:r>
            <a:r>
              <a:rPr lang="es-MX" sz="1200" b="0" i="0" noProof="0" dirty="0" err="1">
                <a:solidFill>
                  <a:srgbClr val="000000"/>
                </a:solidFill>
                <a:effectLst/>
              </a:rPr>
              <a:t>Vinicunca</a:t>
            </a:r>
            <a:r>
              <a:rPr lang="es-MX" sz="1200" b="0" i="0" noProof="0" dirty="0">
                <a:solidFill>
                  <a:srgbClr val="000000"/>
                </a:solidFill>
                <a:effectLst/>
              </a:rPr>
              <a:t>. Muy temprano por la mañana, salida en van a lo largo del Valle Sur hasta llegar a la localidad de </a:t>
            </a:r>
            <a:r>
              <a:rPr lang="es-MX" sz="1200" b="0" i="0" noProof="0" dirty="0" err="1">
                <a:solidFill>
                  <a:srgbClr val="000000"/>
                </a:solidFill>
                <a:effectLst/>
              </a:rPr>
              <a:t>Cusipata</a:t>
            </a:r>
            <a:r>
              <a:rPr lang="es-MX" sz="1200" b="0" i="0" noProof="0" dirty="0">
                <a:solidFill>
                  <a:srgbClr val="000000"/>
                </a:solidFill>
                <a:effectLst/>
              </a:rPr>
              <a:t>. Desayuno. Luego iniciaremos el ascenso por un camino de tierra comunal hasta llegar a los 4,800 </a:t>
            </a:r>
            <a:r>
              <a:rPr lang="es-MX" sz="1200" b="0" i="0" noProof="0" dirty="0" err="1">
                <a:solidFill>
                  <a:srgbClr val="000000"/>
                </a:solidFill>
                <a:effectLst/>
              </a:rPr>
              <a:t>mts</a:t>
            </a:r>
            <a:r>
              <a:rPr lang="es-MX" sz="1200" b="0" i="0" noProof="0" dirty="0">
                <a:solidFill>
                  <a:srgbClr val="000000"/>
                </a:solidFill>
                <a:effectLst/>
              </a:rPr>
              <a:t> de altitud. Iniciaremos una caminata a través de un sendero de 4 km. </a:t>
            </a:r>
            <a:r>
              <a:rPr lang="es-MX" sz="1200" b="0" i="0" noProof="0" dirty="0" err="1">
                <a:solidFill>
                  <a:srgbClr val="000000"/>
                </a:solidFill>
                <a:effectLst/>
              </a:rPr>
              <a:t>observadno</a:t>
            </a:r>
            <a:r>
              <a:rPr lang="es-MX" sz="1200" b="0" i="0" noProof="0" dirty="0">
                <a:solidFill>
                  <a:srgbClr val="000000"/>
                </a:solidFill>
                <a:effectLst/>
              </a:rPr>
              <a:t> a lo lejos la cordillera nevada del Ausangate. Nuestro guía lo acompañará y enseñará como caminar en altura. La red de montaña de colores comenzará a aparecer poco a poco, hasta llegar al mirador a 5,000 msnm. Sus formaciones geológicas nos revelarán todo su gran esplendor. </a:t>
            </a:r>
            <a:r>
              <a:rPr lang="es-MX" sz="1200" b="0" i="0" noProof="0" dirty="0" err="1">
                <a:solidFill>
                  <a:srgbClr val="000000"/>
                </a:solidFill>
                <a:effectLst/>
              </a:rPr>
              <a:t>Vinicunca</a:t>
            </a:r>
            <a:r>
              <a:rPr lang="es-MX" sz="1200" b="0" i="0" noProof="0" dirty="0">
                <a:solidFill>
                  <a:srgbClr val="000000"/>
                </a:solidFill>
                <a:effectLst/>
              </a:rPr>
              <a:t> es uno de los grandes atractivos que no debe dejar de visitar en su viaje a Perú. Tiempo libre para fotos. Luego descenderemos por el mismo sendero, para abordar nuestro vehículo y descender a </a:t>
            </a:r>
            <a:r>
              <a:rPr lang="es-MX" sz="1200" b="0" i="0" noProof="0" dirty="0" err="1">
                <a:solidFill>
                  <a:srgbClr val="000000"/>
                </a:solidFill>
                <a:effectLst/>
              </a:rPr>
              <a:t>Cusipata</a:t>
            </a:r>
            <a:r>
              <a:rPr lang="es-MX" sz="1200" b="0" i="0" noProof="0" dirty="0">
                <a:solidFill>
                  <a:srgbClr val="000000"/>
                </a:solidFill>
                <a:effectLst/>
              </a:rPr>
              <a:t>. Almuerzo. Retorno a Cusco.</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506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1571584"/>
          </a:xfrm>
          <a:prstGeom prst="rect">
            <a:avLst/>
          </a:prstGeom>
          <a:noFill/>
        </p:spPr>
        <p:txBody>
          <a:bodyPr wrap="square" rtlCol="0">
            <a:spAutoFit/>
          </a:bodyPr>
          <a:lstStyle/>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a:t>
            </a:r>
            <a:r>
              <a:rPr lang="es-CO" sz="1200" b="1" dirty="0">
                <a:solidFill>
                  <a:srgbClr val="000000"/>
                </a:solidFill>
              </a:rPr>
              <a:t>BOGOTA</a:t>
            </a:r>
          </a:p>
          <a:p>
            <a:pPr algn="just">
              <a:lnSpc>
                <a:spcPct val="150000"/>
              </a:lnSpc>
            </a:pPr>
            <a:r>
              <a:rPr lang="es-MX" sz="1200" b="0" i="0" noProof="0" dirty="0">
                <a:solidFill>
                  <a:srgbClr val="000000"/>
                </a:solidFill>
                <a:effectLst/>
              </a:rPr>
              <a:t>A la hora coordinada, traslado al aeropuerto para abordar nuestro vuelo de salida.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147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093405" y="4043379"/>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DESCUBE </a:t>
            </a:r>
            <a:r>
              <a:rPr lang="es-CO" sz="3600" b="1" noProof="0" dirty="0">
                <a:solidFill>
                  <a:srgbClr val="FF6600"/>
                </a:solidFill>
                <a:latin typeface="Montserrat" panose="02000505000000020004" pitchFamily="2" charset="0"/>
              </a:rPr>
              <a:t>EL LEGADO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78039" y="489798"/>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87058" y="104376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036892"/>
            <a:ext cx="7648292" cy="487159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2</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noches de alojamiento con desayuno en el hotel elegido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Colonial y Moderna con Catacumbas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en Hotel Las Dunas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Full Day Paracas Ica desde Lima (Islas Ballestas, vitivinícola, City Tour Ica Panorámico, Huacachina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y hotel – estación de tren - 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+ 04 centros arqueológicos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Montaña de los 7 colores con almuerzo buffet</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Peru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Rail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Bus de ida y vuelta a la ciudadela de Machu Picchu</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en Aguas Calientes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Entradas a los circuitos turísticos mencionados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Arial" panose="020B0604020202020204" pitchFamily="34"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28800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0"/>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55224"/>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3893204" y="405656"/>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507749" y="4841903"/>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784840" y="972685"/>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10" name="Tabla 9">
            <a:extLst>
              <a:ext uri="{FF2B5EF4-FFF2-40B4-BE49-F238E27FC236}">
                <a16:creationId xmlns:a16="http://schemas.microsoft.com/office/drawing/2014/main" id="{7FE6355F-0E2A-AB8F-4A05-C92B1A1EBEE7}"/>
              </a:ext>
            </a:extLst>
          </p:cNvPr>
          <p:cNvGraphicFramePr>
            <a:graphicFrameLocks noGrp="1"/>
          </p:cNvGraphicFramePr>
          <p:nvPr>
            <p:extLst>
              <p:ext uri="{D42A27DB-BD31-4B8C-83A1-F6EECF244321}">
                <p14:modId xmlns:p14="http://schemas.microsoft.com/office/powerpoint/2010/main" val="1279633215"/>
              </p:ext>
            </p:extLst>
          </p:nvPr>
        </p:nvGraphicFramePr>
        <p:xfrm>
          <a:off x="2323021" y="1508852"/>
          <a:ext cx="6222353" cy="3092743"/>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35015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El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Tambo</a:t>
                      </a:r>
                      <a:r>
                        <a:rPr lang="pt-BR" sz="1200" kern="1800" dirty="0">
                          <a:solidFill>
                            <a:srgbClr val="000000"/>
                          </a:solidFill>
                          <a:effectLst/>
                          <a:latin typeface="+mn-lt"/>
                          <a:ea typeface="Batang" panose="02030600000101010101" pitchFamily="18" charset="-127"/>
                          <a:cs typeface="Times New Roman" panose="02020603050405020304" pitchFamily="18" charset="0"/>
                        </a:rPr>
                        <a:t> I</a:t>
                      </a: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Mabey</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1272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982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971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713</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563</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535964">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Habitat</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Terra Andina </a:t>
                      </a:r>
                      <a:r>
                        <a:rPr lang="en-US" sz="1200" kern="1800" dirty="0" err="1">
                          <a:solidFill>
                            <a:srgbClr val="000000"/>
                          </a:solidFill>
                          <a:effectLst/>
                          <a:latin typeface="+mn-lt"/>
                          <a:ea typeface="Batang" panose="02030600000101010101" pitchFamily="18" charset="-127"/>
                          <a:cs typeface="Times New Roman" panose="02020603050405020304" pitchFamily="18" charset="0"/>
                        </a:rPr>
                        <a:t>Mansión</a:t>
                      </a:r>
                      <a:r>
                        <a:rPr lang="en-US" sz="1200" kern="1800" dirty="0">
                          <a:solidFill>
                            <a:srgbClr val="000000"/>
                          </a:solidFill>
                          <a:effectLst/>
                          <a:latin typeface="+mn-lt"/>
                          <a:ea typeface="Batang" panose="02030600000101010101" pitchFamily="18" charset="-127"/>
                          <a:cs typeface="Times New Roman" panose="02020603050405020304" pitchFamily="18" charset="0"/>
                        </a:rPr>
                        <a:t> Colonial</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1373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1030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1021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763</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611833169"/>
                  </a:ext>
                </a:extLst>
              </a:tr>
              <a:tr h="4495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Estelar Miraflores</a:t>
                      </a: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Xima</a:t>
                      </a:r>
                      <a:r>
                        <a:rPr lang="pt-BR" sz="1200" kern="1800" dirty="0">
                          <a:solidFill>
                            <a:srgbClr val="000000"/>
                          </a:solidFill>
                          <a:effectLst/>
                          <a:latin typeface="+mn-lt"/>
                          <a:ea typeface="Batang" panose="02030600000101010101" pitchFamily="18" charset="-127"/>
                          <a:cs typeface="Times New Roman" panose="02020603050405020304" pitchFamily="18" charset="0"/>
                        </a:rPr>
                        <a:t> Hotel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1440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1064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1054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795</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3505806391"/>
                  </a:ext>
                </a:extLst>
              </a:tr>
              <a:tr h="522022">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en-US" sz="1200" kern="1800" dirty="0">
                          <a:solidFill>
                            <a:srgbClr val="000000"/>
                          </a:solidFill>
                          <a:effectLst/>
                          <a:latin typeface="+mn-lt"/>
                          <a:ea typeface="Batang" panose="02030600000101010101" pitchFamily="18" charset="-127"/>
                          <a:cs typeface="Times New Roman" panose="02020603050405020304" pitchFamily="18" charset="0"/>
                        </a:rPr>
                        <a:t> by Melia</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1615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1152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1147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887</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4265476117"/>
                  </a:ext>
                </a:extLst>
              </a:tr>
              <a:tr h="420658">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2072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1381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1299</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1041</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nvGraphicFramePr>
        <p:xfrm>
          <a:off x="324805" y="316312"/>
          <a:ext cx="5424167" cy="3439252"/>
        </p:xfrm>
        <a:graphic>
          <a:graphicData uri="http://schemas.openxmlformats.org/drawingml/2006/table">
            <a:tbl>
              <a:tblPr firstRow="1" firstCol="1" bandRow="1">
                <a:tableStyleId>{5C22544A-7EE6-4342-B048-85BDC9FD1C3A}</a:tableStyleId>
              </a:tblPr>
              <a:tblGrid>
                <a:gridCol w="1655732">
                  <a:extLst>
                    <a:ext uri="{9D8B030D-6E8A-4147-A177-3AD203B41FA5}">
                      <a16:colId xmlns:a16="http://schemas.microsoft.com/office/drawing/2014/main" val="1619126981"/>
                    </a:ext>
                  </a:extLst>
                </a:gridCol>
                <a:gridCol w="1235582">
                  <a:extLst>
                    <a:ext uri="{9D8B030D-6E8A-4147-A177-3AD203B41FA5}">
                      <a16:colId xmlns:a16="http://schemas.microsoft.com/office/drawing/2014/main" val="2642539311"/>
                    </a:ext>
                  </a:extLst>
                </a:gridCol>
                <a:gridCol w="2532853">
                  <a:extLst>
                    <a:ext uri="{9D8B030D-6E8A-4147-A177-3AD203B41FA5}">
                      <a16:colId xmlns:a16="http://schemas.microsoft.com/office/drawing/2014/main" val="1804015007"/>
                    </a:ext>
                  </a:extLst>
                </a:gridCol>
              </a:tblGrid>
              <a:tr h="299970">
                <a:tc gridSpan="3">
                  <a:txBody>
                    <a:bodyPr/>
                    <a:lstStyle/>
                    <a:p>
                      <a:pPr algn="ctr"/>
                      <a:r>
                        <a:rPr lang="es-MX" sz="1200" kern="1800" dirty="0">
                          <a:effectLst/>
                          <a:latin typeface="+mn-lt"/>
                          <a:ea typeface="Batang" panose="02030600000101010101" pitchFamily="18" charset="-127"/>
                          <a:cs typeface="Times New Roman" panose="02020603050405020304" pitchFamily="18" charset="0"/>
                        </a:rPr>
                        <a:t>FECHAS QUE NO APLICAN TARIFAS POR FESTIVIDADES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375370">
                <a:tc>
                  <a:txBody>
                    <a:bodyPr/>
                    <a:lstStyle/>
                    <a:p>
                      <a:pPr algn="ctr"/>
                      <a:r>
                        <a:rPr lang="es-ES_tradnl" sz="1200" kern="1800" dirty="0">
                          <a:effectLst/>
                          <a:latin typeface="+mn-lt"/>
                        </a:rPr>
                        <a:t>FESTIVIDAD / EVENTO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CIUDAD</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r>
                        <a:rPr lang="es-ES_tradnl" sz="1200" kern="1800" dirty="0">
                          <a:effectLst/>
                          <a:latin typeface="+mn-lt"/>
                        </a:rPr>
                        <a:t>FECHA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extLst>
                  <a:ext uri="{0D108BD9-81ED-4DB2-BD59-A6C34878D82A}">
                    <a16:rowId xmlns:a16="http://schemas.microsoft.com/office/drawing/2014/main" val="3595169818"/>
                  </a:ext>
                </a:extLst>
              </a:tr>
              <a:tr h="191327">
                <a:tc>
                  <a:txBody>
                    <a:bodyPr/>
                    <a:lstStyle/>
                    <a:p>
                      <a:pPr algn="ctr"/>
                      <a:r>
                        <a:rPr lang="es-ES_tradnl" sz="1200" kern="1800" dirty="0">
                          <a:effectLst/>
                          <a:latin typeface="+mn-lt"/>
                        </a:rPr>
                        <a:t>IRONMAN</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27 Abril</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91327">
                <a:tc>
                  <a:txBody>
                    <a:bodyPr/>
                    <a:lstStyle/>
                    <a:p>
                      <a:pPr algn="ctr"/>
                      <a:r>
                        <a:rPr lang="es-ES_tradnl" sz="1200" kern="1800" dirty="0">
                          <a:effectLst/>
                          <a:latin typeface="+mn-lt"/>
                        </a:rPr>
                        <a:t>RADLA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Del 02 al 05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91327">
                <a:tc>
                  <a:txBody>
                    <a:bodyPr/>
                    <a:lstStyle/>
                    <a:p>
                      <a:pPr algn="ctr"/>
                      <a:r>
                        <a:rPr lang="es-ES_tradnl" sz="1200" kern="1800" dirty="0">
                          <a:effectLst/>
                          <a:latin typeface="+mn-lt"/>
                        </a:rPr>
                        <a:t>42K LIMA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91327">
                <a:tc>
                  <a:txBody>
                    <a:bodyPr/>
                    <a:lstStyle/>
                    <a:p>
                      <a:pPr algn="ctr"/>
                      <a:r>
                        <a:rPr lang="es-ES_tradnl" sz="1200" kern="1800" dirty="0">
                          <a:effectLst/>
                          <a:latin typeface="+mn-lt"/>
                        </a:rPr>
                        <a:t>PERU ENERGIA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29 Mayo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69627">
                <a:tc>
                  <a:txBody>
                    <a:bodyPr/>
                    <a:lstStyle/>
                    <a:p>
                      <a:pPr algn="ctr"/>
                      <a:r>
                        <a:rPr lang="es-ES_tradnl" sz="1200" kern="1800" dirty="0">
                          <a:effectLst/>
                          <a:latin typeface="+mn-lt"/>
                        </a:rPr>
                        <a:t>SEMANA SANTA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 </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Del 17 al 20 Abril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563055">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INTI RAYMI</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Cusco</a:t>
                      </a:r>
                      <a:endParaRPr lang="es-CO" sz="1200" kern="1800" dirty="0">
                        <a:effectLst/>
                        <a:latin typeface="+mn-lt"/>
                      </a:endParaRPr>
                    </a:p>
                  </a:txBody>
                  <a:tcPr marL="0" marR="0" marT="0" marB="0" anchor="ct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Del 22 al 26 de Junio</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415182">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FIESTAS PATRIAS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200" kern="1800">
                          <a:effectLst/>
                          <a:latin typeface="+mn-lt"/>
                        </a:rPr>
                        <a:t>27 al 31 Julio</a:t>
                      </a:r>
                      <a:endParaRPr lang="es-CO" sz="1200" kern="1800">
                        <a:effectLst/>
                        <a:latin typeface="+mn-lt"/>
                      </a:endParaRPr>
                    </a:p>
                    <a:p>
                      <a:pPr algn="ctr"/>
                      <a:r>
                        <a:rPr lang="es-ES_tradnl" sz="1200" kern="1800">
                          <a:effectLst/>
                          <a:latin typeface="+mn-lt"/>
                        </a:rPr>
                        <a:t> </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750740">
                <a:tc>
                  <a:txBody>
                    <a:bodyPr/>
                    <a:lstStyle/>
                    <a:p>
                      <a:pPr algn="ctr"/>
                      <a:r>
                        <a:rPr lang="es-ES_tradnl" sz="1200" kern="1800" dirty="0">
                          <a:effectLst/>
                          <a:latin typeface="+mn-lt"/>
                        </a:rPr>
                        <a:t>Navidad y Año Nuevo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 Cusco</a:t>
                      </a:r>
                      <a:endParaRPr lang="es-CO" sz="1200" kern="1800" dirty="0">
                        <a:effectLst/>
                        <a:latin typeface="+mn-lt"/>
                      </a:endParaRPr>
                    </a:p>
                    <a:p>
                      <a:pPr algn="ctr"/>
                      <a:br>
                        <a:rPr lang="es-ES_tradnl" sz="1200" kern="1800" dirty="0">
                          <a:effectLst/>
                          <a:latin typeface="+mn-lt"/>
                        </a:rPr>
                      </a:b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24 al 31 de Diciembre / 01 Enero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4" name="Tabla 3">
            <a:extLst>
              <a:ext uri="{FF2B5EF4-FFF2-40B4-BE49-F238E27FC236}">
                <a16:creationId xmlns:a16="http://schemas.microsoft.com/office/drawing/2014/main" id="{5137BDDC-1FA6-B196-1718-30E6077E3B2B}"/>
              </a:ext>
            </a:extLst>
          </p:cNvPr>
          <p:cNvGraphicFramePr>
            <a:graphicFrameLocks noGrp="1"/>
          </p:cNvGraphicFramePr>
          <p:nvPr/>
        </p:nvGraphicFramePr>
        <p:xfrm>
          <a:off x="6280728" y="1462961"/>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99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119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52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73</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92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
        <p:nvSpPr>
          <p:cNvPr id="10" name="CuadroTexto 9">
            <a:extLst>
              <a:ext uri="{FF2B5EF4-FFF2-40B4-BE49-F238E27FC236}">
                <a16:creationId xmlns:a16="http://schemas.microsoft.com/office/drawing/2014/main" id="{54296CA4-B960-93F6-D1C8-FD703CE50C0F}"/>
              </a:ext>
            </a:extLst>
          </p:cNvPr>
          <p:cNvSpPr txBox="1"/>
          <p:nvPr/>
        </p:nvSpPr>
        <p:spPr>
          <a:xfrm>
            <a:off x="324805" y="3855611"/>
            <a:ext cx="11542135" cy="3078856"/>
          </a:xfrm>
          <a:prstGeom prst="rect">
            <a:avLst/>
          </a:prstGeom>
          <a:noFill/>
        </p:spPr>
        <p:txBody>
          <a:bodyPr wrap="square">
            <a:spAutoFit/>
          </a:bodyPr>
          <a:lstStyle/>
          <a:p>
            <a:pPr algn="just">
              <a:lnSpc>
                <a:spcPct val="150000"/>
              </a:lnSpc>
            </a:pPr>
            <a:r>
              <a:rPr lang="es-ES_tradnl" sz="12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2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2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2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2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2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2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2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2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100" i="1" kern="18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40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CITY TOUR CON CATACUMBAS</a:t>
            </a:r>
          </a:p>
          <a:p>
            <a:pPr algn="just">
              <a:lnSpc>
                <a:spcPct val="150000"/>
              </a:lnSpc>
            </a:pPr>
            <a:r>
              <a:rPr lang="es-MX" sz="1200" b="0" i="0" noProof="0" dirty="0">
                <a:solidFill>
                  <a:srgbClr val="000000"/>
                </a:solidFill>
                <a:effectLst/>
              </a:rPr>
              <a:t>Llegada a la ciudad de Lima, asistencia y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FULL DAY PARACAS – ICA CON HUACACHINA</a:t>
            </a:r>
          </a:p>
          <a:p>
            <a:pPr algn="just">
              <a:lnSpc>
                <a:spcPct val="150000"/>
              </a:lnSpc>
            </a:pPr>
            <a:r>
              <a:rPr lang="es-MX" sz="1200" b="0" i="0" noProof="0" dirty="0">
                <a:solidFill>
                  <a:srgbClr val="000000"/>
                </a:solidFill>
                <a:effectLst/>
              </a:rPr>
              <a:t>Muy temprano por la mañana traslado a la estación de bus para nuestra salida a Paracas. A la llegada, asistencia y traslado al embarcadero desde donde realizaremos una excursión en lancha por las Islas Ballestas. En camino apreciaremos el “Candelabro”, dibujo esculpido en una colina de arena orientado hacia la Pampa de Nasca. En las islas, observaremos pingüinos de Humboldt y lobos marinos, además de las aves migratorias que ahí habitan. Continuaremos hacia la cuidad de Ica, llegaremos al hotel Las Dunas donde disfrutaremos de nuestro almuerzo. Luego, realizaremos una visita a la Plaza de Armas de la ciudad, donde observaremos las principales calles de Ica antigua y moderna. Nos dirigiremos hacia la laguna de Huacachina, denominada el “Oasis de América”. Desde este punto, podremos apreciar el impresionante paisaje desértico de las dunas. Continuaremos con la visita a una bodega vitivinícola artesanal, en la cual aprenderemos sobre la elaboración del Vino y Pisco. Finalmente, viviremos una experiencia llena de aventura y adrenalina en los tubulares.  Podremos elegir diversos circuitos, ya sean dunas planas o dunas por donde iremos subiendo y bajando desde 3 hasta 90 metros de altura. Haremos una parada para realizar toma de fotografías y continuar con la práctica de </a:t>
            </a:r>
            <a:r>
              <a:rPr lang="es-MX" sz="1200" b="0" i="0" noProof="0" dirty="0" err="1">
                <a:solidFill>
                  <a:srgbClr val="000000"/>
                </a:solidFill>
                <a:effectLst/>
              </a:rPr>
              <a:t>Sandboard</a:t>
            </a:r>
            <a:r>
              <a:rPr lang="es-MX" sz="1200" b="0" i="0" noProof="0" dirty="0">
                <a:solidFill>
                  <a:srgbClr val="000000"/>
                </a:solidFill>
                <a:effectLst/>
              </a:rPr>
              <a:t>.  A la hora coordinada, salida en bus hacia Lima y traslado al hotel.   </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LIMA / CUSCO  + CITY TOUR CON 4 RUINAS</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310982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a:t>
            </a:r>
            <a:r>
              <a:rPr lang="it-IT" sz="1200" b="1" i="0" noProof="0" dirty="0">
                <a:solidFill>
                  <a:srgbClr val="000000"/>
                </a:solidFill>
                <a:effectLst/>
              </a:rPr>
              <a:t>CUSCO – TOUR MACHU PICCHU – CUSCO</a:t>
            </a:r>
          </a:p>
          <a:p>
            <a:pPr algn="just">
              <a:lnSpc>
                <a:spcPct val="150000"/>
              </a:lnSpc>
            </a:pPr>
            <a:endParaRPr lang="it-IT" sz="1200" b="1" i="0" noProof="0" dirty="0">
              <a:solidFill>
                <a:srgbClr val="000000"/>
              </a:solidFill>
              <a:effectLst/>
            </a:endParaRPr>
          </a:p>
          <a:p>
            <a:pPr algn="just">
              <a:lnSpc>
                <a:spcPct val="150000"/>
              </a:lnSpc>
            </a:pPr>
            <a:r>
              <a:rPr lang="es-MX" sz="1200" b="0" i="0" noProof="0" dirty="0">
                <a:solidFill>
                  <a:srgbClr val="000000"/>
                </a:solidFill>
                <a:effectLst/>
              </a:rPr>
              <a:t>El día esperado para conocer una de las 7 Maravillas del Mundo. Embarque en la estación de Ollantaytambo. Salida en tren seleccionado. Arribo a la estación de Machu Picchu.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21124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6094</TotalTime>
  <Words>1715</Words>
  <Application>Microsoft Office PowerPoint</Application>
  <PresentationFormat>Panorámica</PresentationFormat>
  <Paragraphs>184</Paragraphs>
  <Slides>12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32</cp:revision>
  <dcterms:created xsi:type="dcterms:W3CDTF">2024-08-19T01:20:52Z</dcterms:created>
  <dcterms:modified xsi:type="dcterms:W3CDTF">2025-07-22T22:54:35Z</dcterms:modified>
</cp:coreProperties>
</file>