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7" r:id="rId2"/>
    <p:sldId id="441" r:id="rId3"/>
    <p:sldId id="535" r:id="rId4"/>
    <p:sldId id="539" r:id="rId5"/>
    <p:sldId id="530" r:id="rId6"/>
    <p:sldId id="379" r:id="rId7"/>
    <p:sldId id="537" r:id="rId8"/>
    <p:sldId id="536" r:id="rId9"/>
    <p:sldId id="538" r:id="rId10"/>
    <p:sldId id="53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7/23/2025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9758E72-A792-A64A-B3AE-3E1E1E81336B}" type="slidenum">
              <a:rPr lang="en-US" smtClean="0"/>
              <a:t>2</a:t>
            </a:fld>
            <a:endParaRPr lang="en-US"/>
          </a:p>
        </p:txBody>
      </p:sp>
    </p:spTree>
    <p:extLst>
      <p:ext uri="{BB962C8B-B14F-4D97-AF65-F5344CB8AC3E}">
        <p14:creationId xmlns:p14="http://schemas.microsoft.com/office/powerpoint/2010/main" val="2469159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281453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5</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23/07/2025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23/07/2025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23/07/2025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23/07/2025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23/07/2025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960582" y="4676673"/>
            <a:ext cx="100584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1712199" y="4892844"/>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1322996" y="5062121"/>
            <a:ext cx="4422404" cy="422360"/>
          </a:xfrm>
          <a:prstGeom prst="rect">
            <a:avLst/>
          </a:prstGeom>
          <a:noFill/>
        </p:spPr>
        <p:txBody>
          <a:bodyPr wrap="square" rtlCol="0">
            <a:spAutoFit/>
          </a:bodyPr>
          <a:lstStyle/>
          <a:p>
            <a:pPr>
              <a:lnSpc>
                <a:spcPct val="150000"/>
              </a:lnSpc>
            </a:pPr>
            <a:r>
              <a:rPr lang="es-CO" sz="1600" i="1" dirty="0">
                <a:solidFill>
                  <a:schemeClr val="bg1"/>
                </a:solidFill>
              </a:rPr>
              <a:t>6</a:t>
            </a:r>
            <a:r>
              <a:rPr lang="es-CO" sz="1600" b="0" i="1" noProof="0" dirty="0">
                <a:solidFill>
                  <a:schemeClr val="bg1"/>
                </a:solidFill>
                <a:effectLst/>
              </a:rPr>
              <a:t> Días / 5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9881521" y="4870163"/>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554182" y="3459046"/>
            <a:ext cx="10686473" cy="1200329"/>
          </a:xfrm>
          <a:prstGeom prst="rect">
            <a:avLst/>
          </a:prstGeom>
          <a:noFill/>
        </p:spPr>
        <p:txBody>
          <a:bodyPr wrap="square" rtlCol="0">
            <a:spAutoFit/>
          </a:bodyPr>
          <a:lstStyle/>
          <a:p>
            <a:pPr algn="ctr"/>
            <a:r>
              <a:rPr lang="es-CO" sz="3600" b="1" noProof="0" dirty="0">
                <a:solidFill>
                  <a:schemeClr val="bg1"/>
                </a:solidFill>
                <a:effectLst>
                  <a:glow rad="101600">
                    <a:schemeClr val="accent1">
                      <a:satMod val="175000"/>
                      <a:alpha val="40000"/>
                    </a:schemeClr>
                  </a:glow>
                </a:effectLst>
                <a:latin typeface="Montserrat" panose="02000505000000020004" pitchFamily="2" charset="0"/>
              </a:rPr>
              <a:t>LIMA Y CUSCO DE ENCANTO </a:t>
            </a:r>
            <a:r>
              <a:rPr lang="es-CO" sz="3600" b="1" dirty="0">
                <a:solidFill>
                  <a:srgbClr val="FF6600"/>
                </a:solidFill>
                <a:effectLst>
                  <a:glow rad="101600">
                    <a:schemeClr val="accent1">
                      <a:satMod val="175000"/>
                      <a:alpha val="40000"/>
                    </a:schemeClr>
                  </a:glow>
                </a:effectLst>
                <a:latin typeface="Montserrat" panose="02000505000000020004" pitchFamily="2" charset="0"/>
              </a:rPr>
              <a:t>CON NOCHE EN VALLE SAGRADO</a:t>
            </a:r>
            <a:endParaRPr lang="es-CO" sz="3600" b="1" noProof="0" dirty="0">
              <a:solidFill>
                <a:srgbClr val="FF6600"/>
              </a:solidFill>
              <a:effectLst>
                <a:glow rad="101600">
                  <a:schemeClr val="accent1">
                    <a:satMod val="175000"/>
                    <a:alpha val="40000"/>
                  </a:schemeClr>
                </a:glow>
              </a:effectLst>
              <a:latin typeface="Montserrat" panose="02000505000000020004" pitchFamily="2" charset="0"/>
            </a:endParaRP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30573" y="4980833"/>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1237673" y="4676673"/>
            <a:ext cx="9984508"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1879052" y="4899362"/>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1716896" y="5135242"/>
            <a:ext cx="4422404" cy="422360"/>
          </a:xfrm>
          <a:prstGeom prst="rect">
            <a:avLst/>
          </a:prstGeom>
          <a:noFill/>
        </p:spPr>
        <p:txBody>
          <a:bodyPr wrap="square" rtlCol="0">
            <a:spAutoFit/>
          </a:bodyPr>
          <a:lstStyle/>
          <a:p>
            <a:pPr>
              <a:lnSpc>
                <a:spcPct val="150000"/>
              </a:lnSpc>
            </a:pPr>
            <a:r>
              <a:rPr lang="es-CO" sz="1600" i="1" dirty="0">
                <a:solidFill>
                  <a:schemeClr val="bg1"/>
                </a:solidFill>
              </a:rPr>
              <a:t>6</a:t>
            </a:r>
            <a:r>
              <a:rPr lang="es-CO" sz="1600" b="0" i="1" noProof="0" dirty="0">
                <a:solidFill>
                  <a:schemeClr val="bg1"/>
                </a:solidFill>
                <a:effectLst/>
              </a:rPr>
              <a:t> Días / 5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10106241" y="4843184"/>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969819" y="3489381"/>
            <a:ext cx="10446326" cy="1200329"/>
          </a:xfrm>
          <a:prstGeom prst="rect">
            <a:avLst/>
          </a:prstGeom>
          <a:noFill/>
        </p:spPr>
        <p:txBody>
          <a:bodyPr wrap="square" rtlCol="0">
            <a:spAutoFit/>
          </a:bodyPr>
          <a:lstStyle/>
          <a:p>
            <a:pPr algn="ctr"/>
            <a:r>
              <a:rPr lang="es-CO" sz="3600" b="1" noProof="0" dirty="0">
                <a:solidFill>
                  <a:schemeClr val="bg1"/>
                </a:solidFill>
                <a:effectLst>
                  <a:glow rad="101600">
                    <a:schemeClr val="accent1">
                      <a:satMod val="175000"/>
                      <a:alpha val="40000"/>
                    </a:schemeClr>
                  </a:glow>
                </a:effectLst>
                <a:latin typeface="Montserrat" panose="02000505000000020004" pitchFamily="2" charset="0"/>
              </a:rPr>
              <a:t>LIMA Y CUSCO DE ENCANTO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CON NOCHE  EN VALLE SAGRADO</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69769" y="4998746"/>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204821" y="1068113"/>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164156"/>
            <a:ext cx="8406330" cy="69384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204821" y="1612365"/>
            <a:ext cx="8201508"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204821" y="1612365"/>
            <a:ext cx="7648292" cy="3842911"/>
          </a:xfrm>
          <a:prstGeom prst="rect">
            <a:avLst/>
          </a:prstGeom>
          <a:noFill/>
        </p:spPr>
        <p:txBody>
          <a:bodyPr wrap="square" rtlCol="0">
            <a:spAutoFit/>
          </a:bodyPr>
          <a:lstStyle/>
          <a:p>
            <a:pPr lvl="0">
              <a:lnSpc>
                <a:spcPct val="120000"/>
              </a:lnSpc>
              <a:buSzPts val="1000"/>
              <a:tabLst>
                <a:tab pos="457200" algn="l"/>
              </a:tabLst>
            </a:pPr>
            <a:r>
              <a:rPr lang="es-MX" sz="1200" b="1" noProof="0" dirty="0">
                <a:solidFill>
                  <a:srgbClr val="464646"/>
                </a:solidFill>
                <a:effectLst/>
                <a:ea typeface="Times New Roman" panose="02020603050405020304" pitchFamily="18" charset="0"/>
                <a:cs typeface="Tahoma" panose="020B0604030504040204" pitchFamily="34" charset="0"/>
              </a:rPr>
              <a:t>LIMA </a:t>
            </a:r>
          </a:p>
          <a:p>
            <a:pPr marL="171450" lvl="0" indent="-171450">
              <a:lnSpc>
                <a:spcPct val="120000"/>
              </a:lnSpc>
              <a:buSzPts val="1000"/>
              <a:buFont typeface="Arial" panose="020B0604020202020204" pitchFamily="34" charset="0"/>
              <a:buChar char="•"/>
              <a:tabLst>
                <a:tab pos="457200" algn="l"/>
              </a:tabLst>
            </a:pPr>
            <a:r>
              <a:rPr lang="es-MX" sz="1200" noProof="0" dirty="0">
                <a:solidFill>
                  <a:srgbClr val="464646"/>
                </a:solidFill>
                <a:effectLst/>
                <a:ea typeface="Times New Roman" panose="02020603050405020304" pitchFamily="18" charset="0"/>
                <a:cs typeface="Tahoma" panose="020B0604030504040204" pitchFamily="34" charset="0"/>
              </a:rPr>
              <a:t>Traslados aeropuerto - hotel – aeropuerto en Lima </a:t>
            </a:r>
          </a:p>
          <a:p>
            <a:pPr marL="171450" lvl="0" indent="-171450">
              <a:lnSpc>
                <a:spcPct val="120000"/>
              </a:lnSpc>
              <a:buSzPts val="1000"/>
              <a:buFont typeface="Arial" panose="020B0604020202020204" pitchFamily="34" charset="0"/>
              <a:buChar char="•"/>
              <a:tabLst>
                <a:tab pos="457200" algn="l"/>
              </a:tabLst>
            </a:pPr>
            <a:r>
              <a:rPr lang="es-MX" sz="1200" noProof="0" dirty="0">
                <a:solidFill>
                  <a:srgbClr val="464646"/>
                </a:solidFill>
                <a:effectLst/>
                <a:ea typeface="Times New Roman" panose="02020603050405020304" pitchFamily="18" charset="0"/>
                <a:cs typeface="Tahoma" panose="020B0604030504040204" pitchFamily="34" charset="0"/>
              </a:rPr>
              <a:t>2 noches de alojamiento con desayuno en el hotel elegido en Lima. </a:t>
            </a:r>
          </a:p>
          <a:p>
            <a:pPr marL="171450" lvl="0" indent="-171450">
              <a:lnSpc>
                <a:spcPct val="120000"/>
              </a:lnSpc>
              <a:buSzPts val="1000"/>
              <a:buFont typeface="Arial" panose="020B0604020202020204" pitchFamily="34" charset="0"/>
              <a:buChar char="•"/>
              <a:tabLst>
                <a:tab pos="457200" algn="l"/>
              </a:tabLst>
            </a:pPr>
            <a:r>
              <a:rPr lang="es-MX" sz="1200" noProof="0" dirty="0">
                <a:solidFill>
                  <a:srgbClr val="464646"/>
                </a:solidFill>
                <a:effectLst/>
                <a:ea typeface="Times New Roman" panose="02020603050405020304" pitchFamily="18" charset="0"/>
                <a:cs typeface="Tahoma" panose="020B0604030504040204" pitchFamily="34" charset="0"/>
              </a:rPr>
              <a:t>Tour a la ciudad de Lima</a:t>
            </a:r>
          </a:p>
          <a:p>
            <a:pPr lvl="0">
              <a:lnSpc>
                <a:spcPct val="120000"/>
              </a:lnSpc>
              <a:buSzPts val="1000"/>
              <a:tabLst>
                <a:tab pos="457200" algn="l"/>
              </a:tabLst>
            </a:pPr>
            <a:r>
              <a:rPr lang="es-MX" sz="1200" b="1" noProof="0" dirty="0">
                <a:solidFill>
                  <a:srgbClr val="464646"/>
                </a:solidFill>
                <a:effectLst/>
                <a:ea typeface="Times New Roman" panose="02020603050405020304" pitchFamily="18" charset="0"/>
                <a:cs typeface="Tahoma" panose="020B0604030504040204" pitchFamily="34" charset="0"/>
              </a:rPr>
              <a:t>CUSCO </a:t>
            </a:r>
          </a:p>
          <a:p>
            <a:pPr marL="171450" lvl="0" indent="-171450">
              <a:lnSpc>
                <a:spcPct val="120000"/>
              </a:lnSpc>
              <a:buSzPts val="1000"/>
              <a:buFont typeface="Arial" panose="020B0604020202020204" pitchFamily="34" charset="0"/>
              <a:buChar char="•"/>
              <a:tabLst>
                <a:tab pos="457200" algn="l"/>
              </a:tabLst>
            </a:pPr>
            <a:r>
              <a:rPr lang="es-MX" sz="1200" noProof="0" dirty="0">
                <a:solidFill>
                  <a:srgbClr val="464646"/>
                </a:solidFill>
                <a:effectLst/>
                <a:ea typeface="Times New Roman" panose="02020603050405020304" pitchFamily="18" charset="0"/>
                <a:cs typeface="Tahoma" panose="020B0604030504040204" pitchFamily="34" charset="0"/>
              </a:rPr>
              <a:t>Traslados aeropuerto - hotel – aeropuerto en Cusco </a:t>
            </a:r>
          </a:p>
          <a:p>
            <a:pPr marL="171450" lvl="0" indent="-171450">
              <a:lnSpc>
                <a:spcPct val="120000"/>
              </a:lnSpc>
              <a:buSzPts val="1000"/>
              <a:buFont typeface="Arial" panose="020B0604020202020204" pitchFamily="34" charset="0"/>
              <a:buChar char="•"/>
              <a:tabLst>
                <a:tab pos="457200" algn="l"/>
              </a:tabLst>
            </a:pPr>
            <a:r>
              <a:rPr lang="es-MX" sz="1200" noProof="0" dirty="0">
                <a:solidFill>
                  <a:srgbClr val="464646"/>
                </a:solidFill>
                <a:effectLst/>
                <a:ea typeface="Times New Roman" panose="02020603050405020304" pitchFamily="18" charset="0"/>
                <a:cs typeface="Tahoma" panose="020B0604030504040204" pitchFamily="34" charset="0"/>
              </a:rPr>
              <a:t>2 noches de alojamiento con desayuno en el hotel elegido en Cusco</a:t>
            </a:r>
          </a:p>
          <a:p>
            <a:pPr marL="171450" lvl="0" indent="-171450">
              <a:lnSpc>
                <a:spcPct val="120000"/>
              </a:lnSpc>
              <a:buSzPts val="1000"/>
              <a:buFont typeface="Arial" panose="020B0604020202020204" pitchFamily="34" charset="0"/>
              <a:buChar char="•"/>
              <a:tabLst>
                <a:tab pos="457200" algn="l"/>
              </a:tabLst>
            </a:pPr>
            <a:r>
              <a:rPr lang="es-MX" sz="1200" noProof="0" dirty="0">
                <a:solidFill>
                  <a:srgbClr val="464646"/>
                </a:solidFill>
                <a:effectLst/>
                <a:ea typeface="Times New Roman" panose="02020603050405020304" pitchFamily="18" charset="0"/>
                <a:cs typeface="Tahoma" panose="020B0604030504040204" pitchFamily="34" charset="0"/>
              </a:rPr>
              <a:t>Tour a la ciudad de Cusco &amp; Parque Sacsayhuamán</a:t>
            </a:r>
          </a:p>
          <a:p>
            <a:pPr marL="171450" lvl="0" indent="-171450">
              <a:lnSpc>
                <a:spcPct val="120000"/>
              </a:lnSpc>
              <a:buSzPts val="1000"/>
              <a:buFont typeface="Arial" panose="020B0604020202020204" pitchFamily="34" charset="0"/>
              <a:buChar char="•"/>
              <a:tabLst>
                <a:tab pos="457200" algn="l"/>
              </a:tabLst>
            </a:pPr>
            <a:r>
              <a:rPr lang="es-MX" sz="1200" noProof="0" dirty="0">
                <a:solidFill>
                  <a:srgbClr val="464646"/>
                </a:solidFill>
                <a:effectLst/>
                <a:ea typeface="Times New Roman" panose="02020603050405020304" pitchFamily="18" charset="0"/>
                <a:cs typeface="Tahoma" panose="020B0604030504040204" pitchFamily="34" charset="0"/>
              </a:rPr>
              <a:t>1 noche de alojamiento en valle sagrado </a:t>
            </a:r>
          </a:p>
          <a:p>
            <a:pPr marL="171450" lvl="0" indent="-171450">
              <a:lnSpc>
                <a:spcPct val="120000"/>
              </a:lnSpc>
              <a:buSzPts val="1000"/>
              <a:buFont typeface="Arial" panose="020B0604020202020204" pitchFamily="34" charset="0"/>
              <a:buChar char="•"/>
              <a:tabLst>
                <a:tab pos="457200" algn="l"/>
              </a:tabLst>
            </a:pPr>
            <a:r>
              <a:rPr lang="es-MX" sz="1200" noProof="0" dirty="0">
                <a:solidFill>
                  <a:srgbClr val="464646"/>
                </a:solidFill>
                <a:effectLst/>
                <a:ea typeface="Times New Roman" panose="02020603050405020304" pitchFamily="18" charset="0"/>
                <a:cs typeface="Tahoma" panose="020B0604030504040204" pitchFamily="34" charset="0"/>
              </a:rPr>
              <a:t>Tour al Valle Sagrado</a:t>
            </a:r>
          </a:p>
          <a:p>
            <a:pPr marL="171450" lvl="0" indent="-171450">
              <a:lnSpc>
                <a:spcPct val="120000"/>
              </a:lnSpc>
              <a:buSzPts val="1000"/>
              <a:buFont typeface="Arial" panose="020B0604020202020204" pitchFamily="34" charset="0"/>
              <a:buChar char="•"/>
              <a:tabLst>
                <a:tab pos="457200" algn="l"/>
              </a:tabLst>
            </a:pPr>
            <a:r>
              <a:rPr lang="es-MX" sz="1200" noProof="0" dirty="0">
                <a:solidFill>
                  <a:srgbClr val="464646"/>
                </a:solidFill>
                <a:effectLst/>
                <a:ea typeface="Times New Roman" panose="02020603050405020304" pitchFamily="18" charset="0"/>
                <a:cs typeface="Tahoma" panose="020B0604030504040204" pitchFamily="34" charset="0"/>
              </a:rPr>
              <a:t>Tour a Machu Picchu </a:t>
            </a:r>
          </a:p>
          <a:p>
            <a:pPr marL="171450" lvl="0" indent="-171450">
              <a:lnSpc>
                <a:spcPct val="120000"/>
              </a:lnSpc>
              <a:buSzPts val="1000"/>
              <a:buFont typeface="Arial" panose="020B0604020202020204" pitchFamily="34" charset="0"/>
              <a:buChar char="•"/>
              <a:tabLst>
                <a:tab pos="457200" algn="l"/>
              </a:tabLst>
            </a:pPr>
            <a:r>
              <a:rPr lang="es-MX" sz="1200" noProof="0" dirty="0">
                <a:solidFill>
                  <a:srgbClr val="464646"/>
                </a:solidFill>
                <a:effectLst/>
                <a:ea typeface="Times New Roman" panose="02020603050405020304" pitchFamily="18" charset="0"/>
                <a:cs typeface="Tahoma" panose="020B0604030504040204" pitchFamily="34" charset="0"/>
              </a:rPr>
              <a:t>Traslado hotel/estación de tren/hotel</a:t>
            </a:r>
          </a:p>
          <a:p>
            <a:pPr marL="171450" lvl="0" indent="-171450">
              <a:lnSpc>
                <a:spcPct val="120000"/>
              </a:lnSpc>
              <a:buSzPts val="1000"/>
              <a:buFont typeface="Arial" panose="020B0604020202020204" pitchFamily="34" charset="0"/>
              <a:buChar char="•"/>
              <a:tabLst>
                <a:tab pos="457200" algn="l"/>
              </a:tabLst>
            </a:pPr>
            <a:r>
              <a:rPr lang="es-MX" sz="1200" noProof="0" dirty="0">
                <a:solidFill>
                  <a:srgbClr val="464646"/>
                </a:solidFill>
                <a:effectLst/>
                <a:ea typeface="Times New Roman" panose="02020603050405020304" pitchFamily="18" charset="0"/>
                <a:cs typeface="Tahoma" panose="020B0604030504040204" pitchFamily="34" charset="0"/>
              </a:rPr>
              <a:t>Ticket de tren ida/retorno en tren </a:t>
            </a:r>
            <a:r>
              <a:rPr lang="es-MX" sz="1200" noProof="0" dirty="0" err="1">
                <a:solidFill>
                  <a:srgbClr val="464646"/>
                </a:solidFill>
                <a:effectLst/>
                <a:ea typeface="Times New Roman" panose="02020603050405020304" pitchFamily="18" charset="0"/>
                <a:cs typeface="Tahoma" panose="020B0604030504040204" pitchFamily="34" charset="0"/>
              </a:rPr>
              <a:t>Expedition</a:t>
            </a:r>
            <a:r>
              <a:rPr lang="es-MX" sz="1200" noProof="0" dirty="0">
                <a:solidFill>
                  <a:srgbClr val="464646"/>
                </a:solidFill>
                <a:effectLst/>
                <a:ea typeface="Times New Roman" panose="02020603050405020304" pitchFamily="18" charset="0"/>
                <a:cs typeface="Tahoma" panose="020B0604030504040204" pitchFamily="34" charset="0"/>
              </a:rPr>
              <a:t>/</a:t>
            </a:r>
            <a:r>
              <a:rPr lang="es-MX" sz="1200" noProof="0" dirty="0" err="1">
                <a:solidFill>
                  <a:srgbClr val="464646"/>
                </a:solidFill>
                <a:effectLst/>
                <a:ea typeface="Times New Roman" panose="02020603050405020304" pitchFamily="18" charset="0"/>
                <a:cs typeface="Tahoma" panose="020B0604030504040204" pitchFamily="34" charset="0"/>
              </a:rPr>
              <a:t>The</a:t>
            </a:r>
            <a:r>
              <a:rPr lang="es-MX" sz="1200" noProof="0" dirty="0">
                <a:solidFill>
                  <a:srgbClr val="464646"/>
                </a:solidFill>
                <a:effectLst/>
                <a:ea typeface="Times New Roman" panose="02020603050405020304" pitchFamily="18" charset="0"/>
                <a:cs typeface="Tahoma" panose="020B0604030504040204" pitchFamily="34" charset="0"/>
              </a:rPr>
              <a:t> Voyager </a:t>
            </a:r>
          </a:p>
          <a:p>
            <a:pPr marL="171450" lvl="0" indent="-171450">
              <a:lnSpc>
                <a:spcPct val="120000"/>
              </a:lnSpc>
              <a:buSzPts val="1000"/>
              <a:buFont typeface="Arial" panose="020B0604020202020204" pitchFamily="34" charset="0"/>
              <a:buChar char="•"/>
              <a:tabLst>
                <a:tab pos="457200" algn="l"/>
              </a:tabLst>
            </a:pPr>
            <a:r>
              <a:rPr lang="es-MX" sz="1200" dirty="0">
                <a:solidFill>
                  <a:srgbClr val="464646"/>
                </a:solidFill>
                <a:ea typeface="Times New Roman" panose="02020603050405020304" pitchFamily="18" charset="0"/>
                <a:cs typeface="Tahoma" panose="020B0604030504040204" pitchFamily="34" charset="0"/>
              </a:rPr>
              <a:t>E</a:t>
            </a:r>
            <a:r>
              <a:rPr lang="es-MX" sz="1200" noProof="0" dirty="0" err="1">
                <a:solidFill>
                  <a:srgbClr val="464646"/>
                </a:solidFill>
                <a:effectLst/>
                <a:ea typeface="Times New Roman" panose="02020603050405020304" pitchFamily="18" charset="0"/>
                <a:cs typeface="Tahoma" panose="020B0604030504040204" pitchFamily="34" charset="0"/>
              </a:rPr>
              <a:t>ntrada</a:t>
            </a:r>
            <a:r>
              <a:rPr lang="es-MX" sz="1200" noProof="0" dirty="0">
                <a:solidFill>
                  <a:srgbClr val="464646"/>
                </a:solidFill>
                <a:effectLst/>
                <a:ea typeface="Times New Roman" panose="02020603050405020304" pitchFamily="18" charset="0"/>
                <a:cs typeface="Tahoma" panose="020B0604030504040204" pitchFamily="34" charset="0"/>
              </a:rPr>
              <a:t> a Machu Picchu con visita guiada </a:t>
            </a:r>
            <a:endParaRPr lang="es-MX" sz="1200" dirty="0">
              <a:solidFill>
                <a:srgbClr val="464646"/>
              </a:solidFill>
              <a:ea typeface="Times New Roman" panose="02020603050405020304" pitchFamily="18" charset="0"/>
              <a:cs typeface="Tahoma" panose="020B0604030504040204" pitchFamily="34" charset="0"/>
            </a:endParaRPr>
          </a:p>
          <a:p>
            <a:pPr marL="171450" lvl="0" indent="-171450">
              <a:lnSpc>
                <a:spcPct val="120000"/>
              </a:lnSpc>
              <a:buSzPts val="1000"/>
              <a:buFont typeface="Arial" panose="020B0604020202020204" pitchFamily="34" charset="0"/>
              <a:buChar char="•"/>
              <a:tabLst>
                <a:tab pos="457200" algn="l"/>
              </a:tabLst>
            </a:pPr>
            <a:r>
              <a:rPr lang="es-MX" sz="1200" noProof="0" dirty="0">
                <a:solidFill>
                  <a:srgbClr val="464646"/>
                </a:solidFill>
                <a:effectLst/>
                <a:ea typeface="Times New Roman" panose="02020603050405020304" pitchFamily="18" charset="0"/>
                <a:cs typeface="Tahoma" panose="020B0604030504040204" pitchFamily="34" charset="0"/>
              </a:rPr>
              <a:t>01 almuerzo en restaurante local en Aguas Calientes (no incluye bebidas) </a:t>
            </a:r>
          </a:p>
          <a:p>
            <a:pPr marL="171450" lvl="0" indent="-171450">
              <a:lnSpc>
                <a:spcPct val="120000"/>
              </a:lnSpc>
              <a:buSzPts val="1000"/>
              <a:buFont typeface="Arial" panose="020B0604020202020204" pitchFamily="34" charset="0"/>
              <a:buChar char="•"/>
              <a:tabLst>
                <a:tab pos="457200" algn="l"/>
              </a:tabLst>
            </a:pPr>
            <a:r>
              <a:rPr lang="es-MX" sz="1200" noProof="0" dirty="0">
                <a:solidFill>
                  <a:srgbClr val="464646"/>
                </a:solidFill>
                <a:effectLst/>
                <a:ea typeface="Times New Roman" panose="02020603050405020304" pitchFamily="18" charset="0"/>
                <a:cs typeface="Tahoma" panose="020B0604030504040204" pitchFamily="34" charset="0"/>
              </a:rPr>
              <a:t>TARJETA DE ASISTENCIA CON SUPLEMENTO PARA MAYORES DE 65 AÑOS</a:t>
            </a:r>
          </a:p>
          <a:p>
            <a:pPr marL="171450" lvl="0" indent="-171450">
              <a:lnSpc>
                <a:spcPct val="120000"/>
              </a:lnSpc>
              <a:buSzPts val="1000"/>
              <a:buFont typeface="Arial" panose="020B0604020202020204" pitchFamily="34" charset="0"/>
              <a:buChar char="•"/>
              <a:tabLst>
                <a:tab pos="457200" algn="l"/>
              </a:tabLst>
            </a:pPr>
            <a:r>
              <a:rPr lang="es-MX" sz="1200" noProof="0" dirty="0">
                <a:solidFill>
                  <a:srgbClr val="464646"/>
                </a:solidFill>
                <a:effectLst/>
                <a:ea typeface="Times New Roman" panose="02020603050405020304" pitchFamily="18" charset="0"/>
                <a:cs typeface="Tahoma" panose="020B0604030504040204" pitchFamily="34" charset="0"/>
              </a:rPr>
              <a:t>Fee Bancario</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993782" y="6266234"/>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395" r="27395"/>
          <a:stretch/>
        </p:blipFill>
        <p:spPr>
          <a:xfrm>
            <a:off x="8406329" y="0"/>
            <a:ext cx="3785671"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80540" y="34561"/>
            <a:ext cx="8455718" cy="1200329"/>
          </a:xfrm>
          <a:prstGeom prst="rect">
            <a:avLst/>
          </a:prstGeom>
          <a:noFill/>
        </p:spPr>
        <p:txBody>
          <a:bodyPr wrap="square" rtlCol="0">
            <a:spAutoFit/>
          </a:bodyPr>
          <a:lstStyle/>
          <a:p>
            <a:r>
              <a:rPr lang="es-CO" sz="3600" b="1" noProof="0" dirty="0">
                <a:latin typeface="Montserrat" panose="02000505000000020004" pitchFamily="2" charset="0"/>
              </a:rPr>
              <a:t>LIMA Y CUSCO </a:t>
            </a:r>
            <a:r>
              <a:rPr lang="es-CO" sz="3600" b="1" noProof="0" dirty="0">
                <a:solidFill>
                  <a:srgbClr val="FF6600"/>
                </a:solidFill>
                <a:latin typeface="Montserrat" panose="02000505000000020004" pitchFamily="2" charset="0"/>
              </a:rPr>
              <a:t>DE ENCANTO</a:t>
            </a:r>
          </a:p>
          <a:p>
            <a:r>
              <a:rPr lang="es-CO" sz="3600" b="1" dirty="0">
                <a:solidFill>
                  <a:srgbClr val="FF6600"/>
                </a:solidFill>
                <a:latin typeface="Montserrat" panose="02000505000000020004" pitchFamily="2" charset="0"/>
              </a:rPr>
              <a:t>CON NOCHE EN VALLE SAGRADO</a:t>
            </a:r>
            <a:endParaRPr lang="es-CO" sz="3600" b="1" noProof="0" dirty="0">
              <a:solidFill>
                <a:srgbClr val="FF6600"/>
              </a:solidFill>
              <a:latin typeface="Montserrat" panose="02000505000000020004" pitchFamily="2" charset="0"/>
            </a:endParaRP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661761"/>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691509" y="2256567"/>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54567" y="2444633"/>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 primer día, Almuerzos y cenas no mencionados.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 en las comidas mencionadas en el programa.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BOG / LIM / CUS / 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sobre tiquetes aéreos “Q” + IVA + FEE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como servicio de lavandería, llamadas, etc.</a:t>
            </a: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720" r="25720"/>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654567" y="97999"/>
            <a:ext cx="7055002" cy="1754326"/>
          </a:xfrm>
          <a:prstGeom prst="rect">
            <a:avLst/>
          </a:prstGeom>
          <a:noFill/>
        </p:spPr>
        <p:txBody>
          <a:bodyPr wrap="square" rtlCol="0">
            <a:spAutoFit/>
          </a:bodyPr>
          <a:lstStyle/>
          <a:p>
            <a:r>
              <a:rPr lang="es-CO" sz="3600" b="1" noProof="0" dirty="0">
                <a:latin typeface="Montserrat" panose="02000505000000020004" pitchFamily="2" charset="0"/>
              </a:rPr>
              <a:t>LIMA Y CUSCO </a:t>
            </a:r>
            <a:r>
              <a:rPr lang="es-CO" sz="3600" b="1" noProof="0" dirty="0">
                <a:solidFill>
                  <a:srgbClr val="FF6600"/>
                </a:solidFill>
                <a:latin typeface="Montserrat" panose="02000505000000020004" pitchFamily="2" charset="0"/>
              </a:rPr>
              <a:t>DE ENCANTO CON NOCHE EN VALLE SAGRADO</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4096406" y="61554"/>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2684072" y="6178083"/>
            <a:ext cx="6222352" cy="584775"/>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r>
              <a:rPr lang="es-CO" sz="1600" i="1" noProof="0" dirty="0">
                <a:solidFill>
                  <a:schemeClr val="bg1"/>
                </a:solidFill>
                <a:latin typeface="+mj-lt"/>
              </a:rPr>
              <a:t>         *Tarifas NO aplican para festividades y eventos en </a:t>
            </a:r>
            <a:r>
              <a:rPr lang="es-CO" sz="1600" i="1" dirty="0">
                <a:solidFill>
                  <a:schemeClr val="bg1"/>
                </a:solidFill>
                <a:latin typeface="+mj-lt"/>
              </a:rPr>
              <a:t>P</a:t>
            </a:r>
            <a:r>
              <a:rPr lang="es-CO" sz="1600" i="1" noProof="0" dirty="0" err="1">
                <a:solidFill>
                  <a:schemeClr val="bg1"/>
                </a:solidFill>
                <a:latin typeface="+mj-lt"/>
              </a:rPr>
              <a:t>eru</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2889114" y="457176"/>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3" name="Tabla 2">
            <a:extLst>
              <a:ext uri="{FF2B5EF4-FFF2-40B4-BE49-F238E27FC236}">
                <a16:creationId xmlns:a16="http://schemas.microsoft.com/office/drawing/2014/main" id="{548A7EFD-8C7F-3C9D-DAA7-29F76B9B480E}"/>
              </a:ext>
            </a:extLst>
          </p:cNvPr>
          <p:cNvGraphicFramePr>
            <a:graphicFrameLocks noGrp="1"/>
          </p:cNvGraphicFramePr>
          <p:nvPr>
            <p:extLst>
              <p:ext uri="{D42A27DB-BD31-4B8C-83A1-F6EECF244321}">
                <p14:modId xmlns:p14="http://schemas.microsoft.com/office/powerpoint/2010/main" val="1111314257"/>
              </p:ext>
            </p:extLst>
          </p:nvPr>
        </p:nvGraphicFramePr>
        <p:xfrm>
          <a:off x="2469141" y="896924"/>
          <a:ext cx="6120678" cy="4450766"/>
        </p:xfrm>
        <a:graphic>
          <a:graphicData uri="http://schemas.openxmlformats.org/drawingml/2006/table">
            <a:tbl>
              <a:tblPr firstRow="1" firstCol="1">
                <a:tableStyleId>{21E4AEA4-8DFA-4A89-87EB-49C32662AFE0}</a:tableStyleId>
              </a:tblPr>
              <a:tblGrid>
                <a:gridCol w="809768">
                  <a:extLst>
                    <a:ext uri="{9D8B030D-6E8A-4147-A177-3AD203B41FA5}">
                      <a16:colId xmlns:a16="http://schemas.microsoft.com/office/drawing/2014/main" val="2099016920"/>
                    </a:ext>
                  </a:extLst>
                </a:gridCol>
                <a:gridCol w="628073">
                  <a:extLst>
                    <a:ext uri="{9D8B030D-6E8A-4147-A177-3AD203B41FA5}">
                      <a16:colId xmlns:a16="http://schemas.microsoft.com/office/drawing/2014/main" val="1536149785"/>
                    </a:ext>
                  </a:extLst>
                </a:gridCol>
                <a:gridCol w="2108922">
                  <a:extLst>
                    <a:ext uri="{9D8B030D-6E8A-4147-A177-3AD203B41FA5}">
                      <a16:colId xmlns:a16="http://schemas.microsoft.com/office/drawing/2014/main" val="3394940879"/>
                    </a:ext>
                  </a:extLst>
                </a:gridCol>
                <a:gridCol w="489528">
                  <a:extLst>
                    <a:ext uri="{9D8B030D-6E8A-4147-A177-3AD203B41FA5}">
                      <a16:colId xmlns:a16="http://schemas.microsoft.com/office/drawing/2014/main" val="3143310801"/>
                    </a:ext>
                  </a:extLst>
                </a:gridCol>
                <a:gridCol w="478632">
                  <a:extLst>
                    <a:ext uri="{9D8B030D-6E8A-4147-A177-3AD203B41FA5}">
                      <a16:colId xmlns:a16="http://schemas.microsoft.com/office/drawing/2014/main" val="3142961787"/>
                    </a:ext>
                  </a:extLst>
                </a:gridCol>
                <a:gridCol w="489527">
                  <a:extLst>
                    <a:ext uri="{9D8B030D-6E8A-4147-A177-3AD203B41FA5}">
                      <a16:colId xmlns:a16="http://schemas.microsoft.com/office/drawing/2014/main" val="3286471328"/>
                    </a:ext>
                  </a:extLst>
                </a:gridCol>
                <a:gridCol w="481953">
                  <a:extLst>
                    <a:ext uri="{9D8B030D-6E8A-4147-A177-3AD203B41FA5}">
                      <a16:colId xmlns:a16="http://schemas.microsoft.com/office/drawing/2014/main" val="174185944"/>
                    </a:ext>
                  </a:extLst>
                </a:gridCol>
                <a:gridCol w="634275">
                  <a:extLst>
                    <a:ext uri="{9D8B030D-6E8A-4147-A177-3AD203B41FA5}">
                      <a16:colId xmlns:a16="http://schemas.microsoft.com/office/drawing/2014/main" val="189194209"/>
                    </a:ext>
                  </a:extLst>
                </a:gridCol>
              </a:tblGrid>
              <a:tr h="551665">
                <a:tc>
                  <a:txBody>
                    <a:bodyPr/>
                    <a:lstStyle/>
                    <a:p>
                      <a:pPr algn="ctr"/>
                      <a:r>
                        <a:rPr lang="es-US" sz="1200" dirty="0">
                          <a:effectLst/>
                          <a:latin typeface="+mn-lt"/>
                        </a:rPr>
                        <a:t>Categoría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Ciudad</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Hotel o Similar</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SGL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DBL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TPL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Niño c/cama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spcAft>
                          <a:spcPts val="0"/>
                        </a:spcAft>
                      </a:pPr>
                      <a:r>
                        <a:rPr lang="es-US" sz="1200" dirty="0">
                          <a:effectLst/>
                          <a:latin typeface="+mn-lt"/>
                        </a:rPr>
                        <a:t>Niño s/ca</a:t>
                      </a:r>
                    </a:p>
                    <a:p>
                      <a:pPr algn="ctr">
                        <a:spcAft>
                          <a:spcPts val="0"/>
                        </a:spcAft>
                      </a:pPr>
                      <a:r>
                        <a:rPr lang="es-US" sz="1200" dirty="0" err="1">
                          <a:effectLst/>
                          <a:latin typeface="+mn-lt"/>
                        </a:rPr>
                        <a:t>ma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55786" marR="55786" marT="15496" marB="15496">
                    <a:solidFill>
                      <a:srgbClr val="FF6600"/>
                    </a:solidFill>
                  </a:tcPr>
                </a:tc>
                <a:extLst>
                  <a:ext uri="{0D108BD9-81ED-4DB2-BD59-A6C34878D82A}">
                    <a16:rowId xmlns:a16="http://schemas.microsoft.com/office/drawing/2014/main" val="2197106341"/>
                  </a:ext>
                </a:extLst>
              </a:tr>
              <a:tr h="551665">
                <a:tc>
                  <a:txBody>
                    <a:bodyPr/>
                    <a:lstStyle/>
                    <a:p>
                      <a:pPr algn="ctr"/>
                      <a:r>
                        <a:rPr lang="es-US" sz="1200">
                          <a:effectLst/>
                          <a:latin typeface="+mn-lt"/>
                        </a:rPr>
                        <a:t>TURISTA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lnSpc>
                          <a:spcPct val="120000"/>
                        </a:lnSpc>
                      </a:pPr>
                      <a:r>
                        <a:rPr lang="es-US" sz="10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Lima</a:t>
                      </a:r>
                      <a:br>
                        <a:rPr lang="es-US" sz="10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br>
                      <a:r>
                        <a:rPr lang="es-US" sz="10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Cusco</a:t>
                      </a:r>
                      <a:br>
                        <a:rPr lang="es-US" sz="10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br>
                      <a:r>
                        <a:rPr lang="es-US" sz="10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Valle</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MX"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Libre Hotel </a:t>
                      </a:r>
                      <a:r>
                        <a:rPr lang="es-MX" sz="11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Signature</a:t>
                      </a:r>
                      <a:r>
                        <a:rPr lang="es-MX"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s-MX" sz="11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Collection</a:t>
                      </a:r>
                      <a:endParaRPr lang="es-MX"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ct val="120000"/>
                        </a:lnSpc>
                      </a:pPr>
                      <a:r>
                        <a:rPr lang="es-MX"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Anden Inca</a:t>
                      </a:r>
                    </a:p>
                    <a:p>
                      <a:pPr algn="ctr">
                        <a:lnSpc>
                          <a:spcPct val="120000"/>
                        </a:lnSpc>
                      </a:pPr>
                      <a:r>
                        <a:rPr lang="es-MX" sz="11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Ava</a:t>
                      </a:r>
                      <a:r>
                        <a:rPr lang="es-MX"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Valle Sagrado</a:t>
                      </a:r>
                    </a:p>
                  </a:txBody>
                  <a:tcPr marL="28575" marR="28575" marT="19050" marB="19050" anchor="ctr">
                    <a:solidFill>
                      <a:schemeClr val="tx2">
                        <a:lumMod val="40000"/>
                        <a:lumOff val="60000"/>
                      </a:schemeClr>
                    </a:solidFill>
                  </a:tcPr>
                </a:tc>
                <a:tc>
                  <a:txBody>
                    <a:bodyPr/>
                    <a:lstStyle/>
                    <a:p>
                      <a:pPr algn="ctr" fontAlgn="b"/>
                      <a:r>
                        <a:rPr lang="es-CO" sz="1200" b="0" i="0" u="none" strike="noStrike" dirty="0">
                          <a:solidFill>
                            <a:schemeClr val="tx1"/>
                          </a:solidFill>
                          <a:effectLst/>
                          <a:latin typeface="Open Sans" panose="020B0606030504020204" pitchFamily="34" charset="0"/>
                        </a:rPr>
                        <a:t>986</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Open Sans" panose="020B0606030504020204" pitchFamily="34" charset="0"/>
                        </a:rPr>
                        <a:t>778</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Open Sans" panose="020B0606030504020204" pitchFamily="34" charset="0"/>
                        </a:rPr>
                        <a:t>756</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Open Sans" panose="020B0606030504020204" pitchFamily="34" charset="0"/>
                        </a:rPr>
                        <a:t>560</a:t>
                      </a:r>
                    </a:p>
                  </a:txBody>
                  <a:tcPr marL="9525" marR="9525" marT="9525" marB="0" anchor="ctr">
                    <a:solidFill>
                      <a:schemeClr val="tx2">
                        <a:lumMod val="40000"/>
                        <a:lumOff val="60000"/>
                      </a:schemeClr>
                    </a:solidFill>
                  </a:tcPr>
                </a:tc>
                <a:tc rowSpan="5">
                  <a:txBody>
                    <a:bodyPr/>
                    <a:lstStyle/>
                    <a:p>
                      <a:pPr algn="ctr">
                        <a:spcAft>
                          <a:spcPts val="0"/>
                        </a:spcAft>
                      </a:pPr>
                      <a:r>
                        <a:rPr lang="es-US" sz="1200" dirty="0">
                          <a:effectLst/>
                          <a:latin typeface="+mn-lt"/>
                        </a:rPr>
                        <a:t>377</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extLst>
                  <a:ext uri="{0D108BD9-81ED-4DB2-BD59-A6C34878D82A}">
                    <a16:rowId xmlns:a16="http://schemas.microsoft.com/office/drawing/2014/main" val="3198039676"/>
                  </a:ext>
                </a:extLst>
              </a:tr>
              <a:tr h="725223">
                <a:tc>
                  <a:txBody>
                    <a:bodyPr/>
                    <a:lstStyle/>
                    <a:p>
                      <a:pPr algn="ctr"/>
                      <a:r>
                        <a:rPr lang="es-US" sz="1200">
                          <a:effectLst/>
                          <a:latin typeface="+mn-lt"/>
                        </a:rPr>
                        <a:t>TURISTA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lnSpc>
                          <a:spcPct val="120000"/>
                        </a:lnSpc>
                      </a:pPr>
                      <a:r>
                        <a:rPr lang="es-US" sz="1000">
                          <a:solidFill>
                            <a:srgbClr val="595959"/>
                          </a:solidFill>
                          <a:effectLst/>
                          <a:latin typeface="Helvetica" panose="020B0604020202020204" pitchFamily="34" charset="0"/>
                          <a:ea typeface="Times New Roman" panose="02020603050405020304" pitchFamily="18" charset="0"/>
                          <a:cs typeface="Arial" panose="020B0604020202020204" pitchFamily="34" charset="0"/>
                        </a:rPr>
                        <a:t>Lima</a:t>
                      </a:r>
                      <a:br>
                        <a:rPr lang="es-US" sz="1000">
                          <a:solidFill>
                            <a:srgbClr val="595959"/>
                          </a:solidFill>
                          <a:effectLst/>
                          <a:latin typeface="Helvetica" panose="020B0604020202020204" pitchFamily="34" charset="0"/>
                          <a:ea typeface="Times New Roman" panose="02020603050405020304" pitchFamily="18" charset="0"/>
                          <a:cs typeface="Arial" panose="020B0604020202020204" pitchFamily="34" charset="0"/>
                        </a:rPr>
                      </a:br>
                      <a:r>
                        <a:rPr lang="es-US" sz="1000">
                          <a:solidFill>
                            <a:srgbClr val="595959"/>
                          </a:solidFill>
                          <a:effectLst/>
                          <a:latin typeface="Helvetica" panose="020B0604020202020204" pitchFamily="34" charset="0"/>
                          <a:ea typeface="Times New Roman" panose="02020603050405020304" pitchFamily="18" charset="0"/>
                          <a:cs typeface="Arial" panose="020B0604020202020204" pitchFamily="34" charset="0"/>
                        </a:rPr>
                        <a:t>Cusco</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ct val="120000"/>
                        </a:lnSpc>
                      </a:pPr>
                      <a:r>
                        <a:rPr lang="es-US" sz="1000">
                          <a:solidFill>
                            <a:srgbClr val="595959"/>
                          </a:solidFill>
                          <a:effectLst/>
                          <a:latin typeface="Helvetica" panose="020B0604020202020204" pitchFamily="34" charset="0"/>
                          <a:ea typeface="Times New Roman" panose="02020603050405020304" pitchFamily="18" charset="0"/>
                          <a:cs typeface="Arial" panose="020B0604020202020204" pitchFamily="34" charset="0"/>
                        </a:rPr>
                        <a:t>Valle</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Libre Hotel Signature Collection</a:t>
                      </a:r>
                    </a:p>
                    <a:p>
                      <a:pPr algn="ctr">
                        <a:lnSpc>
                          <a:spcPct val="120000"/>
                        </a:lnSpc>
                      </a:pP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Terra Andina </a:t>
                      </a:r>
                      <a:r>
                        <a:rPr lang="en-US" sz="11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Mansión</a:t>
                      </a: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Colonial</a:t>
                      </a:r>
                    </a:p>
                    <a:p>
                      <a:pPr algn="ctr">
                        <a:lnSpc>
                          <a:spcPct val="120000"/>
                        </a:lnSpc>
                      </a:pPr>
                      <a:r>
                        <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Ava Valle Sagrado</a:t>
                      </a:r>
                    </a:p>
                  </a:txBody>
                  <a:tcPr marL="28575" marR="28575" marT="19050" marB="19050" anchor="ctr">
                    <a:solidFill>
                      <a:schemeClr val="tx2">
                        <a:lumMod val="40000"/>
                        <a:lumOff val="60000"/>
                      </a:schemeClr>
                    </a:solidFill>
                  </a:tcPr>
                </a:tc>
                <a:tc>
                  <a:txBody>
                    <a:bodyPr/>
                    <a:lstStyle/>
                    <a:p>
                      <a:pPr algn="ctr" fontAlgn="b"/>
                      <a:r>
                        <a:rPr lang="es-CO" sz="1200" b="0" i="0" u="none" strike="noStrike" dirty="0">
                          <a:solidFill>
                            <a:schemeClr val="tx1"/>
                          </a:solidFill>
                          <a:effectLst/>
                          <a:latin typeface="Open Sans" panose="020B0606030504020204" pitchFamily="34" charset="0"/>
                        </a:rPr>
                        <a:t>1051</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Open Sans" panose="020B0606030504020204" pitchFamily="34" charset="0"/>
                        </a:rPr>
                        <a:t>797</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Open Sans" panose="020B0606030504020204" pitchFamily="34" charset="0"/>
                        </a:rPr>
                        <a:t>776</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Open Sans" panose="020B0606030504020204" pitchFamily="34" charset="0"/>
                        </a:rPr>
                        <a:t>580</a:t>
                      </a:r>
                    </a:p>
                  </a:txBody>
                  <a:tcPr marL="9525" marR="9525" marT="9525" marB="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611833169"/>
                  </a:ext>
                </a:extLst>
              </a:tr>
              <a:tr h="898781">
                <a:tc>
                  <a:txBody>
                    <a:bodyPr/>
                    <a:lstStyle/>
                    <a:p>
                      <a:pPr algn="ctr"/>
                      <a:r>
                        <a:rPr lang="es-US" sz="1200">
                          <a:effectLst/>
                          <a:latin typeface="+mn-lt"/>
                        </a:rPr>
                        <a:t>PRIMERA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lnSpc>
                          <a:spcPct val="120000"/>
                        </a:lnSpc>
                      </a:pPr>
                      <a:r>
                        <a:rPr lang="es-US" sz="10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Lima</a:t>
                      </a:r>
                      <a:br>
                        <a:rPr lang="es-US" sz="10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br>
                      <a:r>
                        <a:rPr lang="es-US" sz="10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Cusco</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ct val="120000"/>
                        </a:lnSpc>
                      </a:pPr>
                      <a:r>
                        <a:rPr lang="es-US" sz="10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Valle</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pt-BR"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Estelar </a:t>
                      </a:r>
                      <a:r>
                        <a:rPr lang="pt-BR" sz="11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Miraflores</a:t>
                      </a:r>
                      <a:endParaRPr lang="pt-BR"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ct val="120000"/>
                        </a:lnSpc>
                      </a:pPr>
                      <a:r>
                        <a:rPr lang="pt-BR" sz="11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Xima</a:t>
                      </a:r>
                      <a:r>
                        <a:rPr lang="pt-BR"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Hotel Cusco</a:t>
                      </a:r>
                    </a:p>
                    <a:p>
                      <a:pPr algn="ctr">
                        <a:lnSpc>
                          <a:spcPct val="120000"/>
                        </a:lnSpc>
                      </a:pPr>
                      <a:r>
                        <a:rPr lang="pt-BR"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La Casona de </a:t>
                      </a:r>
                      <a:r>
                        <a:rPr lang="pt-BR" sz="11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Yucay</a:t>
                      </a:r>
                      <a:endParaRPr lang="pt-BR"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Open Sans" panose="020B0606030504020204" pitchFamily="34" charset="0"/>
                        </a:rPr>
                        <a:t>1150</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Open Sans" panose="020B0606030504020204" pitchFamily="34" charset="0"/>
                        </a:rPr>
                        <a:t>843</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Open Sans" panose="020B0606030504020204" pitchFamily="34" charset="0"/>
                        </a:rPr>
                        <a:t>824</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Open Sans" panose="020B0606030504020204" pitchFamily="34" charset="0"/>
                        </a:rPr>
                        <a:t>627</a:t>
                      </a:r>
                    </a:p>
                  </a:txBody>
                  <a:tcPr marL="9525" marR="9525" marT="9525" marB="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3505806391"/>
                  </a:ext>
                </a:extLst>
              </a:tr>
              <a:tr h="725223">
                <a:tc>
                  <a:txBody>
                    <a:bodyPr/>
                    <a:lstStyle/>
                    <a:p>
                      <a:pPr algn="ctr"/>
                      <a:r>
                        <a:rPr lang="es-US" sz="1200">
                          <a:effectLst/>
                          <a:latin typeface="+mn-lt"/>
                        </a:rPr>
                        <a:t>PRIMERA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lnSpc>
                          <a:spcPct val="120000"/>
                        </a:lnSpc>
                      </a:pPr>
                      <a:r>
                        <a:rPr lang="es-US" sz="1000">
                          <a:solidFill>
                            <a:srgbClr val="595959"/>
                          </a:solidFill>
                          <a:effectLst/>
                          <a:latin typeface="Helvetica" panose="020B0604020202020204" pitchFamily="34" charset="0"/>
                          <a:ea typeface="Times New Roman" panose="02020603050405020304" pitchFamily="18" charset="0"/>
                          <a:cs typeface="Arial" panose="020B0604020202020204" pitchFamily="34" charset="0"/>
                        </a:rPr>
                        <a:t>Lima</a:t>
                      </a:r>
                      <a:br>
                        <a:rPr lang="es-US" sz="1000">
                          <a:solidFill>
                            <a:srgbClr val="595959"/>
                          </a:solidFill>
                          <a:effectLst/>
                          <a:latin typeface="Helvetica" panose="020B0604020202020204" pitchFamily="34" charset="0"/>
                          <a:ea typeface="Times New Roman" panose="02020603050405020304" pitchFamily="18" charset="0"/>
                          <a:cs typeface="Arial" panose="020B0604020202020204" pitchFamily="34" charset="0"/>
                        </a:rPr>
                      </a:br>
                      <a:r>
                        <a:rPr lang="es-US" sz="1000">
                          <a:solidFill>
                            <a:srgbClr val="595959"/>
                          </a:solidFill>
                          <a:effectLst/>
                          <a:latin typeface="Helvetica" panose="020B0604020202020204" pitchFamily="34" charset="0"/>
                          <a:ea typeface="Times New Roman" panose="02020603050405020304" pitchFamily="18" charset="0"/>
                          <a:cs typeface="Arial" panose="020B0604020202020204" pitchFamily="34" charset="0"/>
                        </a:rPr>
                        <a:t>Cusco</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ct val="120000"/>
                        </a:lnSpc>
                      </a:pPr>
                      <a:r>
                        <a:rPr lang="es-US" sz="1000">
                          <a:solidFill>
                            <a:srgbClr val="595959"/>
                          </a:solidFill>
                          <a:effectLst/>
                          <a:latin typeface="Helvetica" panose="020B0604020202020204" pitchFamily="34" charset="0"/>
                          <a:ea typeface="Times New Roman" panose="02020603050405020304" pitchFamily="18" charset="0"/>
                          <a:cs typeface="Arial" panose="020B0604020202020204" pitchFamily="34" charset="0"/>
                        </a:rPr>
                        <a:t>Valle</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pt-BR"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Innside </a:t>
                      </a:r>
                      <a:r>
                        <a:rPr lang="pt-BR" sz="11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by</a:t>
                      </a:r>
                      <a:r>
                        <a:rPr lang="pt-BR"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pt-BR" sz="11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Melia</a:t>
                      </a:r>
                      <a:endParaRPr lang="pt-BR"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ct val="120000"/>
                        </a:lnSpc>
                      </a:pPr>
                      <a:r>
                        <a:rPr lang="pt-BR"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Hilton Garden Inn Cusco</a:t>
                      </a:r>
                    </a:p>
                    <a:p>
                      <a:pPr algn="ctr">
                        <a:lnSpc>
                          <a:spcPct val="120000"/>
                        </a:lnSpc>
                      </a:pPr>
                      <a:r>
                        <a:rPr lang="pt-BR"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Casa Andina Premium Valle</a:t>
                      </a:r>
                    </a:p>
                  </a:txBody>
                  <a:tcPr marL="28575" marR="28575" marT="19050" marB="1905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Open Sans" panose="020B0606030504020204" pitchFamily="34" charset="0"/>
                        </a:rPr>
                        <a:t>1290</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Open Sans" panose="020B0606030504020204" pitchFamily="34" charset="0"/>
                        </a:rPr>
                        <a:t>920</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Open Sans" panose="020B0606030504020204" pitchFamily="34" charset="0"/>
                        </a:rPr>
                        <a:t>915</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Open Sans" panose="020B0606030504020204" pitchFamily="34" charset="0"/>
                        </a:rPr>
                        <a:t>718</a:t>
                      </a:r>
                    </a:p>
                  </a:txBody>
                  <a:tcPr marL="9525" marR="9525" marT="9525" marB="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4265476117"/>
                  </a:ext>
                </a:extLst>
              </a:tr>
              <a:tr h="898781">
                <a:tc>
                  <a:txBody>
                    <a:bodyPr/>
                    <a:lstStyle/>
                    <a:p>
                      <a:pPr algn="ctr"/>
                      <a:r>
                        <a:rPr lang="es-US" sz="1200">
                          <a:effectLst/>
                          <a:latin typeface="+mn-lt"/>
                        </a:rPr>
                        <a:t>LUJO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lnSpc>
                          <a:spcPct val="120000"/>
                        </a:lnSpc>
                      </a:pPr>
                      <a:r>
                        <a:rPr lang="es-US" sz="10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Lima</a:t>
                      </a:r>
                      <a:br>
                        <a:rPr lang="es-US" sz="10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br>
                      <a:r>
                        <a:rPr lang="es-US" sz="10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Cusco</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ct val="120000"/>
                        </a:lnSpc>
                      </a:pPr>
                      <a:r>
                        <a:rPr lang="es-US" sz="100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Valle</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pt-BR" sz="11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Pullman</a:t>
                      </a:r>
                      <a:r>
                        <a:rPr lang="pt-BR"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pt-BR" sz="11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Miraflores</a:t>
                      </a:r>
                      <a:endParaRPr lang="pt-BR"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ct val="120000"/>
                        </a:lnSpc>
                      </a:pPr>
                      <a:r>
                        <a:rPr lang="pt-BR" sz="11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Aranwa</a:t>
                      </a:r>
                      <a:r>
                        <a:rPr lang="pt-BR"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Cusco</a:t>
                      </a:r>
                    </a:p>
                    <a:p>
                      <a:pPr algn="ctr">
                        <a:lnSpc>
                          <a:spcPct val="120000"/>
                        </a:lnSpc>
                      </a:pPr>
                      <a:r>
                        <a:rPr lang="pt-BR" sz="11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Aranwa</a:t>
                      </a:r>
                      <a:r>
                        <a:rPr lang="pt-BR"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Valle Sagrado</a:t>
                      </a:r>
                    </a:p>
                  </a:txBody>
                  <a:tcPr marL="28575" marR="28575" marT="19050" marB="1905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Open Sans" panose="020B0606030504020204" pitchFamily="34" charset="0"/>
                        </a:rPr>
                        <a:t>1649</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Open Sans" panose="020B0606030504020204" pitchFamily="34" charset="0"/>
                        </a:rPr>
                        <a:t>1093</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chemeClr val="tx1"/>
                          </a:solidFill>
                          <a:effectLst/>
                          <a:latin typeface="Open Sans" panose="020B0606030504020204" pitchFamily="34" charset="0"/>
                        </a:rPr>
                        <a:t>1022</a:t>
                      </a:r>
                    </a:p>
                  </a:txBody>
                  <a:tcPr marL="9525" marR="9525" marT="9525" marB="0" anchor="ctr">
                    <a:solidFill>
                      <a:schemeClr val="tx2">
                        <a:lumMod val="40000"/>
                        <a:lumOff val="60000"/>
                      </a:schemeClr>
                    </a:solidFill>
                  </a:tcPr>
                </a:tc>
                <a:tc>
                  <a:txBody>
                    <a:bodyPr/>
                    <a:lstStyle/>
                    <a:p>
                      <a:pPr algn="ctr" fontAlgn="b"/>
                      <a:r>
                        <a:rPr lang="es-CO" sz="1200" b="0" i="0" u="none" strike="noStrike" dirty="0">
                          <a:solidFill>
                            <a:schemeClr val="tx1"/>
                          </a:solidFill>
                          <a:effectLst/>
                          <a:latin typeface="Open Sans" panose="020B0606030504020204" pitchFamily="34" charset="0"/>
                        </a:rPr>
                        <a:t>827</a:t>
                      </a:r>
                    </a:p>
                  </a:txBody>
                  <a:tcPr marL="9525" marR="9525" marT="9525" marB="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519857195"/>
                  </a:ext>
                </a:extLst>
              </a:tr>
            </a:tbl>
          </a:graphicData>
        </a:graphic>
      </p:graphicFrame>
    </p:spTree>
    <p:extLst>
      <p:ext uri="{BB962C8B-B14F-4D97-AF65-F5344CB8AC3E}">
        <p14:creationId xmlns:p14="http://schemas.microsoft.com/office/powerpoint/2010/main" val="3860744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CuadroTexto 12">
            <a:extLst>
              <a:ext uri="{FF2B5EF4-FFF2-40B4-BE49-F238E27FC236}">
                <a16:creationId xmlns:a16="http://schemas.microsoft.com/office/drawing/2014/main" id="{98BEE8F8-C3EA-BF0C-1F78-A1D179D51537}"/>
              </a:ext>
            </a:extLst>
          </p:cNvPr>
          <p:cNvSpPr txBox="1"/>
          <p:nvPr/>
        </p:nvSpPr>
        <p:spPr>
          <a:xfrm>
            <a:off x="378691" y="4263892"/>
            <a:ext cx="11196515" cy="2594108"/>
          </a:xfrm>
          <a:prstGeom prst="rect">
            <a:avLst/>
          </a:prstGeom>
          <a:noFill/>
        </p:spPr>
        <p:txBody>
          <a:bodyPr wrap="square">
            <a:spAutoFit/>
          </a:bodyPr>
          <a:lstStyle/>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Lima:</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Deben considerarse vuelos de llegada hasta las 11:30HRS de manera que pueda programarse excursión por la tarde que inicia a las 14:00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Tomar nota que La Catedral de Lima atiende de lunes a viernes, sábados por la mañana y domingos por la tarde.  Los horarios en los que no abre la Catedral, visitaremos San Francisco.</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Se prohíbe tomar fotos con flash en la Catedral. </a:t>
            </a:r>
            <a:endParaRPr lang="es-ES" sz="1100" i="1" kern="1800" dirty="0">
              <a:solidFill>
                <a:schemeClr val="bg1"/>
              </a:solidFill>
              <a:latin typeface="+mj-lt"/>
              <a:ea typeface="Times New Roman" panose="02020603050405020304" pitchFamily="18" charset="0"/>
              <a:cs typeface="Times New Roman" panose="02020603050405020304" pitchFamily="18" charset="0"/>
            </a:endParaRPr>
          </a:p>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Cusco:</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El vuelo Lima/Cusco debe considerarse temprano por la mañana de manera que pasajeros puedan descansar y aclimatarse antes de empezar la excursión por la tarde que inicia a las 13.30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Los domingos en la mañana, la visita a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Koricancha</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es panorámica porque está cerrada.</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La excursión a Machu Picchu ha sido cotizada en el servicio de tren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Expedition</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The</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Voyager </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con almuerzo en restaurante local  (No incluye bebidas)</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endParaRPr lang="es-CO" sz="105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3A248F30-84DB-5961-3812-602EFD3578E4}"/>
              </a:ext>
            </a:extLst>
          </p:cNvPr>
          <p:cNvGraphicFramePr>
            <a:graphicFrameLocks noGrp="1"/>
          </p:cNvGraphicFramePr>
          <p:nvPr>
            <p:extLst>
              <p:ext uri="{D42A27DB-BD31-4B8C-83A1-F6EECF244321}">
                <p14:modId xmlns:p14="http://schemas.microsoft.com/office/powerpoint/2010/main" val="433511577"/>
              </p:ext>
            </p:extLst>
          </p:nvPr>
        </p:nvGraphicFramePr>
        <p:xfrm>
          <a:off x="498765" y="563418"/>
          <a:ext cx="5216161" cy="3452271"/>
        </p:xfrm>
        <a:graphic>
          <a:graphicData uri="http://schemas.openxmlformats.org/drawingml/2006/table">
            <a:tbl>
              <a:tblPr firstRow="1" firstCol="1" bandRow="1">
                <a:tableStyleId>{5C22544A-7EE6-4342-B048-85BDC9FD1C3A}</a:tableStyleId>
              </a:tblPr>
              <a:tblGrid>
                <a:gridCol w="1317126">
                  <a:extLst>
                    <a:ext uri="{9D8B030D-6E8A-4147-A177-3AD203B41FA5}">
                      <a16:colId xmlns:a16="http://schemas.microsoft.com/office/drawing/2014/main" val="1619126981"/>
                    </a:ext>
                  </a:extLst>
                </a:gridCol>
                <a:gridCol w="1463312">
                  <a:extLst>
                    <a:ext uri="{9D8B030D-6E8A-4147-A177-3AD203B41FA5}">
                      <a16:colId xmlns:a16="http://schemas.microsoft.com/office/drawing/2014/main" val="2642539311"/>
                    </a:ext>
                  </a:extLst>
                </a:gridCol>
                <a:gridCol w="2435723">
                  <a:extLst>
                    <a:ext uri="{9D8B030D-6E8A-4147-A177-3AD203B41FA5}">
                      <a16:colId xmlns:a16="http://schemas.microsoft.com/office/drawing/2014/main" val="1804015007"/>
                    </a:ext>
                  </a:extLst>
                </a:gridCol>
              </a:tblGrid>
              <a:tr h="267394">
                <a:tc gridSpan="3">
                  <a:txBody>
                    <a:bodyPr/>
                    <a:lstStyle/>
                    <a:p>
                      <a:pPr algn="ctr"/>
                      <a:r>
                        <a:rPr lang="es-MX" sz="1100" kern="1800" dirty="0">
                          <a:effectLst/>
                          <a:latin typeface="Arial" panose="020B0604020202020204" pitchFamily="34" charset="0"/>
                          <a:ea typeface="Batang" panose="02030600000101010101" pitchFamily="18" charset="-127"/>
                          <a:cs typeface="Times New Roman" panose="02020603050405020304" pitchFamily="18" charset="0"/>
                        </a:rPr>
                        <a:t>FECHAS QUE NO APLICAN TARIFAS POR FESTIVIDADES</a:t>
                      </a:r>
                      <a:endParaRPr lang="es-CO" sz="11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216630165"/>
                  </a:ext>
                </a:extLst>
              </a:tr>
              <a:tr h="368066">
                <a:tc>
                  <a:txBody>
                    <a:bodyPr/>
                    <a:lstStyle/>
                    <a:p>
                      <a:pPr algn="ctr"/>
                      <a:r>
                        <a:rPr lang="es-ES_tradnl" sz="1100" kern="1800" dirty="0">
                          <a:effectLst/>
                        </a:rPr>
                        <a:t>FESTIVIDAD / EVENTO</a:t>
                      </a:r>
                      <a:endParaRPr lang="es-CO" sz="11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100" kern="1800" dirty="0">
                          <a:effectLst/>
                        </a:rPr>
                        <a:t>CIUDAD</a:t>
                      </a:r>
                      <a:endParaRPr lang="es-CO" sz="11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a:txBody>
                    <a:bodyPr/>
                    <a:lstStyle/>
                    <a:p>
                      <a:pPr algn="ctr"/>
                      <a:r>
                        <a:rPr lang="es-ES_tradnl" sz="1100" kern="1800" dirty="0">
                          <a:effectLst/>
                        </a:rPr>
                        <a:t>FECHA</a:t>
                      </a:r>
                      <a:endParaRPr lang="es-CO" sz="11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3595169818"/>
                  </a:ext>
                </a:extLst>
              </a:tr>
              <a:tr h="184033">
                <a:tc>
                  <a:txBody>
                    <a:bodyPr/>
                    <a:lstStyle/>
                    <a:p>
                      <a:pPr algn="ctr"/>
                      <a:r>
                        <a:rPr lang="es-ES_tradnl" sz="1100" kern="1800" dirty="0">
                          <a:effectLst/>
                        </a:rPr>
                        <a:t>IRONMAN</a:t>
                      </a:r>
                      <a:endParaRPr lang="es-CO" sz="11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100" kern="1800">
                          <a:effectLst/>
                        </a:rPr>
                        <a:t>Lima</a:t>
                      </a:r>
                      <a:endParaRPr lang="es-CO" sz="11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100" kern="1800">
                          <a:effectLst/>
                        </a:rPr>
                        <a:t>27 Abril</a:t>
                      </a:r>
                      <a:endParaRPr lang="es-CO" sz="11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460250114"/>
                  </a:ext>
                </a:extLst>
              </a:tr>
              <a:tr h="184033">
                <a:tc>
                  <a:txBody>
                    <a:bodyPr/>
                    <a:lstStyle/>
                    <a:p>
                      <a:pPr algn="ctr"/>
                      <a:r>
                        <a:rPr lang="es-ES_tradnl" sz="1100" kern="1800" dirty="0">
                          <a:effectLst/>
                        </a:rPr>
                        <a:t>RADLA</a:t>
                      </a:r>
                      <a:endParaRPr lang="es-CO" sz="11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100" kern="1800" dirty="0">
                          <a:effectLst/>
                        </a:rPr>
                        <a:t>Lima</a:t>
                      </a:r>
                      <a:endParaRPr lang="es-CO" sz="11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100" kern="1800">
                          <a:effectLst/>
                        </a:rPr>
                        <a:t>Del 02 al 05 Mayo</a:t>
                      </a:r>
                      <a:endParaRPr lang="es-CO" sz="11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762142609"/>
                  </a:ext>
                </a:extLst>
              </a:tr>
              <a:tr h="184033">
                <a:tc>
                  <a:txBody>
                    <a:bodyPr/>
                    <a:lstStyle/>
                    <a:p>
                      <a:pPr algn="ctr"/>
                      <a:r>
                        <a:rPr lang="es-ES_tradnl" sz="1100" kern="1800" dirty="0">
                          <a:effectLst/>
                        </a:rPr>
                        <a:t>42K LIMA</a:t>
                      </a:r>
                      <a:endParaRPr lang="es-CO" sz="11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100" kern="1800" dirty="0">
                          <a:effectLst/>
                        </a:rPr>
                        <a:t>Lima</a:t>
                      </a:r>
                      <a:endParaRPr lang="es-CO" sz="11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100" kern="1800">
                          <a:effectLst/>
                        </a:rPr>
                        <a:t>25 Mayo</a:t>
                      </a:r>
                      <a:endParaRPr lang="es-CO" sz="11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126490121"/>
                  </a:ext>
                </a:extLst>
              </a:tr>
              <a:tr h="184033">
                <a:tc>
                  <a:txBody>
                    <a:bodyPr/>
                    <a:lstStyle/>
                    <a:p>
                      <a:pPr algn="ctr"/>
                      <a:r>
                        <a:rPr lang="es-ES_tradnl" sz="1100" kern="1800" dirty="0">
                          <a:effectLst/>
                        </a:rPr>
                        <a:t>PERU ENERGIA</a:t>
                      </a:r>
                      <a:endParaRPr lang="es-CO" sz="11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100" kern="1800" dirty="0">
                          <a:effectLst/>
                        </a:rPr>
                        <a:t>Lima</a:t>
                      </a:r>
                      <a:endParaRPr lang="es-CO" sz="11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100" kern="1800" dirty="0">
                          <a:effectLst/>
                        </a:rPr>
                        <a:t>29 Mayo</a:t>
                      </a:r>
                      <a:endParaRPr lang="es-CO" sz="11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1013773788"/>
                  </a:ext>
                </a:extLst>
              </a:tr>
              <a:tr h="240346">
                <a:tc>
                  <a:txBody>
                    <a:bodyPr/>
                    <a:lstStyle/>
                    <a:p>
                      <a:pPr algn="ctr"/>
                      <a:r>
                        <a:rPr lang="es-ES_tradnl" sz="1100" kern="1800" dirty="0">
                          <a:effectLst/>
                        </a:rPr>
                        <a:t>SEMANA SANTA</a:t>
                      </a:r>
                      <a:endParaRPr lang="es-CO" sz="11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100" kern="1800" dirty="0">
                          <a:effectLst/>
                        </a:rPr>
                        <a:t>Lima </a:t>
                      </a:r>
                      <a:endParaRPr lang="es-CO" sz="11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100" kern="1800" dirty="0">
                          <a:effectLst/>
                        </a:rPr>
                        <a:t>Del 17 al 20 Abril </a:t>
                      </a:r>
                      <a:endParaRPr lang="es-CO" sz="11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447126311"/>
                  </a:ext>
                </a:extLst>
              </a:tr>
              <a:tr h="552100">
                <a:tc>
                  <a:txBody>
                    <a:bodyPr/>
                    <a:lstStyle/>
                    <a:p>
                      <a:pPr algn="ctr"/>
                      <a:r>
                        <a:rPr lang="es-ES_tradnl" sz="1100" kern="1800" dirty="0">
                          <a:effectLst/>
                        </a:rPr>
                        <a:t> </a:t>
                      </a:r>
                      <a:endParaRPr lang="es-CO" sz="1100" kern="1800" dirty="0">
                        <a:effectLst/>
                      </a:endParaRPr>
                    </a:p>
                    <a:p>
                      <a:pPr algn="ctr"/>
                      <a:r>
                        <a:rPr lang="es-ES_tradnl" sz="1100" kern="1800" dirty="0">
                          <a:effectLst/>
                        </a:rPr>
                        <a:t>INTI RAYMI</a:t>
                      </a:r>
                      <a:endParaRPr lang="es-CO" sz="1100" kern="1800" dirty="0">
                        <a:effectLst/>
                      </a:endParaRPr>
                    </a:p>
                    <a:p>
                      <a:pPr algn="ctr"/>
                      <a:r>
                        <a:rPr lang="es-ES_tradnl" sz="1100" kern="1800" dirty="0">
                          <a:effectLst/>
                        </a:rPr>
                        <a:t> </a:t>
                      </a:r>
                      <a:endParaRPr lang="es-CO" sz="11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100" kern="1800" dirty="0">
                          <a:effectLst/>
                        </a:rPr>
                        <a:t> Cusco</a:t>
                      </a:r>
                      <a:endParaRPr lang="es-CO" sz="1100" kern="1800" dirty="0">
                        <a:effectLst/>
                      </a:endParaRPr>
                    </a:p>
                  </a:txBody>
                  <a:tcPr marL="0" marR="0" marT="0" marB="0" anchor="ctr"/>
                </a:tc>
                <a:tc>
                  <a:txBody>
                    <a:bodyPr/>
                    <a:lstStyle/>
                    <a:p>
                      <a:pPr algn="ctr"/>
                      <a:r>
                        <a:rPr lang="es-ES_tradnl" sz="1100" kern="1800" dirty="0">
                          <a:effectLst/>
                        </a:rPr>
                        <a:t> </a:t>
                      </a:r>
                      <a:endParaRPr lang="es-CO" sz="1100" kern="1800" dirty="0">
                        <a:effectLst/>
                      </a:endParaRPr>
                    </a:p>
                    <a:p>
                      <a:pPr algn="ctr"/>
                      <a:r>
                        <a:rPr lang="es-ES_tradnl" sz="1100" kern="1800" dirty="0">
                          <a:effectLst/>
                        </a:rPr>
                        <a:t>Del 22 al 26 de Junio</a:t>
                      </a:r>
                      <a:endParaRPr lang="es-CO" sz="1100" kern="1800" dirty="0">
                        <a:effectLst/>
                      </a:endParaRPr>
                    </a:p>
                    <a:p>
                      <a:pPr algn="ctr"/>
                      <a:r>
                        <a:rPr lang="es-ES_tradnl" sz="1100" kern="1800" dirty="0">
                          <a:effectLst/>
                        </a:rPr>
                        <a:t> </a:t>
                      </a:r>
                      <a:endParaRPr lang="es-CO" sz="11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862569484"/>
                  </a:ext>
                </a:extLst>
              </a:tr>
              <a:tr h="552100">
                <a:tc>
                  <a:txBody>
                    <a:bodyPr/>
                    <a:lstStyle/>
                    <a:p>
                      <a:pPr algn="ctr"/>
                      <a:r>
                        <a:rPr lang="es-ES_tradnl" sz="1100" kern="1800" dirty="0">
                          <a:effectLst/>
                        </a:rPr>
                        <a:t> </a:t>
                      </a:r>
                      <a:endParaRPr lang="es-CO" sz="1100" kern="1800" dirty="0">
                        <a:effectLst/>
                      </a:endParaRPr>
                    </a:p>
                    <a:p>
                      <a:pPr algn="ctr"/>
                      <a:r>
                        <a:rPr lang="es-ES_tradnl" sz="1100" kern="1800" dirty="0">
                          <a:effectLst/>
                        </a:rPr>
                        <a:t>FIESTAS PATRIAS</a:t>
                      </a:r>
                      <a:endParaRPr lang="es-CO" sz="11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100" kern="1800" dirty="0">
                          <a:effectLst/>
                        </a:rPr>
                        <a:t> </a:t>
                      </a:r>
                      <a:endParaRPr lang="es-CO" sz="1100" kern="1800" dirty="0">
                        <a:effectLst/>
                      </a:endParaRPr>
                    </a:p>
                    <a:p>
                      <a:pPr algn="ctr"/>
                      <a:r>
                        <a:rPr lang="es-ES_tradnl" sz="1100" kern="1800" dirty="0">
                          <a:effectLst/>
                        </a:rPr>
                        <a:t>Lima</a:t>
                      </a:r>
                      <a:endParaRPr lang="es-CO" sz="11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tc>
                <a:tc>
                  <a:txBody>
                    <a:bodyPr/>
                    <a:lstStyle/>
                    <a:p>
                      <a:pPr algn="ctr"/>
                      <a:r>
                        <a:rPr lang="es-ES_tradnl" sz="1100" kern="1800" dirty="0">
                          <a:effectLst/>
                        </a:rPr>
                        <a:t>27 al 31 Julio</a:t>
                      </a:r>
                      <a:endParaRPr lang="es-CO" sz="1100" kern="1800" dirty="0">
                        <a:effectLst/>
                      </a:endParaRPr>
                    </a:p>
                    <a:p>
                      <a:pPr algn="ctr"/>
                      <a:r>
                        <a:rPr lang="es-ES_tradnl" sz="1100" kern="1800" dirty="0">
                          <a:effectLst/>
                        </a:rPr>
                        <a:t> </a:t>
                      </a:r>
                      <a:endParaRPr lang="es-CO" sz="11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b"/>
                </a:tc>
                <a:extLst>
                  <a:ext uri="{0D108BD9-81ED-4DB2-BD59-A6C34878D82A}">
                    <a16:rowId xmlns:a16="http://schemas.microsoft.com/office/drawing/2014/main" val="3358559988"/>
                  </a:ext>
                </a:extLst>
              </a:tr>
              <a:tr h="736133">
                <a:tc>
                  <a:txBody>
                    <a:bodyPr/>
                    <a:lstStyle/>
                    <a:p>
                      <a:pPr algn="ctr"/>
                      <a:r>
                        <a:rPr lang="es-ES_tradnl" sz="1100" kern="1800" dirty="0">
                          <a:effectLst/>
                        </a:rPr>
                        <a:t>Navidad y Año Nuevo</a:t>
                      </a:r>
                      <a:endParaRPr lang="es-CO" sz="11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100" kern="1800" dirty="0">
                          <a:effectLst/>
                        </a:rPr>
                        <a:t> </a:t>
                      </a:r>
                      <a:endParaRPr lang="es-CO" sz="1100" kern="1800" dirty="0">
                        <a:effectLst/>
                      </a:endParaRPr>
                    </a:p>
                    <a:p>
                      <a:pPr algn="ctr"/>
                      <a:r>
                        <a:rPr lang="es-ES_tradnl" sz="1100" kern="1800" dirty="0">
                          <a:effectLst/>
                        </a:rPr>
                        <a:t>Lima, Cusco</a:t>
                      </a:r>
                      <a:endParaRPr lang="es-CO" sz="1100" kern="1800" dirty="0">
                        <a:effectLst/>
                      </a:endParaRPr>
                    </a:p>
                    <a:p>
                      <a:pPr algn="ctr"/>
                      <a:br>
                        <a:rPr lang="es-ES_tradnl" sz="1100" kern="1800" dirty="0">
                          <a:effectLst/>
                        </a:rPr>
                      </a:br>
                      <a:endParaRPr lang="es-CO" sz="11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100" kern="1800" dirty="0">
                          <a:effectLst/>
                        </a:rPr>
                        <a:t>24 al 31 de Diciembre / 01 Enero </a:t>
                      </a:r>
                      <a:endParaRPr lang="es-CO" sz="11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276446011"/>
                  </a:ext>
                </a:extLst>
              </a:tr>
            </a:tbl>
          </a:graphicData>
        </a:graphic>
      </p:graphicFrame>
      <p:graphicFrame>
        <p:nvGraphicFramePr>
          <p:cNvPr id="9" name="Tabla 8">
            <a:extLst>
              <a:ext uri="{FF2B5EF4-FFF2-40B4-BE49-F238E27FC236}">
                <a16:creationId xmlns:a16="http://schemas.microsoft.com/office/drawing/2014/main" id="{3C7465F4-E2B4-8439-263C-F6625004F56D}"/>
              </a:ext>
            </a:extLst>
          </p:cNvPr>
          <p:cNvGraphicFramePr>
            <a:graphicFrameLocks noGrp="1"/>
          </p:cNvGraphicFramePr>
          <p:nvPr>
            <p:extLst>
              <p:ext uri="{D42A27DB-BD31-4B8C-83A1-F6EECF244321}">
                <p14:modId xmlns:p14="http://schemas.microsoft.com/office/powerpoint/2010/main" val="1671850863"/>
              </p:ext>
            </p:extLst>
          </p:nvPr>
        </p:nvGraphicFramePr>
        <p:xfrm>
          <a:off x="6243783" y="1203446"/>
          <a:ext cx="5695517" cy="977921"/>
        </p:xfrm>
        <a:graphic>
          <a:graphicData uri="http://schemas.openxmlformats.org/drawingml/2006/table">
            <a:tbl>
              <a:tblPr firstRow="1" firstCol="1" bandRow="1">
                <a:tableStyleId>{5C22544A-7EE6-4342-B048-85BDC9FD1C3A}</a:tableStyleId>
              </a:tblPr>
              <a:tblGrid>
                <a:gridCol w="1843685">
                  <a:extLst>
                    <a:ext uri="{9D8B030D-6E8A-4147-A177-3AD203B41FA5}">
                      <a16:colId xmlns:a16="http://schemas.microsoft.com/office/drawing/2014/main" val="1770509053"/>
                    </a:ext>
                  </a:extLst>
                </a:gridCol>
                <a:gridCol w="884129">
                  <a:extLst>
                    <a:ext uri="{9D8B030D-6E8A-4147-A177-3AD203B41FA5}">
                      <a16:colId xmlns:a16="http://schemas.microsoft.com/office/drawing/2014/main" val="3305312321"/>
                    </a:ext>
                  </a:extLst>
                </a:gridCol>
                <a:gridCol w="1045189">
                  <a:extLst>
                    <a:ext uri="{9D8B030D-6E8A-4147-A177-3AD203B41FA5}">
                      <a16:colId xmlns:a16="http://schemas.microsoft.com/office/drawing/2014/main" val="1794519726"/>
                    </a:ext>
                  </a:extLst>
                </a:gridCol>
                <a:gridCol w="961257">
                  <a:extLst>
                    <a:ext uri="{9D8B030D-6E8A-4147-A177-3AD203B41FA5}">
                      <a16:colId xmlns:a16="http://schemas.microsoft.com/office/drawing/2014/main" val="670038445"/>
                    </a:ext>
                  </a:extLst>
                </a:gridCol>
                <a:gridCol w="961257">
                  <a:extLst>
                    <a:ext uri="{9D8B030D-6E8A-4147-A177-3AD203B41FA5}">
                      <a16:colId xmlns:a16="http://schemas.microsoft.com/office/drawing/2014/main" val="2320059283"/>
                    </a:ext>
                  </a:extLst>
                </a:gridCol>
              </a:tblGrid>
              <a:tr h="610235">
                <a:tc>
                  <a:txBody>
                    <a:bodyPr/>
                    <a:lstStyle/>
                    <a:p>
                      <a:pPr algn="ctr">
                        <a:lnSpc>
                          <a:spcPct val="115000"/>
                        </a:lnSpc>
                      </a:pPr>
                      <a:r>
                        <a:rPr lang="es-ES_tradnl" sz="1100" kern="1800" dirty="0">
                          <a:effectLst/>
                        </a:rPr>
                        <a:t>SUPLEMENTOS UP GRADE DE </a:t>
                      </a:r>
                      <a:endParaRPr lang="es-CO" sz="1000" kern="1800" dirty="0">
                        <a:effectLst/>
                      </a:endParaRPr>
                    </a:p>
                    <a:p>
                      <a:pPr algn="ctr">
                        <a:lnSpc>
                          <a:spcPct val="115000"/>
                        </a:lnSpc>
                      </a:pPr>
                      <a:r>
                        <a:rPr lang="es-ES_tradnl" sz="1100" kern="1800" dirty="0">
                          <a:effectLst/>
                        </a:rPr>
                        <a:t>TREN EXPEDITION A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pPr>
                      <a:r>
                        <a:rPr lang="en-US" sz="1100" kern="1800" dirty="0">
                          <a:effectLst/>
                        </a:rPr>
                        <a:t>VISTADOME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chemeClr val="accent2"/>
                    </a:solidFill>
                  </a:tcPr>
                </a:tc>
                <a:tc>
                  <a:txBody>
                    <a:bodyPr/>
                    <a:lstStyle/>
                    <a:p>
                      <a:pPr algn="ctr">
                        <a:lnSpc>
                          <a:spcPct val="115000"/>
                        </a:lnSpc>
                      </a:pPr>
                      <a:r>
                        <a:rPr lang="en-US" sz="1100" kern="1800" dirty="0">
                          <a:effectLst/>
                        </a:rPr>
                        <a:t>VISTADOME OBSERVATORY</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pPr>
                      <a:r>
                        <a:rPr lang="en-US" sz="1100" kern="1800" dirty="0">
                          <a:effectLst/>
                        </a:rPr>
                        <a:t>THE VOYAGER</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chemeClr val="accent2"/>
                    </a:solidFill>
                  </a:tcPr>
                </a:tc>
                <a:tc>
                  <a:txBody>
                    <a:bodyPr/>
                    <a:lstStyle/>
                    <a:p>
                      <a:pPr algn="ctr">
                        <a:lnSpc>
                          <a:spcPct val="115000"/>
                        </a:lnSpc>
                      </a:pPr>
                      <a:r>
                        <a:rPr lang="en-US" sz="1100" kern="1800" dirty="0">
                          <a:effectLst/>
                        </a:rPr>
                        <a:t>MACHU PICCHU 360º</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chemeClr val="accent2"/>
                    </a:solidFill>
                  </a:tcPr>
                </a:tc>
                <a:extLst>
                  <a:ext uri="{0D108BD9-81ED-4DB2-BD59-A6C34878D82A}">
                    <a16:rowId xmlns:a16="http://schemas.microsoft.com/office/drawing/2014/main" val="425327561"/>
                  </a:ext>
                </a:extLst>
              </a:tr>
              <a:tr h="187917">
                <a:tc>
                  <a:txBody>
                    <a:bodyPr/>
                    <a:lstStyle/>
                    <a:p>
                      <a:pPr>
                        <a:lnSpc>
                          <a:spcPct val="115000"/>
                        </a:lnSpc>
                      </a:pPr>
                      <a:r>
                        <a:rPr lang="es-ES" sz="1100" kern="1800" dirty="0">
                          <a:effectLst/>
                        </a:rPr>
                        <a:t>ADULTOS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pPr>
                      <a:r>
                        <a:rPr lang="es-ES" sz="1100" kern="1800" dirty="0">
                          <a:effectLst/>
                          <a:latin typeface="Arial" panose="020B0604020202020204" pitchFamily="34" charset="0"/>
                          <a:ea typeface="Batang" panose="02030600000101010101" pitchFamily="18" charset="-127"/>
                          <a:cs typeface="Times New Roman" panose="02020603050405020304" pitchFamily="18" charset="0"/>
                        </a:rPr>
                        <a:t>70</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lnSpc>
                          <a:spcPct val="115000"/>
                        </a:lnSpc>
                      </a:pPr>
                      <a:r>
                        <a:rPr lang="es-ES" sz="1100" kern="1800" dirty="0">
                          <a:effectLst/>
                          <a:latin typeface="Arial" panose="020B0604020202020204" pitchFamily="34" charset="0"/>
                          <a:ea typeface="Batang" panose="02030600000101010101" pitchFamily="18" charset="-127"/>
                          <a:cs typeface="Times New Roman" panose="02020603050405020304" pitchFamily="18" charset="0"/>
                        </a:rPr>
                        <a:t>99</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algn="ctr">
                        <a:lnSpc>
                          <a:spcPct val="115000"/>
                        </a:lnSpc>
                      </a:pPr>
                      <a:r>
                        <a:rPr lang="es-ES_tradnl" sz="1100" kern="1800" dirty="0">
                          <a:effectLst/>
                          <a:latin typeface="Arial" panose="020B0604020202020204" pitchFamily="34" charset="0"/>
                          <a:ea typeface="Batang" panose="02030600000101010101" pitchFamily="18" charset="-127"/>
                          <a:cs typeface="Times New Roman" panose="02020603050405020304" pitchFamily="18" charset="0"/>
                        </a:rPr>
                        <a:t>20</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lnSpc>
                          <a:spcPct val="115000"/>
                        </a:lnSpc>
                      </a:pPr>
                      <a:r>
                        <a:rPr lang="es-ES_tradnl" sz="1100" kern="1800" dirty="0">
                          <a:effectLst/>
                        </a:rPr>
                        <a:t>119</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extLst>
                  <a:ext uri="{0D108BD9-81ED-4DB2-BD59-A6C34878D82A}">
                    <a16:rowId xmlns:a16="http://schemas.microsoft.com/office/drawing/2014/main" val="3144349472"/>
                  </a:ext>
                </a:extLst>
              </a:tr>
              <a:tr h="65471">
                <a:tc>
                  <a:txBody>
                    <a:bodyPr/>
                    <a:lstStyle/>
                    <a:p>
                      <a:pPr>
                        <a:lnSpc>
                          <a:spcPct val="115000"/>
                        </a:lnSpc>
                      </a:pPr>
                      <a:r>
                        <a:rPr lang="es-ES" sz="1100" kern="1800" dirty="0">
                          <a:effectLst/>
                        </a:rPr>
                        <a:t>CHD</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pPr>
                      <a:r>
                        <a:rPr lang="es-ES" sz="1100" kern="1800" dirty="0">
                          <a:effectLst/>
                          <a:latin typeface="Arial" panose="020B0604020202020204" pitchFamily="34" charset="0"/>
                          <a:ea typeface="Batang" panose="02030600000101010101" pitchFamily="18" charset="-127"/>
                          <a:cs typeface="Times New Roman" panose="02020603050405020304" pitchFamily="18" charset="0"/>
                        </a:rPr>
                        <a:t>52</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lnSpc>
                          <a:spcPct val="115000"/>
                        </a:lnSpc>
                      </a:pPr>
                      <a:r>
                        <a:rPr lang="es-ES" sz="1100" kern="1800" dirty="0">
                          <a:effectLst/>
                          <a:latin typeface="Arial" panose="020B0604020202020204" pitchFamily="34" charset="0"/>
                          <a:ea typeface="Batang" panose="02030600000101010101" pitchFamily="18" charset="-127"/>
                          <a:cs typeface="Times New Roman" panose="02020603050405020304" pitchFamily="18" charset="0"/>
                        </a:rPr>
                        <a:t>73</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algn="ctr">
                        <a:lnSpc>
                          <a:spcPct val="115000"/>
                        </a:lnSpc>
                      </a:pPr>
                      <a:r>
                        <a:rPr lang="es-ES_tradnl" sz="1100" kern="1800" dirty="0">
                          <a:effectLst/>
                          <a:latin typeface="Arial" panose="020B0604020202020204" pitchFamily="34" charset="0"/>
                          <a:ea typeface="Batang" panose="02030600000101010101" pitchFamily="18" charset="-127"/>
                          <a:cs typeface="Times New Roman" panose="02020603050405020304" pitchFamily="18" charset="0"/>
                        </a:rPr>
                        <a:t>20</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lnSpc>
                          <a:spcPct val="115000"/>
                        </a:lnSpc>
                      </a:pPr>
                      <a:r>
                        <a:rPr lang="es-ES_tradnl" sz="1100" kern="1800" dirty="0">
                          <a:effectLst/>
                          <a:latin typeface="Arial" panose="020B0604020202020204" pitchFamily="34" charset="0"/>
                          <a:ea typeface="Batang" panose="02030600000101010101" pitchFamily="18" charset="-127"/>
                          <a:cs typeface="Times New Roman" panose="02020603050405020304" pitchFamily="18" charset="0"/>
                        </a:rPr>
                        <a:t>92</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extLst>
                  <a:ext uri="{0D108BD9-81ED-4DB2-BD59-A6C34878D82A}">
                    <a16:rowId xmlns:a16="http://schemas.microsoft.com/office/drawing/2014/main" val="3019674358"/>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170615"/>
            <a:ext cx="5968602" cy="584775"/>
          </a:xfrm>
          <a:prstGeom prst="rect">
            <a:avLst/>
          </a:prstGeom>
          <a:noFill/>
        </p:spPr>
        <p:txBody>
          <a:bodyPr wrap="square" rtlCol="0">
            <a:spAutoFit/>
          </a:bodyPr>
          <a:lstStyle/>
          <a:p>
            <a:r>
              <a:rPr lang="es-CO" sz="1600" b="1" noProof="0" dirty="0">
                <a:solidFill>
                  <a:srgbClr val="0070C0"/>
                </a:solidFill>
              </a:rPr>
              <a:t>LIMA Y CUSCO DE  ENCANTO CON NOCHE EN VALLE SAGRADO </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7075"/>
            <a:ext cx="6088675" cy="5602816"/>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LIMA</a:t>
            </a:r>
          </a:p>
          <a:p>
            <a:pPr algn="just">
              <a:lnSpc>
                <a:spcPct val="150000"/>
              </a:lnSpc>
            </a:pPr>
            <a:r>
              <a:rPr lang="es-MX" sz="1200" b="0" i="0" noProof="0" dirty="0">
                <a:solidFill>
                  <a:srgbClr val="000000"/>
                </a:solidFill>
                <a:effectLst/>
              </a:rPr>
              <a:t>Llegada a Lima, Bienvenida y asistencia en su traslado al hotel.  Alojamiento en Lima.</a:t>
            </a:r>
          </a:p>
          <a:p>
            <a:pPr algn="just">
              <a:lnSpc>
                <a:spcPct val="150000"/>
              </a:lnSpc>
            </a:pPr>
            <a:r>
              <a:rPr lang="es-CO" sz="1200" b="1" i="0" noProof="0" dirty="0">
                <a:solidFill>
                  <a:srgbClr val="000000"/>
                </a:solidFill>
                <a:effectLst/>
              </a:rPr>
              <a:t>Día 2. LIMA</a:t>
            </a:r>
          </a:p>
          <a:p>
            <a:pPr algn="just">
              <a:lnSpc>
                <a:spcPct val="150000"/>
              </a:lnSpc>
            </a:pPr>
            <a:r>
              <a:rPr lang="es-MX" sz="1200" b="0" i="0" noProof="0" dirty="0">
                <a:solidFill>
                  <a:srgbClr val="000000"/>
                </a:solidFill>
                <a:effectLst/>
              </a:rPr>
              <a:t>Por la mañana visita de la ciudad de los reyes. Iniciaremos nuestro recorrido por el barrio de Miraflores. Nuestra primera parada será el famoso Parque del Beso, un ícono de la ciudad y desde donde se tiene una linda vista de la bahía de Lima. Luego nos dirigiremos a el Centro histórico de Lima, Patrimonio de la Humanidad de la UNESCO, que nos espera lleno de historias de antaño. En el camino cruzaremos frente a la Huaca </a:t>
            </a:r>
            <a:r>
              <a:rPr lang="es-MX" sz="1200" b="0" i="0" noProof="0" dirty="0" err="1">
                <a:solidFill>
                  <a:srgbClr val="000000"/>
                </a:solidFill>
                <a:effectLst/>
              </a:rPr>
              <a:t>Pucllana</a:t>
            </a:r>
            <a:r>
              <a:rPr lang="es-MX" sz="1200" b="0" i="0" noProof="0" dirty="0">
                <a:solidFill>
                  <a:srgbClr val="000000"/>
                </a:solidFill>
                <a:effectLst/>
              </a:rPr>
              <a:t>, pirámide </a:t>
            </a:r>
            <a:r>
              <a:rPr lang="es-MX" sz="1200" b="0" i="0" noProof="0" dirty="0" err="1">
                <a:solidFill>
                  <a:srgbClr val="000000"/>
                </a:solidFill>
                <a:effectLst/>
              </a:rPr>
              <a:t>pre-inca</a:t>
            </a:r>
            <a:r>
              <a:rPr lang="es-MX" sz="1200" b="0" i="0" noProof="0" dirty="0">
                <a:solidFill>
                  <a:srgbClr val="000000"/>
                </a:solidFill>
                <a:effectLst/>
              </a:rPr>
              <a:t> que confunde con una ciudad moderna. Llegaremos a la Plaza Mayor de Lima, rodeada por la Catedral, el Arzobispado de Lima, el Palacios de Gobierno y la Municipalidad. Ingresaremos a la Catedral de Lima, donde se encuentra la cripta del conquistador Francisco Pizarro. Cruzaremos la Plaza mayor e ingresaremos al Convento de Santo Domingo, joya arquitectónica colonial donde el tiempo pareciera haberse detenido. En este lugar reposan los restos de Santa Rosa de Lima, San Martín de Porres y San Juan Masías, santos de gran devoción. En su interior, nos encontraremos con una gran biblioteca que guarda libros impresos en el siglo XV. En este convento se fundó la primera universidad de América, San Marcos. Dejaremos el centro de Lima, retornando al hotel.  Tarde Libre. Alojamiento en Lima.</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4746" r="4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213745"/>
            <a:ext cx="5839293" cy="830997"/>
          </a:xfrm>
          <a:prstGeom prst="rect">
            <a:avLst/>
          </a:prstGeom>
          <a:noFill/>
        </p:spPr>
        <p:txBody>
          <a:bodyPr wrap="square" rtlCol="0">
            <a:spAutoFit/>
          </a:bodyPr>
          <a:lstStyle/>
          <a:p>
            <a:r>
              <a:rPr lang="es-CO" sz="1600" b="1" noProof="0" dirty="0">
                <a:solidFill>
                  <a:srgbClr val="0070C0"/>
                </a:solidFill>
              </a:rPr>
              <a:t>LIMA Y CUSCO DE  ENCANTO CON NOCHE EN VALLE SAGRADO </a:t>
            </a:r>
          </a:p>
          <a:p>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5048818"/>
          </a:xfrm>
          <a:prstGeom prst="rect">
            <a:avLst/>
          </a:prstGeom>
          <a:noFill/>
        </p:spPr>
        <p:txBody>
          <a:bodyPr wrap="square" rtlCol="0">
            <a:spAutoFit/>
          </a:bodyPr>
          <a:lstStyle/>
          <a:p>
            <a:pPr algn="just">
              <a:lnSpc>
                <a:spcPct val="150000"/>
              </a:lnSpc>
            </a:pPr>
            <a:endParaRPr lang="es-MX" sz="1200" b="0" i="0" noProof="0" dirty="0">
              <a:solidFill>
                <a:srgbClr val="000000"/>
              </a:solidFill>
              <a:effectLst/>
            </a:endParaRPr>
          </a:p>
          <a:p>
            <a:pPr algn="just">
              <a:lnSpc>
                <a:spcPct val="150000"/>
              </a:lnSpc>
            </a:pPr>
            <a:r>
              <a:rPr lang="es-CO" sz="1200" b="1" i="0" noProof="0" dirty="0">
                <a:solidFill>
                  <a:srgbClr val="000000"/>
                </a:solidFill>
                <a:effectLst/>
              </a:rPr>
              <a:t>Día 3. LIMA – CUSCO</a:t>
            </a:r>
          </a:p>
          <a:p>
            <a:pPr algn="just">
              <a:lnSpc>
                <a:spcPct val="150000"/>
              </a:lnSpc>
            </a:pPr>
            <a:r>
              <a:rPr lang="es-MX" sz="1200" b="0" i="0" noProof="0" dirty="0">
                <a:solidFill>
                  <a:srgbClr val="000000"/>
                </a:solidFill>
                <a:effectLst/>
              </a:rPr>
              <a:t>Traslado al aeropuerto para nuestra salida a Cusco. A la llegada, asistencia y traslado al hotel. Resto de la mañana libre para descanso y aclimatación de la altura.  En la tarde ascenderemos al Parque Arqueológico de </a:t>
            </a:r>
            <a:r>
              <a:rPr lang="es-MX" sz="1200" b="0" i="0" noProof="0" dirty="0" err="1">
                <a:solidFill>
                  <a:srgbClr val="000000"/>
                </a:solidFill>
                <a:effectLst/>
              </a:rPr>
              <a:t>Sacsayhuaman</a:t>
            </a:r>
            <a:r>
              <a:rPr lang="es-MX" sz="1200" b="0" i="0" noProof="0" dirty="0">
                <a:solidFill>
                  <a:srgbClr val="000000"/>
                </a:solidFill>
                <a:effectLst/>
              </a:rPr>
              <a:t>, e iniciaremos la excursión visitando la fortaleza del mismo nombre, hermoso lugar que irradia paz y tranquilidad, admiraremos las enormes rocas de hasta 4 metros de altura, que fueron utilizadas en su construcción. Seguiremos con </a:t>
            </a:r>
            <a:r>
              <a:rPr lang="es-MX" sz="1200" b="0" i="0" noProof="0" dirty="0" err="1">
                <a:solidFill>
                  <a:srgbClr val="000000"/>
                </a:solidFill>
                <a:effectLst/>
              </a:rPr>
              <a:t>Q'enqo</a:t>
            </a:r>
            <a:r>
              <a:rPr lang="es-MX" sz="1200" b="0" i="0" noProof="0" dirty="0">
                <a:solidFill>
                  <a:srgbClr val="000000"/>
                </a:solidFill>
                <a:effectLst/>
              </a:rPr>
              <a:t>, antiguo templo del Puma donde se puede apreciar un altar para sacrificios en la parte interna de una enorme roca y luego con Tambomachay, fuentes sagradas de vida y salud. En el camino, tendremos una vista panorámica de </a:t>
            </a:r>
            <a:r>
              <a:rPr lang="es-MX" sz="1200" b="0" i="0" noProof="0" dirty="0" err="1">
                <a:solidFill>
                  <a:srgbClr val="000000"/>
                </a:solidFill>
                <a:effectLst/>
              </a:rPr>
              <a:t>Puca</a:t>
            </a:r>
            <a:r>
              <a:rPr lang="es-MX" sz="1200" b="0" i="0" noProof="0" dirty="0">
                <a:solidFill>
                  <a:srgbClr val="000000"/>
                </a:solidFill>
                <a:effectLst/>
              </a:rPr>
              <a:t> Pucará, atalaya que cuidaba el ingreso a la ciudad. Después, nos dirigiremos al Templo del Sol </a:t>
            </a:r>
            <a:r>
              <a:rPr lang="es-MX" sz="1200" b="0" i="0" noProof="0" dirty="0" err="1">
                <a:solidFill>
                  <a:srgbClr val="000000"/>
                </a:solidFill>
                <a:effectLst/>
              </a:rPr>
              <a:t>Qorikancha</a:t>
            </a:r>
            <a:r>
              <a:rPr lang="es-MX" sz="1200" b="0" i="0" noProof="0" dirty="0">
                <a:solidFill>
                  <a:srgbClr val="000000"/>
                </a:solidFill>
                <a:effectLst/>
              </a:rPr>
              <a:t>, sobre el cual se construyó el Convento de Santo Domingo, cuenta la leyenda que este templo estuvo totalmente recubierto de láminas de oro, que maravillaron a los conquistadores a su llegada. Para finalizar conoceremos la Plaza de Armas e ingresaremos a la Catedral, que atesora obras y pinturas coloniales invaluables, como la Cruz que llegó con los primeros conquistadores.  Alojamiento en Cusco.</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4746" r="4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106017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613566"/>
            <a:ext cx="5484488" cy="584775"/>
          </a:xfrm>
          <a:prstGeom prst="rect">
            <a:avLst/>
          </a:prstGeom>
          <a:noFill/>
        </p:spPr>
        <p:txBody>
          <a:bodyPr wrap="square" rtlCol="0">
            <a:spAutoFit/>
          </a:bodyPr>
          <a:lstStyle/>
          <a:p>
            <a:r>
              <a:rPr lang="es-CO" sz="1600" b="1" noProof="0" dirty="0">
                <a:solidFill>
                  <a:srgbClr val="0070C0"/>
                </a:solidFill>
              </a:rPr>
              <a:t>LIMA Y CUSCO DE  ENCANTO CON NOCHE EN VALLE SAGRADO </a:t>
            </a:r>
          </a:p>
        </p:txBody>
      </p:sp>
      <p:sp>
        <p:nvSpPr>
          <p:cNvPr id="7" name="TextBox 6">
            <a:extLst>
              <a:ext uri="{FF2B5EF4-FFF2-40B4-BE49-F238E27FC236}">
                <a16:creationId xmlns:a16="http://schemas.microsoft.com/office/drawing/2014/main" id="{6362B6FA-2AB6-67D4-4FA8-7F0C6F9EDA5E}"/>
              </a:ext>
            </a:extLst>
          </p:cNvPr>
          <p:cNvSpPr txBox="1"/>
          <p:nvPr/>
        </p:nvSpPr>
        <p:spPr>
          <a:xfrm>
            <a:off x="6291876" y="1644946"/>
            <a:ext cx="5364096" cy="3940822"/>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4. CUSCO - VALLE SAGRADO </a:t>
            </a:r>
          </a:p>
          <a:p>
            <a:pPr algn="just">
              <a:lnSpc>
                <a:spcPct val="150000"/>
              </a:lnSpc>
            </a:pPr>
            <a:r>
              <a:rPr lang="es-MX" sz="1200" b="0" i="0" noProof="0" dirty="0">
                <a:solidFill>
                  <a:srgbClr val="000000"/>
                </a:solidFill>
                <a:effectLst/>
              </a:rPr>
              <a:t>Este día visitaremos los sitios más resaltantes del Valle Sagrado de los Incas. Partiremos hacia el Pueblo de Chinchero, el más típico y pintoresco del Valle Sagrado. Este pueblo es famoso por sus mujeres tejedoras. Breve parada en un centro textil para apreciar las antiguas técnicas incas para el teñido e hilado con lana de Alpaca. Visitaremos su la plaza inca con su bella Iglesia colonial. Continuaremos hacia Moray, bello sitio arqueológico inca compuesto de terrazas agrícolas concéntricas que sirvieron como laboratorio para recrear microclimas. Almuerzo. Continuaremos para visitar el último pueblo viviente de los Incas, Ollantaytambo.   Visitaremos el Templo de las diez ventanas, los baños de la ñusta, y el Templo del Sol. Las postales desde las alturas de Ollantaytambo cerraran este mágico día en el Valle Sagrado de los Incas.  Alojamiento en Valle Sagrado.</a:t>
            </a:r>
            <a:endParaRPr lang="es-CO" sz="1200" b="0" i="0" noProof="0" dirty="0">
              <a:solidFill>
                <a:srgbClr val="000000"/>
              </a:solidFill>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3059" r="3059"/>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6778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309158"/>
            <a:ext cx="5454549" cy="584775"/>
          </a:xfrm>
          <a:prstGeom prst="rect">
            <a:avLst/>
          </a:prstGeom>
          <a:noFill/>
        </p:spPr>
        <p:txBody>
          <a:bodyPr wrap="square" rtlCol="0">
            <a:spAutoFit/>
          </a:bodyPr>
          <a:lstStyle/>
          <a:p>
            <a:r>
              <a:rPr lang="es-CO" sz="1600" b="1" noProof="0" dirty="0">
                <a:solidFill>
                  <a:srgbClr val="0070C0"/>
                </a:solidFill>
              </a:rPr>
              <a:t>LIMA Y CUSCO DE  ENCANTO CON NOCHE EN VALLE SAGRADO </a:t>
            </a: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4895571"/>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5. CUSCO - MACHU PICCHU - CUSCO </a:t>
            </a:r>
          </a:p>
          <a:p>
            <a:pPr algn="just">
              <a:lnSpc>
                <a:spcPct val="150000"/>
              </a:lnSpc>
            </a:pPr>
            <a:r>
              <a:rPr lang="es-MX" sz="1200" b="0" i="0" noProof="0" dirty="0">
                <a:solidFill>
                  <a:srgbClr val="000000"/>
                </a:solidFill>
                <a:effectLst/>
              </a:rPr>
              <a:t>Nos dirigiremos hacia la estación de tren de Ollantaytambo de acuerdo a la temporada, donde partiremos en tren para conocer una de las 7 Maravillas del Mundo. Arribaremos a la estación de Aguas Calientes, donde nuestro personal nos asistirá para abordar el transporte que ascenderá por un camino intrincado obsequiándonos una espectacular vista del río Urubamba que da forma al famoso cañón. La Ciudad Perdida de los Incas, Machu Picchu, nos recibirá con sus increíbles terrazas, escalinatas, recintos ceremoniales y áreas urbanas. La energía emana de todo el lugar. Luego de una visita guiada, almorzaremos en uno de los restaurantes de la zona. A la hora coordinada, retornaremos en tren y seremos trasladados al hotel en Cusco. Alojamiento en Cusco.</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DIA 6. CUSCO - LIMA</a:t>
            </a:r>
          </a:p>
          <a:p>
            <a:pPr algn="just">
              <a:lnSpc>
                <a:spcPct val="150000"/>
              </a:lnSpc>
            </a:pPr>
            <a:r>
              <a:rPr lang="es-MX" sz="1200" b="0" i="0" noProof="0" dirty="0">
                <a:solidFill>
                  <a:srgbClr val="000000"/>
                </a:solidFill>
                <a:effectLst/>
              </a:rPr>
              <a:t>A la hora coordinada, traslado al aeropuerto para abordar nuestro vuelo de salida.</a:t>
            </a:r>
          </a:p>
          <a:p>
            <a:pPr algn="ctr">
              <a:lnSpc>
                <a:spcPct val="150000"/>
              </a:lnSpc>
            </a:pPr>
            <a:r>
              <a:rPr lang="es-CO" b="1" i="0" noProof="0" dirty="0">
                <a:effectLst/>
              </a:rPr>
              <a:t>FIN DE NUESTROS SERVICIOS.</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3059" r="3059"/>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15412101"/>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5072</TotalTime>
  <Words>1533</Words>
  <Application>Microsoft Office PowerPoint</Application>
  <PresentationFormat>Panorámica</PresentationFormat>
  <Paragraphs>185</Paragraphs>
  <Slides>10</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Aptos</vt:lpstr>
      <vt:lpstr>Arial</vt:lpstr>
      <vt:lpstr>Cinzel</vt:lpstr>
      <vt:lpstr>Helvetica</vt:lpstr>
      <vt:lpstr>Montserrat</vt:lpstr>
      <vt:lpstr>Open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27</cp:revision>
  <dcterms:created xsi:type="dcterms:W3CDTF">2024-08-19T01:20:52Z</dcterms:created>
  <dcterms:modified xsi:type="dcterms:W3CDTF">2025-07-23T17:12:53Z</dcterms:modified>
</cp:coreProperties>
</file>