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7" r:id="rId2"/>
    <p:sldId id="441" r:id="rId3"/>
    <p:sldId id="535" r:id="rId4"/>
    <p:sldId id="530" r:id="rId5"/>
    <p:sldId id="539" r:id="rId6"/>
    <p:sldId id="379" r:id="rId7"/>
    <p:sldId id="537" r:id="rId8"/>
    <p:sldId id="536" r:id="rId9"/>
    <p:sldId id="538" r:id="rId10"/>
    <p:sldId id="53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5</a:t>
            </a:fld>
            <a:endParaRPr lang="en-US"/>
          </a:p>
        </p:txBody>
      </p:sp>
    </p:spTree>
    <p:extLst>
      <p:ext uri="{BB962C8B-B14F-4D97-AF65-F5344CB8AC3E}">
        <p14:creationId xmlns:p14="http://schemas.microsoft.com/office/powerpoint/2010/main" val="216607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21/07/2025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21/07/2025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21/07/2025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21/07/2025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21/07/2025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542734" y="4080485"/>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LIMA Y CUSCO </a:t>
            </a:r>
            <a:r>
              <a:rPr lang="es-CO" sz="3600" b="1" noProof="0" dirty="0">
                <a:solidFill>
                  <a:srgbClr val="FF6600"/>
                </a:solidFill>
                <a:latin typeface="Montserrat" panose="02000505000000020004" pitchFamily="2" charset="0"/>
              </a:rPr>
              <a:t>SIN IGUAL</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33498" y="4011522"/>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LIMA Y CUSCO </a:t>
            </a:r>
            <a:r>
              <a:rPr lang="es-CO" sz="3600" b="1" noProof="0" dirty="0">
                <a:solidFill>
                  <a:srgbClr val="FF6600"/>
                </a:solidFill>
                <a:latin typeface="Montserrat" panose="02000505000000020004" pitchFamily="2" charset="0"/>
              </a:rPr>
              <a:t>SIN IGUAL</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348394" y="64623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516367" y="123519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04821" y="1292566"/>
            <a:ext cx="7648292" cy="3671261"/>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Lima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Lima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Lima</a:t>
            </a: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Cusco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Cusco &amp; Parque Sacsayhuamán</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Picchu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Ticket de tren ida/retorno en tren</a:t>
            </a:r>
          </a:p>
          <a:p>
            <a:pPr marL="342900" lvl="0" indent="-342900">
              <a:lnSpc>
                <a:spcPct val="120000"/>
              </a:lnSpc>
              <a:buSzPts val="1000"/>
              <a:buFont typeface="Symbol" panose="05050102010706020507" pitchFamily="18" charset="2"/>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E</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ntrada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 Machu Picchu con visita guiada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almuerzo en restaurante local en Aguas Calientes (no incluye bebidas)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Cena Buffet con show folklórico 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Tunupa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sin traslados incluidos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395" r="27395"/>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51155" y="122911"/>
            <a:ext cx="7055002" cy="646331"/>
          </a:xfrm>
          <a:prstGeom prst="rect">
            <a:avLst/>
          </a:prstGeom>
          <a:noFill/>
        </p:spPr>
        <p:txBody>
          <a:bodyPr wrap="square" rtlCol="0">
            <a:spAutoFit/>
          </a:bodyPr>
          <a:lstStyle/>
          <a:p>
            <a:r>
              <a:rPr lang="es-CO" sz="3600" b="1" noProof="0" dirty="0">
                <a:latin typeface="Montserrat" panose="02000505000000020004" pitchFamily="2" charset="0"/>
              </a:rPr>
              <a:t>LIMA Y CUSCO </a:t>
            </a:r>
            <a:r>
              <a:rPr lang="es-CO" sz="3600" b="1" noProof="0" dirty="0">
                <a:solidFill>
                  <a:srgbClr val="FF6600"/>
                </a:solidFill>
                <a:latin typeface="Montserrat" panose="02000505000000020004" pitchFamily="2" charset="0"/>
              </a:rPr>
              <a:t>SIN IGUAL</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LIMA Y CUSCO </a:t>
            </a:r>
            <a:r>
              <a:rPr lang="es-CO" sz="3600" b="1" noProof="0" dirty="0">
                <a:solidFill>
                  <a:srgbClr val="FF6600"/>
                </a:solidFill>
                <a:latin typeface="Montserrat" panose="02000505000000020004" pitchFamily="2" charset="0"/>
              </a:rPr>
              <a:t>SIN IGUAL</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9604" y="211628"/>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2720186" y="5943763"/>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3292840" y="822904"/>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871668020"/>
              </p:ext>
            </p:extLst>
          </p:nvPr>
        </p:nvGraphicFramePr>
        <p:xfrm>
          <a:off x="2720186" y="1289767"/>
          <a:ext cx="6222353" cy="4548185"/>
        </p:xfrm>
        <a:graphic>
          <a:graphicData uri="http://schemas.openxmlformats.org/drawingml/2006/table">
            <a:tbl>
              <a:tblPr firstRow="1" firstCol="1">
                <a:tableStyleId>{21E4AEA4-8DFA-4A89-87EB-49C32662AFE0}</a:tableStyleId>
              </a:tblPr>
              <a:tblGrid>
                <a:gridCol w="974492">
                  <a:extLst>
                    <a:ext uri="{9D8B030D-6E8A-4147-A177-3AD203B41FA5}">
                      <a16:colId xmlns:a16="http://schemas.microsoft.com/office/drawing/2014/main" val="2099016920"/>
                    </a:ext>
                  </a:extLst>
                </a:gridCol>
                <a:gridCol w="761700">
                  <a:extLst>
                    <a:ext uri="{9D8B030D-6E8A-4147-A177-3AD203B41FA5}">
                      <a16:colId xmlns:a16="http://schemas.microsoft.com/office/drawing/2014/main" val="1536149785"/>
                    </a:ext>
                  </a:extLst>
                </a:gridCol>
                <a:gridCol w="1630385">
                  <a:extLst>
                    <a:ext uri="{9D8B030D-6E8A-4147-A177-3AD203B41FA5}">
                      <a16:colId xmlns:a16="http://schemas.microsoft.com/office/drawing/2014/main" val="3394940879"/>
                    </a:ext>
                  </a:extLst>
                </a:gridCol>
                <a:gridCol w="489528">
                  <a:extLst>
                    <a:ext uri="{9D8B030D-6E8A-4147-A177-3AD203B41FA5}">
                      <a16:colId xmlns:a16="http://schemas.microsoft.com/office/drawing/2014/main" val="3143310801"/>
                    </a:ext>
                  </a:extLst>
                </a:gridCol>
                <a:gridCol w="526472">
                  <a:extLst>
                    <a:ext uri="{9D8B030D-6E8A-4147-A177-3AD203B41FA5}">
                      <a16:colId xmlns:a16="http://schemas.microsoft.com/office/drawing/2014/main" val="3142961787"/>
                    </a:ext>
                  </a:extLst>
                </a:gridCol>
                <a:gridCol w="517237">
                  <a:extLst>
                    <a:ext uri="{9D8B030D-6E8A-4147-A177-3AD203B41FA5}">
                      <a16:colId xmlns:a16="http://schemas.microsoft.com/office/drawing/2014/main" val="3286471328"/>
                    </a:ext>
                  </a:extLst>
                </a:gridCol>
                <a:gridCol w="581891">
                  <a:extLst>
                    <a:ext uri="{9D8B030D-6E8A-4147-A177-3AD203B41FA5}">
                      <a16:colId xmlns:a16="http://schemas.microsoft.com/office/drawing/2014/main" val="174185944"/>
                    </a:ext>
                  </a:extLst>
                </a:gridCol>
                <a:gridCol w="740648">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a:effectLst/>
                          <a:latin typeface="+mn-lt"/>
                        </a:rPr>
                        <a:t>TURISTA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dirty="0">
                          <a:effectLst/>
                          <a:latin typeface="+mn-lt"/>
                        </a:rPr>
                        <a:t>Lima</a:t>
                      </a:r>
                      <a:br>
                        <a:rPr lang="es-US" sz="1200" dirty="0">
                          <a:effectLst/>
                          <a:latin typeface="+mn-lt"/>
                        </a:rPr>
                      </a:br>
                      <a:r>
                        <a:rPr lang="es-US" sz="1200" dirty="0">
                          <a:effectLst/>
                          <a:latin typeface="+mn-lt"/>
                        </a:rPr>
                        <a:t> Cusco</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Libre Hotel Signature Collection</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Anden Inca</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867</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697</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683</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501</a:t>
                      </a:r>
                    </a:p>
                  </a:txBody>
                  <a:tcPr marL="9525" marR="9525" marT="9525" marB="0" anchor="ctr">
                    <a:solidFill>
                      <a:schemeClr val="tx2">
                        <a:lumMod val="40000"/>
                        <a:lumOff val="60000"/>
                      </a:schemeClr>
                    </a:solidFill>
                  </a:tcPr>
                </a:tc>
                <a:tc rowSpan="5">
                  <a:txBody>
                    <a:bodyPr/>
                    <a:lstStyle/>
                    <a:p>
                      <a:pPr algn="ctr">
                        <a:spcAft>
                          <a:spcPts val="0"/>
                        </a:spcAft>
                      </a:pPr>
                      <a:r>
                        <a:rPr lang="es-US" sz="1200" dirty="0">
                          <a:effectLst/>
                          <a:latin typeface="+mn-lt"/>
                        </a:rPr>
                        <a:t>363</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Libre Hotel Signature Collection</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en-US" sz="1200" kern="1800">
                          <a:solidFill>
                            <a:srgbClr val="000000"/>
                          </a:solidFill>
                          <a:effectLst/>
                          <a:latin typeface="+mn-lt"/>
                          <a:ea typeface="Batang" panose="02030600000101010101" pitchFamily="18" charset="-127"/>
                          <a:cs typeface="Times New Roman" panose="02020603050405020304" pitchFamily="18" charset="0"/>
                        </a:rPr>
                        <a:t>Terra Andina Mansión Colonial</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959</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722</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710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528</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es-PE" sz="1200" kern="1800">
                          <a:solidFill>
                            <a:srgbClr val="000000"/>
                          </a:solidFill>
                          <a:effectLst/>
                          <a:latin typeface="+mn-lt"/>
                          <a:ea typeface="Batang" panose="02030600000101010101" pitchFamily="18" charset="-127"/>
                          <a:cs typeface="Times New Roman" panose="02020603050405020304" pitchFamily="18" charset="0"/>
                        </a:rPr>
                        <a:t>Estelar Miraflores</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es-PE" sz="1200" kern="1800">
                          <a:solidFill>
                            <a:srgbClr val="000000"/>
                          </a:solidFill>
                          <a:effectLst/>
                          <a:latin typeface="+mn-lt"/>
                          <a:ea typeface="Batang" panose="02030600000101010101" pitchFamily="18" charset="-127"/>
                          <a:cs typeface="Times New Roman" panose="02020603050405020304" pitchFamily="18" charset="0"/>
                        </a:rPr>
                        <a:t>Xima Hotel 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1003</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744</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740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558</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Innside by Melia</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Hilton Garden Inn 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1183</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835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835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652</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Pullman Miraflores</a:t>
                      </a:r>
                      <a:endParaRPr lang="es-CO" sz="1200" kern="1800" dirty="0">
                        <a:effectLst/>
                        <a:latin typeface="+mn-lt"/>
                        <a:ea typeface="Batang" panose="02030600000101010101" pitchFamily="18" charset="-127"/>
                        <a:cs typeface="Times New Roman" panose="02020603050405020304" pitchFamily="18" charset="0"/>
                      </a:endParaRPr>
                    </a:p>
                    <a:p>
                      <a:pPr algn="ctr">
                        <a:lnSpc>
                          <a:spcPct val="115000"/>
                        </a:lnSpc>
                      </a:pPr>
                      <a:r>
                        <a:rPr lang="en-US" sz="1200" kern="1800" dirty="0" err="1">
                          <a:solidFill>
                            <a:srgbClr val="000000"/>
                          </a:solidFill>
                          <a:effectLst/>
                          <a:latin typeface="+mn-lt"/>
                          <a:ea typeface="Batang" panose="02030600000101010101" pitchFamily="18" charset="-127"/>
                          <a:cs typeface="Times New Roman" panose="02020603050405020304" pitchFamily="18" charset="0"/>
                        </a:rPr>
                        <a:t>Aranwa</a:t>
                      </a:r>
                      <a:r>
                        <a:rPr lang="en-US" sz="1200" kern="1800" dirty="0">
                          <a:solidFill>
                            <a:srgbClr val="000000"/>
                          </a:solidFill>
                          <a:effectLst/>
                          <a:latin typeface="+mn-lt"/>
                          <a:ea typeface="Batang" panose="02030600000101010101" pitchFamily="18" charset="-127"/>
                          <a:cs typeface="Times New Roman" panose="02020603050405020304" pitchFamily="18" charset="0"/>
                        </a:rPr>
                        <a:t> Cusco</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1559</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1024</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955</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chemeClr val="tx1"/>
                          </a:solidFill>
                          <a:effectLst/>
                          <a:latin typeface="+mn-lt"/>
                        </a:rPr>
                        <a:t>773</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2666345209"/>
              </p:ext>
            </p:extLst>
          </p:nvPr>
        </p:nvGraphicFramePr>
        <p:xfrm>
          <a:off x="324805" y="316312"/>
          <a:ext cx="5424167" cy="3439252"/>
        </p:xfrm>
        <a:graphic>
          <a:graphicData uri="http://schemas.openxmlformats.org/drawingml/2006/table">
            <a:tbl>
              <a:tblPr firstRow="1" firstCol="1" bandRow="1">
                <a:tableStyleId>{5C22544A-7EE6-4342-B048-85BDC9FD1C3A}</a:tableStyleId>
              </a:tblPr>
              <a:tblGrid>
                <a:gridCol w="1655732">
                  <a:extLst>
                    <a:ext uri="{9D8B030D-6E8A-4147-A177-3AD203B41FA5}">
                      <a16:colId xmlns:a16="http://schemas.microsoft.com/office/drawing/2014/main" val="1619126981"/>
                    </a:ext>
                  </a:extLst>
                </a:gridCol>
                <a:gridCol w="1235582">
                  <a:extLst>
                    <a:ext uri="{9D8B030D-6E8A-4147-A177-3AD203B41FA5}">
                      <a16:colId xmlns:a16="http://schemas.microsoft.com/office/drawing/2014/main" val="2642539311"/>
                    </a:ext>
                  </a:extLst>
                </a:gridCol>
                <a:gridCol w="2532853">
                  <a:extLst>
                    <a:ext uri="{9D8B030D-6E8A-4147-A177-3AD203B41FA5}">
                      <a16:colId xmlns:a16="http://schemas.microsoft.com/office/drawing/2014/main" val="1804015007"/>
                    </a:ext>
                  </a:extLst>
                </a:gridCol>
              </a:tblGrid>
              <a:tr h="299970">
                <a:tc gridSpan="3">
                  <a:txBody>
                    <a:bodyPr/>
                    <a:lstStyle/>
                    <a:p>
                      <a:pPr algn="ctr"/>
                      <a:r>
                        <a:rPr lang="es-MX" sz="1200" kern="1800" dirty="0">
                          <a:effectLst/>
                          <a:latin typeface="+mn-lt"/>
                          <a:ea typeface="Batang" panose="02030600000101010101" pitchFamily="18" charset="-127"/>
                          <a:cs typeface="Times New Roman" panose="02020603050405020304" pitchFamily="18" charset="0"/>
                        </a:rPr>
                        <a:t>FECHAS QUE NO APLICAN TARIFAS POR FESTIVIDADES</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375370">
                <a:tc>
                  <a:txBody>
                    <a:bodyPr/>
                    <a:lstStyle/>
                    <a:p>
                      <a:pPr algn="ctr"/>
                      <a:r>
                        <a:rPr lang="es-ES_tradnl" sz="1200" kern="1800" dirty="0">
                          <a:effectLst/>
                          <a:latin typeface="+mn-lt"/>
                        </a:rPr>
                        <a:t>FESTIVIDAD / EVENTO</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dirty="0">
                          <a:effectLst/>
                          <a:latin typeface="+mn-lt"/>
                        </a:rPr>
                        <a:t>CIUDAD</a:t>
                      </a: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nchor="ctr">
                    <a:solidFill>
                      <a:schemeClr val="accent2"/>
                    </a:solidFill>
                  </a:tcPr>
                </a:tc>
                <a:tc>
                  <a:txBody>
                    <a:bodyPr/>
                    <a:lstStyle/>
                    <a:p>
                      <a:pPr algn="ctr"/>
                      <a:r>
                        <a:rPr lang="es-ES_tradnl" sz="1200" kern="1800" dirty="0">
                          <a:effectLst/>
                          <a:latin typeface="+mn-lt"/>
                        </a:rPr>
                        <a:t>FECHA</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extLst>
                  <a:ext uri="{0D108BD9-81ED-4DB2-BD59-A6C34878D82A}">
                    <a16:rowId xmlns:a16="http://schemas.microsoft.com/office/drawing/2014/main" val="3595169818"/>
                  </a:ext>
                </a:extLst>
              </a:tr>
              <a:tr h="191327">
                <a:tc>
                  <a:txBody>
                    <a:bodyPr/>
                    <a:lstStyle/>
                    <a:p>
                      <a:pPr algn="ctr"/>
                      <a:r>
                        <a:rPr lang="es-ES_tradnl" sz="1200" kern="1800" dirty="0">
                          <a:effectLst/>
                          <a:latin typeface="+mn-lt"/>
                        </a:rPr>
                        <a:t>IRONMAN</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a:effectLst/>
                          <a:latin typeface="+mn-lt"/>
                        </a:rPr>
                        <a:t>Lima</a:t>
                      </a:r>
                      <a:endParaRPr lang="es-CO" sz="1200" kern="180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a:effectLst/>
                          <a:latin typeface="+mn-lt"/>
                        </a:rPr>
                        <a:t>27 Abril</a:t>
                      </a:r>
                      <a:endParaRPr lang="es-CO" sz="1200" kern="180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91327">
                <a:tc>
                  <a:txBody>
                    <a:bodyPr/>
                    <a:lstStyle/>
                    <a:p>
                      <a:pPr algn="ctr"/>
                      <a:r>
                        <a:rPr lang="es-ES_tradnl" sz="1200" kern="1800" dirty="0">
                          <a:effectLst/>
                          <a:latin typeface="+mn-lt"/>
                        </a:rPr>
                        <a:t>RADLA</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a:effectLst/>
                          <a:latin typeface="+mn-lt"/>
                        </a:rPr>
                        <a:t>Lima</a:t>
                      </a:r>
                      <a:endParaRPr lang="es-CO" sz="1200" kern="180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a:effectLst/>
                          <a:latin typeface="+mn-lt"/>
                        </a:rPr>
                        <a:t>Del 02 al 05 Mayo</a:t>
                      </a:r>
                      <a:endParaRPr lang="es-CO" sz="1200" kern="180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91327">
                <a:tc>
                  <a:txBody>
                    <a:bodyPr/>
                    <a:lstStyle/>
                    <a:p>
                      <a:pPr algn="ctr"/>
                      <a:r>
                        <a:rPr lang="es-ES_tradnl" sz="1200" kern="1800" dirty="0">
                          <a:effectLst/>
                          <a:latin typeface="+mn-lt"/>
                        </a:rPr>
                        <a:t>42K LIMA</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dirty="0">
                          <a:effectLst/>
                          <a:latin typeface="+mn-lt"/>
                        </a:rPr>
                        <a:t>Lima</a:t>
                      </a: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a:effectLst/>
                          <a:latin typeface="+mn-lt"/>
                        </a:rPr>
                        <a:t>25 Mayo</a:t>
                      </a:r>
                      <a:endParaRPr lang="es-CO" sz="1200" kern="180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91327">
                <a:tc>
                  <a:txBody>
                    <a:bodyPr/>
                    <a:lstStyle/>
                    <a:p>
                      <a:pPr algn="ctr"/>
                      <a:r>
                        <a:rPr lang="es-ES_tradnl" sz="1200" kern="1800" dirty="0">
                          <a:effectLst/>
                          <a:latin typeface="+mn-lt"/>
                        </a:rPr>
                        <a:t>PERU ENERGIA</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dirty="0">
                          <a:effectLst/>
                          <a:latin typeface="+mn-lt"/>
                        </a:rPr>
                        <a:t>Lima</a:t>
                      </a: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dirty="0">
                          <a:effectLst/>
                          <a:latin typeface="+mn-lt"/>
                        </a:rPr>
                        <a:t>29 Mayo</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69627">
                <a:tc>
                  <a:txBody>
                    <a:bodyPr/>
                    <a:lstStyle/>
                    <a:p>
                      <a:pPr algn="ctr"/>
                      <a:r>
                        <a:rPr lang="es-ES_tradnl" sz="1200" kern="1800" dirty="0">
                          <a:effectLst/>
                          <a:latin typeface="+mn-lt"/>
                        </a:rPr>
                        <a:t>SEMANA SANTA</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dirty="0">
                          <a:effectLst/>
                          <a:latin typeface="+mn-lt"/>
                        </a:rPr>
                        <a:t>Lima </a:t>
                      </a: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dirty="0">
                          <a:effectLst/>
                          <a:latin typeface="+mn-lt"/>
                        </a:rPr>
                        <a:t>Del 17 al 20 Abril </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563055">
                <a:tc>
                  <a:txBody>
                    <a:bodyPr/>
                    <a:lstStyle/>
                    <a:p>
                      <a:pPr algn="ctr"/>
                      <a:r>
                        <a:rPr lang="es-ES_tradnl" sz="1200" kern="1800" dirty="0">
                          <a:effectLst/>
                          <a:latin typeface="+mn-lt"/>
                        </a:rPr>
                        <a:t> </a:t>
                      </a:r>
                      <a:endParaRPr lang="es-CO" sz="1200" kern="1800" dirty="0">
                        <a:effectLst/>
                        <a:latin typeface="+mn-lt"/>
                      </a:endParaRPr>
                    </a:p>
                    <a:p>
                      <a:pPr algn="ctr"/>
                      <a:r>
                        <a:rPr lang="es-ES_tradnl" sz="1200" kern="1800" dirty="0">
                          <a:effectLst/>
                          <a:latin typeface="+mn-lt"/>
                        </a:rPr>
                        <a:t>INTI RAYMI</a:t>
                      </a:r>
                      <a:endParaRPr lang="es-CO" sz="1200" kern="1800" dirty="0">
                        <a:effectLst/>
                        <a:latin typeface="+mn-lt"/>
                      </a:endParaRPr>
                    </a:p>
                    <a:p>
                      <a:pPr algn="ctr"/>
                      <a:r>
                        <a:rPr lang="es-ES_tradnl" sz="1200" kern="1800" dirty="0">
                          <a:effectLst/>
                          <a:latin typeface="+mn-lt"/>
                        </a:rPr>
                        <a:t> </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solidFill>
                      <a:schemeClr val="accent2"/>
                    </a:solidFill>
                  </a:tcPr>
                </a:tc>
                <a:tc>
                  <a:txBody>
                    <a:bodyPr/>
                    <a:lstStyle/>
                    <a:p>
                      <a:pPr algn="ctr"/>
                      <a:r>
                        <a:rPr lang="es-ES_tradnl" sz="1200" kern="1800" dirty="0">
                          <a:effectLst/>
                          <a:latin typeface="+mn-lt"/>
                        </a:rPr>
                        <a:t> Cusco</a:t>
                      </a:r>
                      <a:endParaRPr lang="es-CO" sz="1200" kern="1800" dirty="0">
                        <a:effectLst/>
                        <a:latin typeface="+mn-lt"/>
                      </a:endParaRPr>
                    </a:p>
                  </a:txBody>
                  <a:tcPr marL="0" marR="0" marT="0" marB="0" anchor="ctr"/>
                </a:tc>
                <a:tc>
                  <a:txBody>
                    <a:bodyPr/>
                    <a:lstStyle/>
                    <a:p>
                      <a:pPr algn="ctr"/>
                      <a:r>
                        <a:rPr lang="es-ES_tradnl" sz="1200" kern="1800" dirty="0">
                          <a:effectLst/>
                          <a:latin typeface="+mn-lt"/>
                        </a:rPr>
                        <a:t> </a:t>
                      </a:r>
                      <a:endParaRPr lang="es-CO" sz="1200" kern="1800" dirty="0">
                        <a:effectLst/>
                        <a:latin typeface="+mn-lt"/>
                      </a:endParaRPr>
                    </a:p>
                    <a:p>
                      <a:pPr algn="ctr"/>
                      <a:r>
                        <a:rPr lang="es-ES_tradnl" sz="1200" kern="1800" dirty="0">
                          <a:effectLst/>
                          <a:latin typeface="+mn-lt"/>
                        </a:rPr>
                        <a:t>Del 22 al 26 de Junio</a:t>
                      </a:r>
                      <a:endParaRPr lang="es-CO" sz="1200" kern="1800" dirty="0">
                        <a:effectLst/>
                        <a:latin typeface="+mn-lt"/>
                      </a:endParaRPr>
                    </a:p>
                    <a:p>
                      <a:pPr algn="ctr"/>
                      <a:r>
                        <a:rPr lang="es-ES_tradnl" sz="1200" kern="1800" dirty="0">
                          <a:effectLst/>
                          <a:latin typeface="+mn-lt"/>
                        </a:rPr>
                        <a:t> </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415182">
                <a:tc>
                  <a:txBody>
                    <a:bodyPr/>
                    <a:lstStyle/>
                    <a:p>
                      <a:pPr algn="ctr"/>
                      <a:r>
                        <a:rPr lang="es-ES_tradnl" sz="1200" kern="1800" dirty="0">
                          <a:effectLst/>
                          <a:latin typeface="+mn-lt"/>
                        </a:rPr>
                        <a:t> </a:t>
                      </a:r>
                      <a:endParaRPr lang="es-CO" sz="1200" kern="1800" dirty="0">
                        <a:effectLst/>
                        <a:latin typeface="+mn-lt"/>
                      </a:endParaRPr>
                    </a:p>
                    <a:p>
                      <a:pPr algn="ctr"/>
                      <a:r>
                        <a:rPr lang="es-ES_tradnl" sz="1200" kern="1800" dirty="0">
                          <a:effectLst/>
                          <a:latin typeface="+mn-lt"/>
                        </a:rPr>
                        <a:t>FIESTAS PATRIAS</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solidFill>
                      <a:schemeClr val="accent2"/>
                    </a:solidFill>
                  </a:tcPr>
                </a:tc>
                <a:tc>
                  <a:txBody>
                    <a:bodyPr/>
                    <a:lstStyle/>
                    <a:p>
                      <a:pPr algn="ctr"/>
                      <a:r>
                        <a:rPr lang="es-ES_tradnl" sz="1200" kern="1800" dirty="0">
                          <a:effectLst/>
                          <a:latin typeface="+mn-lt"/>
                        </a:rPr>
                        <a:t> </a:t>
                      </a:r>
                      <a:endParaRPr lang="es-CO" sz="1200" kern="1800" dirty="0">
                        <a:effectLst/>
                        <a:latin typeface="+mn-lt"/>
                      </a:endParaRPr>
                    </a:p>
                    <a:p>
                      <a:pPr algn="ctr"/>
                      <a:r>
                        <a:rPr lang="es-ES_tradnl" sz="1200" kern="1800" dirty="0">
                          <a:effectLst/>
                          <a:latin typeface="+mn-lt"/>
                        </a:rPr>
                        <a:t>Lima</a:t>
                      </a: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200" kern="1800">
                          <a:effectLst/>
                          <a:latin typeface="+mn-lt"/>
                        </a:rPr>
                        <a:t>27 al 31 Julio</a:t>
                      </a:r>
                      <a:endParaRPr lang="es-CO" sz="1200" kern="1800">
                        <a:effectLst/>
                        <a:latin typeface="+mn-lt"/>
                      </a:endParaRPr>
                    </a:p>
                    <a:p>
                      <a:pPr algn="ctr"/>
                      <a:r>
                        <a:rPr lang="es-ES_tradnl" sz="1200" kern="1800">
                          <a:effectLst/>
                          <a:latin typeface="+mn-lt"/>
                        </a:rPr>
                        <a:t> </a:t>
                      </a:r>
                      <a:endParaRPr lang="es-CO" sz="1200" kern="1800">
                        <a:effectLst/>
                        <a:latin typeface="+mn-lt"/>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750740">
                <a:tc>
                  <a:txBody>
                    <a:bodyPr/>
                    <a:lstStyle/>
                    <a:p>
                      <a:pPr algn="ctr"/>
                      <a:r>
                        <a:rPr lang="es-ES_tradnl" sz="1200" kern="1800" dirty="0">
                          <a:effectLst/>
                          <a:latin typeface="+mn-lt"/>
                        </a:rPr>
                        <a:t>Navidad y Año Nuevo</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dirty="0">
                          <a:effectLst/>
                          <a:latin typeface="+mn-lt"/>
                        </a:rPr>
                        <a:t> </a:t>
                      </a:r>
                      <a:endParaRPr lang="es-CO" sz="1200" kern="1800" dirty="0">
                        <a:effectLst/>
                        <a:latin typeface="+mn-lt"/>
                      </a:endParaRPr>
                    </a:p>
                    <a:p>
                      <a:pPr algn="ctr"/>
                      <a:r>
                        <a:rPr lang="es-ES_tradnl" sz="1200" kern="1800" dirty="0">
                          <a:effectLst/>
                          <a:latin typeface="+mn-lt"/>
                        </a:rPr>
                        <a:t>Lima, Cusco</a:t>
                      </a:r>
                      <a:endParaRPr lang="es-CO" sz="1200" kern="1800" dirty="0">
                        <a:effectLst/>
                        <a:latin typeface="+mn-lt"/>
                      </a:endParaRPr>
                    </a:p>
                    <a:p>
                      <a:pPr algn="ctr"/>
                      <a:br>
                        <a:rPr lang="es-ES_tradnl" sz="1200" kern="1800" dirty="0">
                          <a:effectLst/>
                          <a:latin typeface="+mn-lt"/>
                        </a:rPr>
                      </a:b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dirty="0">
                          <a:effectLst/>
                          <a:latin typeface="+mn-lt"/>
                        </a:rPr>
                        <a:t>24 al 31 de Diciembre / 01 Enero </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graphicFrame>
        <p:nvGraphicFramePr>
          <p:cNvPr id="4" name="Tabla 3">
            <a:extLst>
              <a:ext uri="{FF2B5EF4-FFF2-40B4-BE49-F238E27FC236}">
                <a16:creationId xmlns:a16="http://schemas.microsoft.com/office/drawing/2014/main" id="{5137BDDC-1FA6-B196-1718-30E6077E3B2B}"/>
              </a:ext>
            </a:extLst>
          </p:cNvPr>
          <p:cNvGraphicFramePr>
            <a:graphicFrameLocks noGrp="1"/>
          </p:cNvGraphicFramePr>
          <p:nvPr>
            <p:extLst>
              <p:ext uri="{D42A27DB-BD31-4B8C-83A1-F6EECF244321}">
                <p14:modId xmlns:p14="http://schemas.microsoft.com/office/powerpoint/2010/main" val="38434471"/>
              </p:ext>
            </p:extLst>
          </p:nvPr>
        </p:nvGraphicFramePr>
        <p:xfrm>
          <a:off x="6280728" y="1462961"/>
          <a:ext cx="5695517" cy="977921"/>
        </p:xfrm>
        <a:graphic>
          <a:graphicData uri="http://schemas.openxmlformats.org/drawingml/2006/table">
            <a:tbl>
              <a:tblPr firstRow="1" firstCol="1" bandRow="1">
                <a:tableStyleId>{5C22544A-7EE6-4342-B048-85BDC9FD1C3A}</a:tableStyleId>
              </a:tblPr>
              <a:tblGrid>
                <a:gridCol w="1843685">
                  <a:extLst>
                    <a:ext uri="{9D8B030D-6E8A-4147-A177-3AD203B41FA5}">
                      <a16:colId xmlns:a16="http://schemas.microsoft.com/office/drawing/2014/main" val="1770509053"/>
                    </a:ext>
                  </a:extLst>
                </a:gridCol>
                <a:gridCol w="884129">
                  <a:extLst>
                    <a:ext uri="{9D8B030D-6E8A-4147-A177-3AD203B41FA5}">
                      <a16:colId xmlns:a16="http://schemas.microsoft.com/office/drawing/2014/main" val="3305312321"/>
                    </a:ext>
                  </a:extLst>
                </a:gridCol>
                <a:gridCol w="1045189">
                  <a:extLst>
                    <a:ext uri="{9D8B030D-6E8A-4147-A177-3AD203B41FA5}">
                      <a16:colId xmlns:a16="http://schemas.microsoft.com/office/drawing/2014/main" val="1794519726"/>
                    </a:ext>
                  </a:extLst>
                </a:gridCol>
                <a:gridCol w="961257">
                  <a:extLst>
                    <a:ext uri="{9D8B030D-6E8A-4147-A177-3AD203B41FA5}">
                      <a16:colId xmlns:a16="http://schemas.microsoft.com/office/drawing/2014/main" val="670038445"/>
                    </a:ext>
                  </a:extLst>
                </a:gridCol>
                <a:gridCol w="961257">
                  <a:extLst>
                    <a:ext uri="{9D8B030D-6E8A-4147-A177-3AD203B41FA5}">
                      <a16:colId xmlns:a16="http://schemas.microsoft.com/office/drawing/2014/main" val="2320059283"/>
                    </a:ext>
                  </a:extLst>
                </a:gridCol>
              </a:tblGrid>
              <a:tr h="610235">
                <a:tc>
                  <a:txBody>
                    <a:bodyPr/>
                    <a:lstStyle/>
                    <a:p>
                      <a:pPr algn="ctr">
                        <a:lnSpc>
                          <a:spcPct val="115000"/>
                        </a:lnSpc>
                      </a:pPr>
                      <a:r>
                        <a:rPr lang="es-ES_tradnl" sz="1100" kern="1800" dirty="0">
                          <a:effectLst/>
                        </a:rPr>
                        <a:t>SUPLEMENTOS UP GRADE DE </a:t>
                      </a:r>
                      <a:endParaRPr lang="es-CO" sz="1000" kern="1800" dirty="0">
                        <a:effectLst/>
                      </a:endParaRPr>
                    </a:p>
                    <a:p>
                      <a:pPr algn="ctr">
                        <a:lnSpc>
                          <a:spcPct val="115000"/>
                        </a:lnSpc>
                      </a:pPr>
                      <a:r>
                        <a:rPr lang="es-ES_tradnl" sz="1100" kern="1800" dirty="0">
                          <a:effectLst/>
                        </a:rPr>
                        <a:t>TREN EXPEDITION 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n-US" sz="1100" kern="1800" dirty="0">
                          <a:effectLst/>
                        </a:rPr>
                        <a:t>VISTADOME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tc>
                  <a:txBody>
                    <a:bodyPr/>
                    <a:lstStyle/>
                    <a:p>
                      <a:pPr algn="ctr">
                        <a:lnSpc>
                          <a:spcPct val="115000"/>
                        </a:lnSpc>
                      </a:pPr>
                      <a:r>
                        <a:rPr lang="en-US" sz="1100" kern="1800" dirty="0">
                          <a:effectLst/>
                        </a:rPr>
                        <a:t>VISTADOME OBSERVATORY</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n-US" sz="1100" kern="1800" dirty="0">
                          <a:effectLst/>
                        </a:rPr>
                        <a:t>THE VOYAGER</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tc>
                  <a:txBody>
                    <a:bodyPr/>
                    <a:lstStyle/>
                    <a:p>
                      <a:pPr algn="ctr">
                        <a:lnSpc>
                          <a:spcPct val="115000"/>
                        </a:lnSpc>
                      </a:pPr>
                      <a:r>
                        <a:rPr lang="en-US" sz="1100" kern="1800" dirty="0">
                          <a:effectLst/>
                        </a:rPr>
                        <a:t>MACHU PICCHU 360º</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extLst>
                  <a:ext uri="{0D108BD9-81ED-4DB2-BD59-A6C34878D82A}">
                    <a16:rowId xmlns:a16="http://schemas.microsoft.com/office/drawing/2014/main" val="425327561"/>
                  </a:ext>
                </a:extLst>
              </a:tr>
              <a:tr h="187917">
                <a:tc>
                  <a:txBody>
                    <a:bodyPr/>
                    <a:lstStyle/>
                    <a:p>
                      <a:pPr>
                        <a:lnSpc>
                          <a:spcPct val="115000"/>
                        </a:lnSpc>
                      </a:pPr>
                      <a:r>
                        <a:rPr lang="es-ES" sz="1100" kern="1800" dirty="0">
                          <a:effectLst/>
                        </a:rPr>
                        <a:t>ADULTOS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s-ES" sz="1100" kern="1800">
                          <a:effectLst/>
                        </a:rPr>
                        <a:t>53</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 sz="1100" kern="1800">
                          <a:effectLst/>
                        </a:rPr>
                        <a:t>75</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pPr>
                      <a:r>
                        <a:rPr lang="es-ES_tradnl" sz="1100" kern="1800">
                          <a:effectLst/>
                        </a:rPr>
                        <a:t>15</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_tradnl" sz="1100" kern="1800">
                          <a:effectLst/>
                        </a:rPr>
                        <a:t>90</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extLst>
                  <a:ext uri="{0D108BD9-81ED-4DB2-BD59-A6C34878D82A}">
                    <a16:rowId xmlns:a16="http://schemas.microsoft.com/office/drawing/2014/main" val="3144349472"/>
                  </a:ext>
                </a:extLst>
              </a:tr>
              <a:tr h="65471">
                <a:tc>
                  <a:txBody>
                    <a:bodyPr/>
                    <a:lstStyle/>
                    <a:p>
                      <a:pPr>
                        <a:lnSpc>
                          <a:spcPct val="115000"/>
                        </a:lnSpc>
                      </a:pPr>
                      <a:r>
                        <a:rPr lang="es-ES" sz="1100" kern="1800" dirty="0">
                          <a:effectLst/>
                        </a:rPr>
                        <a:t>CHD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s-ES" sz="1100" kern="1800">
                          <a:effectLst/>
                        </a:rPr>
                        <a:t>39</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 sz="1100" kern="1800">
                          <a:effectLst/>
                        </a:rPr>
                        <a:t>55</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pPr>
                      <a:r>
                        <a:rPr lang="es-ES_tradnl" sz="1100" kern="1800">
                          <a:effectLst/>
                        </a:rPr>
                        <a:t>15</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_tradnl" sz="1100" kern="1800" dirty="0">
                          <a:effectLst/>
                        </a:rPr>
                        <a:t>70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extLst>
                  <a:ext uri="{0D108BD9-81ED-4DB2-BD59-A6C34878D82A}">
                    <a16:rowId xmlns:a16="http://schemas.microsoft.com/office/drawing/2014/main" val="3019674358"/>
                  </a:ext>
                </a:extLst>
              </a:tr>
            </a:tbl>
          </a:graphicData>
        </a:graphic>
      </p:graphicFrame>
      <p:sp>
        <p:nvSpPr>
          <p:cNvPr id="10" name="CuadroTexto 9">
            <a:extLst>
              <a:ext uri="{FF2B5EF4-FFF2-40B4-BE49-F238E27FC236}">
                <a16:creationId xmlns:a16="http://schemas.microsoft.com/office/drawing/2014/main" id="{54296CA4-B960-93F6-D1C8-FD703CE50C0F}"/>
              </a:ext>
            </a:extLst>
          </p:cNvPr>
          <p:cNvSpPr txBox="1"/>
          <p:nvPr/>
        </p:nvSpPr>
        <p:spPr>
          <a:xfrm>
            <a:off x="322416" y="4046955"/>
            <a:ext cx="11542135" cy="234019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40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39533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160788"/>
            <a:ext cx="4372158" cy="338554"/>
          </a:xfrm>
          <a:prstGeom prst="rect">
            <a:avLst/>
          </a:prstGeom>
          <a:noFill/>
        </p:spPr>
        <p:txBody>
          <a:bodyPr wrap="square" rtlCol="0">
            <a:spAutoFit/>
          </a:bodyPr>
          <a:lstStyle/>
          <a:p>
            <a:r>
              <a:rPr lang="es-CO" sz="1600" b="1" noProof="0" dirty="0">
                <a:solidFill>
                  <a:srgbClr val="0070C0"/>
                </a:solidFill>
              </a:rPr>
              <a:t>LIMA Y CUSCO SIN IGUAL</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817397"/>
            <a:ext cx="6088675" cy="587981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Lima, Bienvenida y asistencia en su traslado al hotel.  Alojamiento en Lima.</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2. LIMA</a:t>
            </a:r>
          </a:p>
          <a:p>
            <a:pPr algn="just">
              <a:lnSpc>
                <a:spcPct val="150000"/>
              </a:lnSpc>
            </a:pPr>
            <a:r>
              <a:rPr lang="es-MX" sz="1200" b="0" i="0" noProof="0" dirty="0">
                <a:solidFill>
                  <a:srgbClr val="000000"/>
                </a:solidFill>
                <a:effectLst/>
              </a:rPr>
              <a:t>Por la mañana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Tarde Libre.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LIMA Y CUSCO SIN IGUAL</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3. LIMA – CUSCO</a:t>
            </a:r>
          </a:p>
          <a:p>
            <a:pPr algn="just">
              <a:lnSpc>
                <a:spcPct val="150000"/>
              </a:lnSpc>
            </a:pPr>
            <a:r>
              <a:rPr lang="es-MX" sz="1200" b="0" i="0" noProof="0" dirty="0">
                <a:solidFill>
                  <a:srgbClr val="000000"/>
                </a:solidFill>
                <a:effectLst/>
              </a:rPr>
              <a:t>Traslado al aeropuerto para nuestra salida a Cusco. A la llegada, asistencia y traslado al hotel. Resto de la mañana libre para descanso y aclimatación de la altura.  En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106017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763076"/>
            <a:ext cx="4372158" cy="338554"/>
          </a:xfrm>
          <a:prstGeom prst="rect">
            <a:avLst/>
          </a:prstGeom>
          <a:noFill/>
        </p:spPr>
        <p:txBody>
          <a:bodyPr wrap="square" rtlCol="0">
            <a:spAutoFit/>
          </a:bodyPr>
          <a:lstStyle/>
          <a:p>
            <a:r>
              <a:rPr lang="es-CO" sz="1600" b="1" noProof="0" dirty="0">
                <a:solidFill>
                  <a:srgbClr val="0070C0"/>
                </a:solidFill>
              </a:rPr>
              <a:t>LIMA Y CUSCO SIN IGUAL</a:t>
            </a:r>
          </a:p>
        </p:txBody>
      </p:sp>
      <p:sp>
        <p:nvSpPr>
          <p:cNvPr id="7" name="TextBox 6">
            <a:extLst>
              <a:ext uri="{FF2B5EF4-FFF2-40B4-BE49-F238E27FC236}">
                <a16:creationId xmlns:a16="http://schemas.microsoft.com/office/drawing/2014/main" id="{6362B6FA-2AB6-67D4-4FA8-7F0C6F9EDA5E}"/>
              </a:ext>
            </a:extLst>
          </p:cNvPr>
          <p:cNvSpPr txBox="1"/>
          <p:nvPr/>
        </p:nvSpPr>
        <p:spPr>
          <a:xfrm>
            <a:off x="6291876" y="1644946"/>
            <a:ext cx="5364096"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CUSCO </a:t>
            </a:r>
          </a:p>
          <a:p>
            <a:pPr algn="just">
              <a:lnSpc>
                <a:spcPct val="150000"/>
              </a:lnSpc>
            </a:pPr>
            <a:r>
              <a:rPr lang="es-MX" sz="1200" b="0" i="0" noProof="0" dirty="0">
                <a:solidFill>
                  <a:srgbClr val="000000"/>
                </a:solidFill>
                <a:effectLst/>
              </a:rPr>
              <a:t>Dia Libre. Sugerimos visitar el Valle Sagrado de los Incas o la Montaña de 7 Colores. Por la noche Cena show (no incluye traslados). Alojamiento en Cusco.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5. CUSCO - MACHU PICCHU - CUSCO </a:t>
            </a:r>
          </a:p>
          <a:p>
            <a:pPr algn="just">
              <a:lnSpc>
                <a:spcPct val="150000"/>
              </a:lnSpc>
            </a:pPr>
            <a:r>
              <a:rPr lang="es-MX" sz="1200" b="0" i="0" noProof="0" dirty="0">
                <a:solidFill>
                  <a:srgbClr val="000000"/>
                </a:solidFill>
                <a:effectLst/>
              </a:rPr>
              <a:t>Nos dirigiremos hacia la estación de tren de </a:t>
            </a:r>
            <a:r>
              <a:rPr lang="es-MX" sz="1200" b="0" i="0" noProof="0" dirty="0" err="1">
                <a:solidFill>
                  <a:srgbClr val="000000"/>
                </a:solidFill>
                <a:effectLst/>
              </a:rPr>
              <a:t>Poroy</a:t>
            </a:r>
            <a:r>
              <a:rPr lang="es-MX" sz="1200" b="0" i="0" noProof="0" dirty="0">
                <a:solidFill>
                  <a:srgbClr val="000000"/>
                </a:solidFill>
                <a:effectLst/>
              </a:rPr>
              <a:t> u Ollantaytambo de acuerdo a la temporada, donde partiremos en tren para conocer una de las 7 Maravillas del Mundo. Arribaremos a la estación de Aguas Calientes, donde nuestro personal nos asistirá para abordar el transporte que ascenderá por un camino intrincado obsequiándonos una espectacular vista del río Urubamba que da forma al famoso cañón. La Ciudad Perdida de los Incas, Machu Picchu, nos recibirá con sus increíbles terrazas, escalinatas, recintos ceremoniales y áreas urbanas. La energía emana de todo el lugar. Luego de una visita guiada, almorzaremos en uno de los restaurantes de la zona. A la hora coordinada, retornaremos en tren y seremos trasladados al hotel en Cusco. Alojamiento en Cusco.</a:t>
            </a: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LIMA Y CUSCO SIN IGUAL</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1848583"/>
          </a:xfrm>
          <a:prstGeom prst="rect">
            <a:avLst/>
          </a:prstGeom>
          <a:noFill/>
        </p:spPr>
        <p:txBody>
          <a:bodyPr wrap="square" rtlCol="0">
            <a:spAutoFit/>
          </a:bodyPr>
          <a:lstStyle/>
          <a:p>
            <a:pPr algn="just">
              <a:lnSpc>
                <a:spcPct val="150000"/>
              </a:lnSpc>
            </a:pPr>
            <a:endParaRPr lang="es-CO" sz="1200" b="1" i="0" noProof="0" dirty="0">
              <a:solidFill>
                <a:srgbClr val="000000"/>
              </a:solidFill>
              <a:effectLst/>
            </a:endParaRPr>
          </a:p>
          <a:p>
            <a:pPr algn="just">
              <a:lnSpc>
                <a:spcPct val="150000"/>
              </a:lnSpc>
            </a:pPr>
            <a:r>
              <a:rPr lang="es-CO" sz="1200" b="1" i="0" noProof="0" dirty="0">
                <a:solidFill>
                  <a:srgbClr val="000000"/>
                </a:solidFill>
                <a:effectLst/>
              </a:rPr>
              <a:t>DIA 6. CUSCO - LIMA</a:t>
            </a:r>
          </a:p>
          <a:p>
            <a:pPr algn="just">
              <a:lnSpc>
                <a:spcPct val="150000"/>
              </a:lnSpc>
            </a:pPr>
            <a:r>
              <a:rPr lang="es-MX" sz="1200" b="0" i="0" noProof="0" dirty="0">
                <a:solidFill>
                  <a:srgbClr val="000000"/>
                </a:solidFill>
                <a:effectLst/>
              </a:rPr>
              <a:t>A la hora coordinada, traslado al aeropuerto para abordar nuestro vuelo de salida.</a:t>
            </a:r>
          </a:p>
          <a:p>
            <a:pPr algn="just">
              <a:lnSpc>
                <a:spcPct val="150000"/>
              </a:lnSpc>
            </a:pPr>
            <a:endParaRPr lang="es-MX" sz="1200" b="0" i="0" noProof="0" dirty="0">
              <a:solidFill>
                <a:srgbClr val="000000"/>
              </a:solidFill>
              <a:effectLst/>
            </a:endParaRP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5154</TotalTime>
  <Words>1333</Words>
  <Application>Microsoft Office PowerPoint</Application>
  <PresentationFormat>Panorámica</PresentationFormat>
  <Paragraphs>173</Paragraphs>
  <Slides>10</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24</cp:revision>
  <dcterms:created xsi:type="dcterms:W3CDTF">2024-08-19T01:20:52Z</dcterms:created>
  <dcterms:modified xsi:type="dcterms:W3CDTF">2025-07-21T19:45:32Z</dcterms:modified>
</cp:coreProperties>
</file>