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441" r:id="rId3"/>
    <p:sldId id="535" r:id="rId4"/>
    <p:sldId id="530" r:id="rId5"/>
    <p:sldId id="541" r:id="rId6"/>
    <p:sldId id="379" r:id="rId7"/>
    <p:sldId id="537" r:id="rId8"/>
    <p:sldId id="538" r:id="rId9"/>
    <p:sldId id="539" r:id="rId10"/>
    <p:sldId id="540" r:id="rId11"/>
    <p:sldId id="5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366888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24/07/2025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24/07/2025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24/07/2025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24/07/2025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24/07/2025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3500582" y="4676673"/>
            <a:ext cx="5828145"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4171318" y="477327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782115" y="5035061"/>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6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233941" y="486434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3828473" y="4011477"/>
            <a:ext cx="9153236" cy="646331"/>
          </a:xfrm>
          <a:prstGeom prst="rect">
            <a:avLst/>
          </a:prstGeom>
          <a:noFill/>
        </p:spPr>
        <p:txBody>
          <a:bodyPr wrap="square" rtlCol="0">
            <a:spAutoFit/>
          </a:bodyPr>
          <a:lstStyle/>
          <a:p>
            <a:r>
              <a:rPr lang="es-CO" sz="3600" b="1" dirty="0">
                <a:solidFill>
                  <a:schemeClr val="bg1"/>
                </a:solidFill>
                <a:effectLst>
                  <a:glow rad="101600">
                    <a:schemeClr val="accent1">
                      <a:satMod val="175000"/>
                      <a:alpha val="40000"/>
                    </a:schemeClr>
                  </a:glow>
                </a:effectLst>
                <a:latin typeface="Montserrat" panose="02000505000000020004" pitchFamily="2" charset="0"/>
              </a:rPr>
              <a:t>P</a:t>
            </a:r>
            <a:r>
              <a:rPr lang="es-CO" sz="3600" b="1" noProof="0" dirty="0">
                <a:solidFill>
                  <a:schemeClr val="bg1"/>
                </a:solidFill>
                <a:effectLst>
                  <a:glow rad="101600">
                    <a:schemeClr val="accent1">
                      <a:satMod val="175000"/>
                      <a:alpha val="40000"/>
                    </a:schemeClr>
                  </a:glow>
                </a:effectLst>
                <a:latin typeface="Montserrat" panose="02000505000000020004" pitchFamily="2" charset="0"/>
              </a:rPr>
              <a:t>ERU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MARAVILLOSO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8727" y="4942547"/>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16" r="19216"/>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PERU MARAVILLOSO</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44956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CUSCO/MACHU PICCHU/CUSCO </a:t>
            </a:r>
          </a:p>
          <a:p>
            <a:pPr algn="just">
              <a:lnSpc>
                <a:spcPct val="150000"/>
              </a:lnSpc>
            </a:pP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6</a:t>
            </a:r>
            <a:r>
              <a:rPr lang="es-CO" sz="1200" b="1" dirty="0">
                <a:solidFill>
                  <a:srgbClr val="000000"/>
                </a:solidFill>
              </a:rPr>
              <a:t>.</a:t>
            </a:r>
            <a:r>
              <a:rPr lang="es-CO" sz="1200" b="1" i="0" noProof="0" dirty="0">
                <a:solidFill>
                  <a:srgbClr val="000000"/>
                </a:solidFill>
                <a:effectLst/>
              </a:rPr>
              <a:t> CUSCO - BOGOTA</a:t>
            </a:r>
          </a:p>
          <a:p>
            <a:pPr algn="just">
              <a:lnSpc>
                <a:spcPct val="150000"/>
              </a:lnSpc>
            </a:pPr>
            <a:r>
              <a:rPr lang="es-MX" sz="1200" b="0" i="0" noProof="0" dirty="0">
                <a:solidFill>
                  <a:srgbClr val="000000"/>
                </a:solidFill>
                <a:effectLst/>
              </a:rPr>
              <a:t>A la hora coordinada, traslado al aeropuerto para abordar nuestro vuelo de salida.</a:t>
            </a:r>
          </a:p>
          <a:p>
            <a:pPr algn="just">
              <a:lnSpc>
                <a:spcPct val="150000"/>
              </a:lnSpc>
            </a:pPr>
            <a:endParaRPr lang="es-MX" sz="1200" dirty="0">
              <a:solidFill>
                <a:srgbClr val="000000"/>
              </a:solidFill>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2540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3435927" y="4676673"/>
            <a:ext cx="5624946"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4155025" y="4849481"/>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765822" y="5149663"/>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6 Días / 5</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7918629" y="4880603"/>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3631257" y="3946467"/>
            <a:ext cx="5298940"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PERU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MARAVILLOSO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3415" y="5057560"/>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0" y="646331"/>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211668"/>
            <a:ext cx="8804548" cy="6463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101918" y="1399702"/>
            <a:ext cx="891277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101917" y="1416047"/>
            <a:ext cx="8515609" cy="4151393"/>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con desayuno en el hotel elegido en Lima.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por Lima</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4 noches de alojamiento con desayuno en el hotel elegido en 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Montaña de 7 Colores con desayuno y almuerzo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Maras y Moray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hotel/estación de tren/hotel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entrada a Machu Picchu con visita guiada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8" y="6262202"/>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037" r="27037"/>
          <a:stretch/>
        </p:blipFill>
        <p:spPr>
          <a:xfrm>
            <a:off x="8804547" y="0"/>
            <a:ext cx="338745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0" y="0"/>
            <a:ext cx="10130897"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MARAVILLOSO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552967" y="1288899"/>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LIM/</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52" r="2535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549617"/>
            <a:ext cx="7055002"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MARAVILLOSO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3542223" y="404125"/>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2119822" y="516724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2646295" y="988900"/>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184477903"/>
              </p:ext>
            </p:extLst>
          </p:nvPr>
        </p:nvGraphicFramePr>
        <p:xfrm>
          <a:off x="2119822" y="1456773"/>
          <a:ext cx="6222353" cy="3710471"/>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392773">
                <a:tc>
                  <a:txBody>
                    <a:bodyPr/>
                    <a:lstStyle/>
                    <a:p>
                      <a:pPr algn="ctr"/>
                      <a:r>
                        <a:rPr lang="es-MX" sz="1200" dirty="0">
                          <a:solidFill>
                            <a:schemeClr val="bg1"/>
                          </a:solidFill>
                          <a:effectLst/>
                          <a:latin typeface="+mn-lt"/>
                          <a:ea typeface="Times New Roman" panose="02020603050405020304" pitchFamily="18" charset="0"/>
                          <a:cs typeface="Times New Roman" panose="02020603050405020304" pitchFamily="18" charset="0"/>
                        </a:rPr>
                        <a:t>CONFORT</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kumimoji="0" lang="es-US" sz="1200" b="0" i="0" u="none" strike="noStrike" kern="1200" cap="none" spc="0" normalizeH="0" baseline="0" noProof="0" dirty="0">
                          <a:ln>
                            <a:noFill/>
                          </a:ln>
                          <a:solidFill>
                            <a:srgbClr val="000000"/>
                          </a:solidFill>
                          <a:effectLst/>
                          <a:uLnTx/>
                          <a:uFillTx/>
                          <a:latin typeface="+mn-lt"/>
                          <a:ea typeface="+mn-ea"/>
                          <a:cs typeface="+mn-cs"/>
                        </a:rPr>
                        <a:t>Lima</a:t>
                      </a:r>
                    </a:p>
                    <a:p>
                      <a:pPr algn="ctr"/>
                      <a:r>
                        <a:rPr kumimoji="0" lang="es-US" sz="1200" b="0" i="0" u="none" strike="noStrike" kern="1200" cap="none" spc="0" normalizeH="0" baseline="0" noProof="0" dirty="0">
                          <a:ln>
                            <a:noFill/>
                          </a:ln>
                          <a:solidFill>
                            <a:srgbClr val="000000"/>
                          </a:solidFill>
                          <a:effectLst/>
                          <a:uLnTx/>
                          <a:uFillTx/>
                          <a:latin typeface="+mn-lt"/>
                          <a:ea typeface="+mn-ea"/>
                          <a:cs typeface="+mn-cs"/>
                        </a:rPr>
                        <a:t>Cusco</a:t>
                      </a:r>
                    </a:p>
                  </a:txBody>
                  <a:tcPr marL="23244" marR="23244" marT="15496" marB="15496" anchor="ctr">
                    <a:solidFill>
                      <a:schemeClr val="tx2">
                        <a:lumMod val="40000"/>
                        <a:lumOff val="60000"/>
                      </a:schemeClr>
                    </a:solidFill>
                  </a:tcPr>
                </a:tc>
                <a:tc>
                  <a:txBody>
                    <a:bodyPr/>
                    <a:lstStyle/>
                    <a:p>
                      <a:pPr algn="ctr">
                        <a:lnSpc>
                          <a:spcPct val="115000"/>
                        </a:lnSpc>
                      </a:pPr>
                      <a:r>
                        <a:rPr lang="es-CO" sz="1200" kern="1800" dirty="0">
                          <a:effectLst/>
                          <a:latin typeface="+mn-lt"/>
                          <a:ea typeface="Batang" panose="02030600000101010101" pitchFamily="18" charset="-127"/>
                          <a:cs typeface="Times New Roman" panose="02020603050405020304" pitchFamily="18" charset="0"/>
                        </a:rPr>
                        <a:t>El Tambo I</a:t>
                      </a:r>
                    </a:p>
                    <a:p>
                      <a:pPr algn="ctr">
                        <a:lnSpc>
                          <a:spcPct val="115000"/>
                        </a:lnSpc>
                      </a:pPr>
                      <a:r>
                        <a:rPr lang="es-CO" sz="1200" kern="1800" dirty="0" err="1">
                          <a:effectLst/>
                          <a:latin typeface="+mn-lt"/>
                          <a:ea typeface="Batang" panose="02030600000101010101" pitchFamily="18" charset="-127"/>
                          <a:cs typeface="Times New Roman" panose="02020603050405020304" pitchFamily="18" charset="0"/>
                        </a:rPr>
                        <a:t>Mabey</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942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781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773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596</a:t>
                      </a:r>
                    </a:p>
                  </a:txBody>
                  <a:tcPr marL="9525" marR="9525" marT="9525" marB="0" anchor="ctr">
                    <a:solidFill>
                      <a:schemeClr val="tx2">
                        <a:lumMod val="40000"/>
                        <a:lumOff val="60000"/>
                      </a:schemeClr>
                    </a:solidFill>
                  </a:tcPr>
                </a:tc>
                <a:tc rowSpan="6">
                  <a:txBody>
                    <a:bodyPr/>
                    <a:lstStyle/>
                    <a:p>
                      <a:pPr algn="ctr">
                        <a:spcAft>
                          <a:spcPts val="0"/>
                        </a:spcAft>
                      </a:pPr>
                      <a:r>
                        <a:rPr lang="es-US" sz="1200" dirty="0">
                          <a:solidFill>
                            <a:schemeClr val="tx1"/>
                          </a:solidFill>
                          <a:effectLst/>
                          <a:latin typeface="+mn-lt"/>
                          <a:cs typeface="Times New Roman" panose="02020603050405020304" pitchFamily="18" charset="0"/>
                        </a:rPr>
                        <a:t>449</a:t>
                      </a:r>
                      <a:endParaRPr lang="es-CO" sz="1200" dirty="0">
                        <a:solidFill>
                          <a:schemeClr val="tx1"/>
                        </a:solidFill>
                        <a:effectLst/>
                        <a:latin typeface="+mn-lt"/>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2817742589"/>
                  </a:ext>
                </a:extLst>
              </a:tr>
              <a:tr h="35015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Habitat</a:t>
                      </a:r>
                    </a:p>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San Francisco Plaza</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974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810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789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612</a:t>
                      </a:r>
                    </a:p>
                  </a:txBody>
                  <a:tcPr marL="9525" marR="9525" marT="9525" marB="0" anchor="ctr">
                    <a:solidFill>
                      <a:schemeClr val="tx2">
                        <a:lumMod val="40000"/>
                        <a:lumOff val="60000"/>
                      </a:schemeClr>
                    </a:solidFill>
                  </a:tcPr>
                </a:tc>
                <a:tc vMerge="1">
                  <a:txBody>
                    <a:bodyPr/>
                    <a:lstStyle/>
                    <a:p>
                      <a:pPr algn="ctr">
                        <a:spcAft>
                          <a:spcPts val="0"/>
                        </a:spcAft>
                      </a:pPr>
                      <a:r>
                        <a:rPr lang="es-US" sz="1200" dirty="0">
                          <a:effectLst/>
                          <a:latin typeface="+mn-lt"/>
                        </a:rPr>
                        <a:t>358</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535964">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Libre Hotel Signature Collection</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Terra Andina </a:t>
                      </a:r>
                      <a:r>
                        <a:rPr lang="en-US" sz="1200" kern="1800" dirty="0" err="1">
                          <a:solidFill>
                            <a:srgbClr val="000000"/>
                          </a:solidFill>
                          <a:effectLst/>
                          <a:latin typeface="+mn-lt"/>
                          <a:ea typeface="Batang" panose="02030600000101010101" pitchFamily="18" charset="-127"/>
                          <a:cs typeface="Times New Roman" panose="02020603050405020304" pitchFamily="18" charset="0"/>
                        </a:rPr>
                        <a:t>Mansión</a:t>
                      </a:r>
                      <a:r>
                        <a:rPr lang="en-US" sz="1200" kern="1800" dirty="0">
                          <a:solidFill>
                            <a:srgbClr val="000000"/>
                          </a:solidFill>
                          <a:effectLst/>
                          <a:latin typeface="+mn-lt"/>
                          <a:ea typeface="Batang" panose="02030600000101010101" pitchFamily="18" charset="-127"/>
                          <a:cs typeface="Times New Roman" panose="02020603050405020304" pitchFamily="18" charset="0"/>
                        </a:rPr>
                        <a:t> Colonial</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1056</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837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823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646</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611833169"/>
                  </a:ext>
                </a:extLst>
              </a:tr>
              <a:tr h="4495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Estelar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endParaRPr lang="pt-BR" sz="1200" kern="1800" dirty="0">
                        <a:solidFill>
                          <a:srgbClr val="000000"/>
                        </a:solidFill>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dirty="0" err="1">
                          <a:solidFill>
                            <a:srgbClr val="000000"/>
                          </a:solidFill>
                          <a:effectLst/>
                          <a:latin typeface="+mn-lt"/>
                          <a:ea typeface="Batang" panose="02030600000101010101" pitchFamily="18" charset="-127"/>
                          <a:cs typeface="Times New Roman" panose="02020603050405020304" pitchFamily="18" charset="0"/>
                        </a:rPr>
                        <a:t>Xima</a:t>
                      </a:r>
                      <a:r>
                        <a:rPr lang="pt-BR" sz="1200" kern="1800" dirty="0">
                          <a:solidFill>
                            <a:srgbClr val="000000"/>
                          </a:solidFill>
                          <a:effectLst/>
                          <a:latin typeface="+mn-lt"/>
                          <a:ea typeface="Batang" panose="02030600000101010101" pitchFamily="18" charset="-127"/>
                          <a:cs typeface="Times New Roman" panose="02020603050405020304" pitchFamily="18" charset="0"/>
                        </a:rPr>
                        <a:t> Hotel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1125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871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869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692</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3505806391"/>
                  </a:ext>
                </a:extLst>
              </a:tr>
              <a:tr h="522022">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err="1">
                          <a:solidFill>
                            <a:srgbClr val="000000"/>
                          </a:solidFill>
                          <a:effectLst/>
                          <a:latin typeface="+mn-lt"/>
                          <a:ea typeface="Batang" panose="02030600000101010101" pitchFamily="18" charset="-127"/>
                          <a:cs typeface="Times New Roman" panose="02020603050405020304" pitchFamily="18" charset="0"/>
                        </a:rPr>
                        <a:t>Innside</a:t>
                      </a:r>
                      <a:r>
                        <a:rPr lang="en-US" sz="1200" kern="1800" dirty="0">
                          <a:solidFill>
                            <a:srgbClr val="000000"/>
                          </a:solidFill>
                          <a:effectLst/>
                          <a:latin typeface="+mn-lt"/>
                          <a:ea typeface="Batang" panose="02030600000101010101" pitchFamily="18" charset="-127"/>
                          <a:cs typeface="Times New Roman" panose="02020603050405020304" pitchFamily="18" charset="0"/>
                        </a:rPr>
                        <a:t> by Melia</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Hilton Garden Inn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1316</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967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962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785</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4265476117"/>
                  </a:ext>
                </a:extLst>
              </a:tr>
              <a:tr h="420658">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Cusco</a:t>
                      </a: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Pullman Miraflores</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Aranwa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1747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1182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1101</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Open Sans" panose="020B0606030504020204" pitchFamily="34" charset="0"/>
                        </a:rPr>
                        <a:t>924</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519857195"/>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CuadroTexto 12">
            <a:extLst>
              <a:ext uri="{FF2B5EF4-FFF2-40B4-BE49-F238E27FC236}">
                <a16:creationId xmlns:a16="http://schemas.microsoft.com/office/drawing/2014/main" id="{98BEE8F8-C3EA-BF0C-1F78-A1D179D51537}"/>
              </a:ext>
            </a:extLst>
          </p:cNvPr>
          <p:cNvSpPr txBox="1"/>
          <p:nvPr/>
        </p:nvSpPr>
        <p:spPr>
          <a:xfrm>
            <a:off x="238103" y="4180917"/>
            <a:ext cx="11953897" cy="234019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3907362841"/>
              </p:ext>
            </p:extLst>
          </p:nvPr>
        </p:nvGraphicFramePr>
        <p:xfrm>
          <a:off x="737498" y="994495"/>
          <a:ext cx="5005135" cy="2171239"/>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graphicFrame>
        <p:nvGraphicFramePr>
          <p:cNvPr id="9" name="Tabla 8">
            <a:extLst>
              <a:ext uri="{FF2B5EF4-FFF2-40B4-BE49-F238E27FC236}">
                <a16:creationId xmlns:a16="http://schemas.microsoft.com/office/drawing/2014/main" id="{71BEFC70-78CE-DE57-9194-6D51E36E8C4A}"/>
              </a:ext>
            </a:extLst>
          </p:cNvPr>
          <p:cNvGraphicFramePr>
            <a:graphicFrameLocks noGrp="1"/>
          </p:cNvGraphicFramePr>
          <p:nvPr>
            <p:extLst>
              <p:ext uri="{D42A27DB-BD31-4B8C-83A1-F6EECF244321}">
                <p14:modId xmlns:p14="http://schemas.microsoft.com/office/powerpoint/2010/main" val="2799273700"/>
              </p:ext>
            </p:extLst>
          </p:nvPr>
        </p:nvGraphicFramePr>
        <p:xfrm>
          <a:off x="6215051" y="1050984"/>
          <a:ext cx="5695517" cy="977921"/>
        </p:xfrm>
        <a:graphic>
          <a:graphicData uri="http://schemas.openxmlformats.org/drawingml/2006/table">
            <a:tbl>
              <a:tblPr firstRow="1" firstCol="1" bandRow="1">
                <a:tableStyleId>{5C22544A-7EE6-4342-B048-85BDC9FD1C3A}</a:tableStyleId>
              </a:tblPr>
              <a:tblGrid>
                <a:gridCol w="1843685">
                  <a:extLst>
                    <a:ext uri="{9D8B030D-6E8A-4147-A177-3AD203B41FA5}">
                      <a16:colId xmlns:a16="http://schemas.microsoft.com/office/drawing/2014/main" val="1770509053"/>
                    </a:ext>
                  </a:extLst>
                </a:gridCol>
                <a:gridCol w="884129">
                  <a:extLst>
                    <a:ext uri="{9D8B030D-6E8A-4147-A177-3AD203B41FA5}">
                      <a16:colId xmlns:a16="http://schemas.microsoft.com/office/drawing/2014/main" val="3305312321"/>
                    </a:ext>
                  </a:extLst>
                </a:gridCol>
                <a:gridCol w="1045189">
                  <a:extLst>
                    <a:ext uri="{9D8B030D-6E8A-4147-A177-3AD203B41FA5}">
                      <a16:colId xmlns:a16="http://schemas.microsoft.com/office/drawing/2014/main" val="1794519726"/>
                    </a:ext>
                  </a:extLst>
                </a:gridCol>
                <a:gridCol w="961257">
                  <a:extLst>
                    <a:ext uri="{9D8B030D-6E8A-4147-A177-3AD203B41FA5}">
                      <a16:colId xmlns:a16="http://schemas.microsoft.com/office/drawing/2014/main" val="670038445"/>
                    </a:ext>
                  </a:extLst>
                </a:gridCol>
                <a:gridCol w="961257">
                  <a:extLst>
                    <a:ext uri="{9D8B030D-6E8A-4147-A177-3AD203B41FA5}">
                      <a16:colId xmlns:a16="http://schemas.microsoft.com/office/drawing/2014/main" val="2320059283"/>
                    </a:ext>
                  </a:extLst>
                </a:gridCol>
              </a:tblGrid>
              <a:tr h="610235">
                <a:tc>
                  <a:txBody>
                    <a:bodyPr/>
                    <a:lstStyle/>
                    <a:p>
                      <a:pPr algn="ctr">
                        <a:lnSpc>
                          <a:spcPct val="115000"/>
                        </a:lnSpc>
                      </a:pPr>
                      <a:r>
                        <a:rPr lang="es-ES_tradnl" sz="1100" kern="1800" dirty="0">
                          <a:effectLst/>
                        </a:rPr>
                        <a:t>SUPLEMENTOS UP GRADE DE </a:t>
                      </a:r>
                      <a:endParaRPr lang="es-CO" sz="1000" kern="1800" dirty="0">
                        <a:effectLst/>
                      </a:endParaRPr>
                    </a:p>
                    <a:p>
                      <a:pPr algn="ctr">
                        <a:lnSpc>
                          <a:spcPct val="115000"/>
                        </a:lnSpc>
                      </a:pPr>
                      <a:r>
                        <a:rPr lang="es-ES_tradnl" sz="1100" kern="1800" dirty="0">
                          <a:effectLst/>
                        </a:rPr>
                        <a:t>TREN EXPEDITION 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VISTADOME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VISTADOME OBSERVATORY</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THE VOYAGER</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MACHU PICCHU 360º</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425327561"/>
                  </a:ext>
                </a:extLst>
              </a:tr>
              <a:tr h="187917">
                <a:tc>
                  <a:txBody>
                    <a:bodyPr/>
                    <a:lstStyle/>
                    <a:p>
                      <a:pPr>
                        <a:lnSpc>
                          <a:spcPct val="115000"/>
                        </a:lnSpc>
                      </a:pPr>
                      <a:r>
                        <a:rPr lang="es-ES" sz="1100" kern="1800" dirty="0">
                          <a:effectLst/>
                        </a:rPr>
                        <a:t>ADULTOS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70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99</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20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rPr>
                        <a:t>119</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144349472"/>
                  </a:ext>
                </a:extLst>
              </a:tr>
              <a:tr h="65471">
                <a:tc>
                  <a:txBody>
                    <a:bodyPr/>
                    <a:lstStyle/>
                    <a:p>
                      <a:pPr>
                        <a:lnSpc>
                          <a:spcPct val="115000"/>
                        </a:lnSpc>
                      </a:pPr>
                      <a:r>
                        <a:rPr lang="es-ES" sz="1100" kern="1800" dirty="0">
                          <a:effectLst/>
                        </a:rPr>
                        <a:t>CHD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52</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73</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20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92</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019674358"/>
                  </a:ext>
                </a:extLst>
              </a:tr>
            </a:tbl>
          </a:graphicData>
        </a:graphic>
      </p:graphicFrame>
    </p:spTree>
    <p:extLst>
      <p:ext uri="{BB962C8B-B14F-4D97-AF65-F5344CB8AC3E}">
        <p14:creationId xmlns:p14="http://schemas.microsoft.com/office/powerpoint/2010/main" val="347032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16" r="1921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869146"/>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530592"/>
            <a:ext cx="4372158" cy="338554"/>
          </a:xfrm>
          <a:prstGeom prst="rect">
            <a:avLst/>
          </a:prstGeom>
          <a:noFill/>
        </p:spPr>
        <p:txBody>
          <a:bodyPr wrap="square" rtlCol="0">
            <a:spAutoFit/>
          </a:bodyPr>
          <a:lstStyle/>
          <a:p>
            <a:r>
              <a:rPr lang="es-CO" sz="1600" b="1" noProof="0" dirty="0">
                <a:solidFill>
                  <a:srgbClr val="0070C0"/>
                </a:solidFill>
              </a:rPr>
              <a:t>PERU MARAVILLOSO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367947"/>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Lima, Bienvenida y asistencia en su traslado al hotel.  Alojamiento en Lima.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16" r="1921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896654" y="127319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896654" y="934643"/>
            <a:ext cx="4372158" cy="338554"/>
          </a:xfrm>
          <a:prstGeom prst="rect">
            <a:avLst/>
          </a:prstGeom>
          <a:noFill/>
        </p:spPr>
        <p:txBody>
          <a:bodyPr wrap="square" rtlCol="0">
            <a:spAutoFit/>
          </a:bodyPr>
          <a:lstStyle/>
          <a:p>
            <a:r>
              <a:rPr lang="es-CO" sz="1600" b="1" noProof="0" dirty="0">
                <a:solidFill>
                  <a:srgbClr val="0070C0"/>
                </a:solidFill>
              </a:rPr>
              <a:t>PERU MARAVILLOSO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57455" y="1725609"/>
            <a:ext cx="5920509"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 / CUSCO</a:t>
            </a:r>
          </a:p>
          <a:p>
            <a:pPr algn="just">
              <a:lnSpc>
                <a:spcPct val="150000"/>
              </a:lnSpc>
            </a:pPr>
            <a:r>
              <a:rPr lang="es-CO" sz="1200" b="1" i="0" noProof="0" dirty="0">
                <a:solidFill>
                  <a:srgbClr val="000000"/>
                </a:solidFill>
                <a:effectLst/>
              </a:rPr>
              <a:t> </a:t>
            </a: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16" r="19216"/>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PERU MARAVILLOSO</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450164"/>
            <a:ext cx="5364096"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 CUSCO / MONTAÑA DE 7 COLORES  / CUSCO</a:t>
            </a:r>
          </a:p>
          <a:p>
            <a:pPr algn="just">
              <a:lnSpc>
                <a:spcPct val="150000"/>
              </a:lnSpc>
            </a:pPr>
            <a:r>
              <a:rPr lang="es-MX" sz="1200" b="0" i="0" noProof="0" dirty="0">
                <a:solidFill>
                  <a:srgbClr val="000000"/>
                </a:solidFill>
                <a:effectLst/>
              </a:rPr>
              <a:t>Emprenderemos una gran aventura hacia Montaña del Arco Iris, </a:t>
            </a:r>
            <a:r>
              <a:rPr lang="es-MX" sz="1200" b="0" i="0" noProof="0" dirty="0" err="1">
                <a:solidFill>
                  <a:srgbClr val="000000"/>
                </a:solidFill>
                <a:effectLst/>
              </a:rPr>
              <a:t>Vinicunca</a:t>
            </a:r>
            <a:r>
              <a:rPr lang="es-MX" sz="1200" b="0" i="0" noProof="0" dirty="0">
                <a:solidFill>
                  <a:srgbClr val="000000"/>
                </a:solidFill>
                <a:effectLst/>
              </a:rPr>
              <a:t>. Muy temprano por la mañana, salida en van a lo largo del Valle Sur hasta llegar a la localidad de </a:t>
            </a:r>
            <a:r>
              <a:rPr lang="es-MX" sz="1200" b="0" i="0" noProof="0" dirty="0" err="1">
                <a:solidFill>
                  <a:srgbClr val="000000"/>
                </a:solidFill>
                <a:effectLst/>
              </a:rPr>
              <a:t>Cusipata</a:t>
            </a:r>
            <a:r>
              <a:rPr lang="es-MX" sz="1200" b="0" i="0" noProof="0" dirty="0">
                <a:solidFill>
                  <a:srgbClr val="000000"/>
                </a:solidFill>
                <a:effectLst/>
              </a:rPr>
              <a:t>. Desayuno. Luego iniciaremos el ascenso por un camino de tierra comunal hasta llegar a los 4,800 </a:t>
            </a:r>
            <a:r>
              <a:rPr lang="es-MX" sz="1200" b="0" i="0" noProof="0" dirty="0" err="1">
                <a:solidFill>
                  <a:srgbClr val="000000"/>
                </a:solidFill>
                <a:effectLst/>
              </a:rPr>
              <a:t>mts</a:t>
            </a:r>
            <a:r>
              <a:rPr lang="es-MX" sz="1200" b="0" i="0" noProof="0" dirty="0">
                <a:solidFill>
                  <a:srgbClr val="000000"/>
                </a:solidFill>
                <a:effectLst/>
              </a:rPr>
              <a:t> de altitud. Iniciaremos una caminata a través de un sendero de 4 km. </a:t>
            </a:r>
            <a:r>
              <a:rPr lang="es-MX" sz="1200" b="0" i="0" noProof="0" dirty="0" err="1">
                <a:solidFill>
                  <a:srgbClr val="000000"/>
                </a:solidFill>
                <a:effectLst/>
              </a:rPr>
              <a:t>observadno</a:t>
            </a:r>
            <a:r>
              <a:rPr lang="es-MX" sz="1200" b="0" i="0" noProof="0" dirty="0">
                <a:solidFill>
                  <a:srgbClr val="000000"/>
                </a:solidFill>
                <a:effectLst/>
              </a:rPr>
              <a:t> a lo lejos la cordillera nevada del Ausangate. Nuestro guía lo acompañará y enseñará como caminar en altura. La red de montaña de colores comenzará a aparecer poco a poco, hasta llegar al mirador a 5,000 msnm. Sus formaciones geológicas nos revelarán todo su gran esplendor. </a:t>
            </a:r>
            <a:r>
              <a:rPr lang="es-MX" sz="1200" b="0" i="0" noProof="0" dirty="0" err="1">
                <a:solidFill>
                  <a:srgbClr val="000000"/>
                </a:solidFill>
                <a:effectLst/>
              </a:rPr>
              <a:t>Vinicunca</a:t>
            </a:r>
            <a:r>
              <a:rPr lang="es-MX" sz="1200" b="0" i="0" noProof="0" dirty="0">
                <a:solidFill>
                  <a:srgbClr val="000000"/>
                </a:solidFill>
                <a:effectLst/>
              </a:rPr>
              <a:t> es uno de los grandes atractivos que no debe dejar de visitar en su viaje a Perú. Tiempo libre para fotos. Luego descenderemos por el mismo sendero, para abordar nuestro vehículo y descender a </a:t>
            </a:r>
            <a:r>
              <a:rPr lang="es-MX" sz="1200" b="0" i="0" noProof="0" dirty="0" err="1">
                <a:solidFill>
                  <a:srgbClr val="000000"/>
                </a:solidFill>
                <a:effectLst/>
              </a:rPr>
              <a:t>Cusipata</a:t>
            </a:r>
            <a:r>
              <a:rPr lang="es-MX" sz="1200" b="0" i="0" noProof="0" dirty="0">
                <a:solidFill>
                  <a:srgbClr val="000000"/>
                </a:solidFill>
                <a:effectLst/>
              </a:rPr>
              <a:t>. Almuerzo. Retorno a Cusco.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16" r="19216"/>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226773"/>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888219"/>
            <a:ext cx="4372158" cy="338554"/>
          </a:xfrm>
          <a:prstGeom prst="rect">
            <a:avLst/>
          </a:prstGeom>
          <a:noFill/>
        </p:spPr>
        <p:txBody>
          <a:bodyPr wrap="square" rtlCol="0">
            <a:spAutoFit/>
          </a:bodyPr>
          <a:lstStyle/>
          <a:p>
            <a:r>
              <a:rPr lang="es-CO" sz="1600" b="1" noProof="0" dirty="0">
                <a:solidFill>
                  <a:srgbClr val="0070C0"/>
                </a:solidFill>
              </a:rPr>
              <a:t>PERU MARAVILLOSO</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791909"/>
            <a:ext cx="5364096" cy="255582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4. C</a:t>
            </a:r>
            <a:r>
              <a:rPr lang="es-MX" sz="1200" b="1" i="0" noProof="0" dirty="0">
                <a:solidFill>
                  <a:srgbClr val="000000"/>
                </a:solidFill>
                <a:effectLst/>
              </a:rPr>
              <a:t>USCO/MARAS Y MORAY / CUSCO</a:t>
            </a:r>
          </a:p>
          <a:p>
            <a:pPr algn="just">
              <a:lnSpc>
                <a:spcPct val="150000"/>
              </a:lnSpc>
            </a:pPr>
            <a:r>
              <a:rPr lang="es-MX" sz="1200" b="0" i="0" noProof="0" dirty="0">
                <a:solidFill>
                  <a:srgbClr val="000000"/>
                </a:solidFill>
                <a:effectLst/>
              </a:rPr>
              <a:t>Iniciaremos nuestro recorrido en Moray, donde la vista es impresionante gracias a colosales terrazas concéntricas simulando un gran anfiteatro. Su utilidad: recrear 20 diferentes tipos de microclimas, medición que aseguraba la producción agrícola del imperio. Seguiremos hasta Maras, las famosas y milenarias minas de sal de la época colonial. El contraste de sus pozos blancos con el verde valle es imponente e imperdible para una postal espectacular del Valle Sagrado de los Incas.  Retorno a Cusco. Tarde Libre. Alojamiento.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66308522"/>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5458</TotalTime>
  <Words>1545</Words>
  <Application>Microsoft Office PowerPoint</Application>
  <PresentationFormat>Panorámica</PresentationFormat>
  <Paragraphs>177</Paragraphs>
  <Slides>11</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Aptos</vt:lpstr>
      <vt:lpstr>Arial</vt:lpstr>
      <vt:lpstr>Cinzel</vt:lpstr>
      <vt:lpstr>Helvetica</vt:lpstr>
      <vt:lpstr>Montserrat</vt:lpstr>
      <vt:lpstr>Open Sans</vt:lpstr>
      <vt:lpstr>Symbol</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32</cp:revision>
  <dcterms:created xsi:type="dcterms:W3CDTF">2024-08-19T01:20:52Z</dcterms:created>
  <dcterms:modified xsi:type="dcterms:W3CDTF">2025-07-24T22:39:47Z</dcterms:modified>
</cp:coreProperties>
</file>