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7"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1370"/>
  </p:normalViewPr>
  <p:slideViewPr>
    <p:cSldViewPr snapToGrid="0" showGuides="1">
      <p:cViewPr varScale="1">
        <p:scale>
          <a:sx n="104" d="100"/>
          <a:sy n="104" d="100"/>
        </p:scale>
        <p:origin x="1128"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10/07/2025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10/07/2025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10/07/2025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10/07/2025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10/07/2025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3367073" y="4676673"/>
            <a:ext cx="6709799"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983182" y="4905617"/>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759199" y="5164092"/>
            <a:ext cx="4422404" cy="422360"/>
          </a:xfrm>
          <a:prstGeom prst="rect">
            <a:avLst/>
          </a:prstGeom>
          <a:noFill/>
        </p:spPr>
        <p:txBody>
          <a:bodyPr wrap="square" rtlCol="0">
            <a:spAutoFit/>
          </a:bodyPr>
          <a:lstStyle/>
          <a:p>
            <a:pPr>
              <a:lnSpc>
                <a:spcPct val="150000"/>
              </a:lnSpc>
            </a:pPr>
            <a:r>
              <a:rPr lang="es-CO" sz="1600" i="1" dirty="0">
                <a:solidFill>
                  <a:schemeClr val="bg1"/>
                </a:solidFill>
              </a:rPr>
              <a:t>6 </a:t>
            </a:r>
            <a:r>
              <a:rPr lang="es-CO" sz="1600" b="0" i="1" noProof="0" dirty="0">
                <a:solidFill>
                  <a:schemeClr val="bg1"/>
                </a:solidFill>
                <a:effectLst/>
              </a:rPr>
              <a:t>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034547" y="4830134"/>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3367074" y="4027617"/>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a:t>
            </a:r>
            <a:r>
              <a:rPr lang="es-CO" sz="3600" b="1" noProof="0" dirty="0">
                <a:solidFill>
                  <a:schemeClr val="bg1"/>
                </a:solidFill>
                <a:effectLst>
                  <a:glow rad="101600">
                    <a:schemeClr val="accent1">
                      <a:satMod val="175000"/>
                      <a:alpha val="40000"/>
                    </a:schemeClr>
                  </a:glow>
                </a:effectLst>
                <a:latin typeface="Montserrat" panose="02000505000000020004" pitchFamily="2" charset="0"/>
              </a:rPr>
              <a:t>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SAO PAULO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0445" y="4985696"/>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251243"/>
            <a:ext cx="7648292" cy="2710999"/>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servicio regular.</a:t>
            </a:r>
          </a:p>
          <a:p>
            <a:pPr marL="28575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Traslados entre ciudades</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de alojamiento  en Rio  de Janeiro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en Sao Paulo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a partir del día 2</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Full Day Pan de Azúcar </a:t>
            </a:r>
          </a:p>
          <a:p>
            <a:pPr marL="285750" lvl="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Cristo Corcovado en Vans + City Tour Panorámico con almuerzo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en Sao Paulo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75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811" r="4811"/>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RIO DE JANEIRO  </a:t>
            </a:r>
            <a:r>
              <a:rPr lang="es-CO" sz="3600" b="1" noProof="0" dirty="0">
                <a:solidFill>
                  <a:srgbClr val="FF6600"/>
                </a:solidFill>
                <a:latin typeface="Montserrat" panose="02000505000000020004" pitchFamily="2" charset="0"/>
              </a:rPr>
              <a:t>SAO PAULO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BOG/GIG/SAO/BOG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65" r="1465"/>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151389" y="179451"/>
            <a:ext cx="7448981" cy="646331"/>
          </a:xfrm>
          <a:prstGeom prst="rect">
            <a:avLst/>
          </a:prstGeom>
          <a:noFill/>
        </p:spPr>
        <p:txBody>
          <a:bodyPr wrap="square" rtlCol="0">
            <a:spAutoFit/>
          </a:bodyPr>
          <a:lstStyle/>
          <a:p>
            <a:r>
              <a:rPr lang="es-CO" sz="3600" b="1" noProof="0" dirty="0">
                <a:latin typeface="Montserrat" panose="02000505000000020004" pitchFamily="2" charset="0"/>
              </a:rPr>
              <a:t>RIO DE JANEIRO  </a:t>
            </a:r>
            <a:r>
              <a:rPr lang="es-CO" sz="3600" b="1" noProof="0" dirty="0">
                <a:solidFill>
                  <a:srgbClr val="FF6600"/>
                </a:solidFill>
                <a:latin typeface="Montserrat" panose="02000505000000020004" pitchFamily="2" charset="0"/>
              </a:rPr>
              <a:t>SAO PAULO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638401" y="200456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565064" y="256052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1772583783"/>
              </p:ext>
            </p:extLst>
          </p:nvPr>
        </p:nvGraphicFramePr>
        <p:xfrm>
          <a:off x="477423" y="3190602"/>
          <a:ext cx="5390512" cy="2466665"/>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4">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41667">
                <a:tc>
                  <a:txBody>
                    <a:bodyPr/>
                    <a:lstStyle/>
                    <a:p>
                      <a:pPr algn="ctr">
                        <a:lnSpc>
                          <a:spcPct val="120000"/>
                        </a:lnSpc>
                      </a:pPr>
                      <a:r>
                        <a:rPr lang="es-ES" sz="1200" dirty="0">
                          <a:effectLst/>
                        </a:rPr>
                        <a:t>MIRAMAR BY WINDSOR</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GRAND ESTAMPLAZA BERRINI</a:t>
                      </a:r>
                      <a:endParaRPr lang="es-CO"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MX" sz="1200" b="0" i="0" u="none" strike="noStrike" dirty="0">
                          <a:solidFill>
                            <a:srgbClr val="000000"/>
                          </a:solidFill>
                          <a:effectLst/>
                          <a:latin typeface="+mn-lt"/>
                        </a:rPr>
                        <a:t>1501</a:t>
                      </a:r>
                      <a:endParaRPr lang="es-CO" sz="1200" b="0" i="0" u="none" strike="noStrike" dirty="0">
                        <a:solidFill>
                          <a:srgbClr val="000000"/>
                        </a:solidFill>
                        <a:effectLst/>
                        <a:latin typeface="+mn-lt"/>
                      </a:endParaRPr>
                    </a:p>
                  </a:txBody>
                  <a:tcPr marL="9525" marR="9525" marT="9525" marB="0" anchor="ctr"/>
                </a:tc>
                <a:tc>
                  <a:txBody>
                    <a:bodyPr/>
                    <a:lstStyle/>
                    <a:p>
                      <a:pPr algn="ctr" fontAlgn="b"/>
                      <a:r>
                        <a:rPr lang="es-CO" sz="1200" b="0" i="0" u="none" strike="noStrike" dirty="0">
                          <a:solidFill>
                            <a:srgbClr val="000000"/>
                          </a:solidFill>
                          <a:effectLst/>
                          <a:latin typeface="+mn-lt"/>
                        </a:rPr>
                        <a:t>1022</a:t>
                      </a:r>
                    </a:p>
                  </a:txBody>
                  <a:tcPr marL="9525" marR="9525" marT="9525" marB="0" anchor="ctr"/>
                </a:tc>
                <a:extLst>
                  <a:ext uri="{0D108BD9-81ED-4DB2-BD59-A6C34878D82A}">
                    <a16:rowId xmlns:a16="http://schemas.microsoft.com/office/drawing/2014/main" val="769908571"/>
                  </a:ext>
                </a:extLst>
              </a:tr>
              <a:tr h="203200">
                <a:tc gridSpan="4">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69013">
                <a:tc>
                  <a:txBody>
                    <a:bodyPr/>
                    <a:lstStyle/>
                    <a:p>
                      <a:pPr algn="ctr">
                        <a:lnSpc>
                          <a:spcPct val="120000"/>
                        </a:lnSpc>
                      </a:pPr>
                      <a:r>
                        <a:rPr lang="es-MX" sz="1200" dirty="0">
                          <a:effectLst/>
                        </a:rPr>
                        <a:t>WINDSOR LEME</a:t>
                      </a:r>
                    </a:p>
                    <a:p>
                      <a:pPr algn="ctr">
                        <a:lnSpc>
                          <a:spcPct val="120000"/>
                        </a:lnSpc>
                      </a:pPr>
                      <a:r>
                        <a:rPr lang="es-MX" sz="1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ESTAMPLAZA PAULISTA</a:t>
                      </a:r>
                      <a:endParaRPr lang="es-CO"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MX" sz="1200" b="0" i="0" u="none" strike="noStrike" dirty="0">
                          <a:solidFill>
                            <a:srgbClr val="000000"/>
                          </a:solidFill>
                          <a:effectLst/>
                          <a:latin typeface="+mn-lt"/>
                        </a:rPr>
                        <a:t>1</a:t>
                      </a:r>
                      <a:r>
                        <a:rPr lang="es-CO" sz="1200" b="0" i="0" u="none" strike="noStrike" dirty="0">
                          <a:solidFill>
                            <a:srgbClr val="000000"/>
                          </a:solidFill>
                          <a:effectLst/>
                          <a:latin typeface="+mn-lt"/>
                        </a:rPr>
                        <a:t>199</a:t>
                      </a:r>
                    </a:p>
                  </a:txBody>
                  <a:tcPr marL="9525" marR="9525" marT="9525" marB="0" anchor="ctr"/>
                </a:tc>
                <a:tc>
                  <a:txBody>
                    <a:bodyPr/>
                    <a:lstStyle/>
                    <a:p>
                      <a:pPr algn="ctr" fontAlgn="b"/>
                      <a:r>
                        <a:rPr lang="es-CO" sz="1200" b="0" i="0" u="none" strike="noStrike" dirty="0">
                          <a:solidFill>
                            <a:srgbClr val="000000"/>
                          </a:solidFill>
                          <a:effectLst/>
                          <a:latin typeface="+mn-lt"/>
                        </a:rPr>
                        <a:t>852</a:t>
                      </a:r>
                    </a:p>
                  </a:txBody>
                  <a:tcPr marL="9525" marR="9525" marT="9525" marB="0" anchor="ctr"/>
                </a:tc>
                <a:extLst>
                  <a:ext uri="{0D108BD9-81ED-4DB2-BD59-A6C34878D82A}">
                    <a16:rowId xmlns:a16="http://schemas.microsoft.com/office/drawing/2014/main" val="1799379228"/>
                  </a:ext>
                </a:extLst>
              </a:tr>
              <a:tr h="211840">
                <a:tc gridSpan="4">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3595">
                <a:tc>
                  <a:txBody>
                    <a:bodyPr/>
                    <a:lstStyle/>
                    <a:p>
                      <a:pPr algn="ctr">
                        <a:lnSpc>
                          <a:spcPct val="120000"/>
                        </a:lnSpc>
                      </a:pPr>
                      <a:r>
                        <a:rPr lang="es-ES" sz="1200" dirty="0">
                          <a:effectLst/>
                        </a:rPr>
                        <a:t>AMERICAS COPACABANA</a:t>
                      </a:r>
                    </a:p>
                    <a:p>
                      <a:pPr algn="ctr">
                        <a:lnSpc>
                          <a:spcPct val="120000"/>
                        </a:lnSpc>
                      </a:pPr>
                      <a:r>
                        <a:rPr lang="es-ES" sz="1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HOTEL BOULEVAR</a:t>
                      </a:r>
                      <a:endParaRPr lang="es-CO"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786</a:t>
                      </a:r>
                    </a:p>
                  </a:txBody>
                  <a:tcPr marL="9525" marR="9525" marT="9525" marB="0" anchor="ctr"/>
                </a:tc>
                <a:tc>
                  <a:txBody>
                    <a:bodyPr/>
                    <a:lstStyle/>
                    <a:p>
                      <a:pPr algn="ctr" fontAlgn="b"/>
                      <a:r>
                        <a:rPr lang="es-CO" sz="1200" b="0" i="0" u="none" strike="noStrike" dirty="0">
                          <a:solidFill>
                            <a:srgbClr val="000000"/>
                          </a:solidFill>
                          <a:effectLst/>
                          <a:latin typeface="+mn-lt"/>
                        </a:rPr>
                        <a:t>598</a:t>
                      </a:r>
                    </a:p>
                  </a:txBody>
                  <a:tcPr marL="9525" marR="9525" marT="9525" marB="0" anchor="ctr"/>
                </a:tc>
                <a:extLst>
                  <a:ext uri="{0D108BD9-81ED-4DB2-BD59-A6C34878D82A}">
                    <a16:rowId xmlns:a16="http://schemas.microsoft.com/office/drawing/2014/main" val="2050414882"/>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5023" y="536882"/>
            <a:ext cx="4203440" cy="2052460"/>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94" b="939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RIO DE JANEIRO Y SAO PAULO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RIO DE JANEIRO </a:t>
            </a:r>
          </a:p>
          <a:p>
            <a:pPr algn="just">
              <a:lnSpc>
                <a:spcPct val="150000"/>
              </a:lnSpc>
            </a:pPr>
            <a:r>
              <a:rPr lang="es-MX" sz="1200" b="0" i="0" noProof="0" dirty="0">
                <a:solidFill>
                  <a:srgbClr val="000000"/>
                </a:solidFill>
                <a:effectLst/>
              </a:rPr>
              <a:t>Llegada y traslado al hotel. Tiempo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RIO DE JANEIRO </a:t>
            </a:r>
          </a:p>
          <a:p>
            <a:pPr algn="just">
              <a:lnSpc>
                <a:spcPct val="150000"/>
              </a:lnSpc>
            </a:pPr>
            <a:r>
              <a:rPr lang="es-MX" sz="1200" b="0" i="0" noProof="0" dirty="0">
                <a:solidFill>
                  <a:srgbClr val="000000"/>
                </a:solidFill>
                <a:effectLst/>
              </a:rPr>
              <a:t>Desayuno. Full </a:t>
            </a:r>
            <a:r>
              <a:rPr lang="es-MX" sz="1200" b="0" i="0" noProof="0" dirty="0" err="1">
                <a:solidFill>
                  <a:srgbClr val="000000"/>
                </a:solidFill>
                <a:effectLst/>
              </a:rPr>
              <a:t>day</a:t>
            </a:r>
            <a:r>
              <a:rPr lang="es-MX" sz="1200" b="0" i="0" noProof="0" dirty="0">
                <a:solidFill>
                  <a:srgbClr val="000000"/>
                </a:solidFill>
                <a:effectLst/>
              </a:rPr>
              <a:t> visitando Cristo Redentor en Van, Pan de Azúcar, City Tour Panorámico Visita al Estadio Maracaná, uno de los estadios de fútbol más famosos del mundo. (Parada para fotos de la estatua de Bellini en la parte exterior del estadio). Catedral Metropolitana, un edificio de estilo modernista en forma de pirámide. </a:t>
            </a:r>
            <a:r>
              <a:rPr lang="es-MX" sz="1200" b="0" i="0" noProof="0" dirty="0" err="1">
                <a:solidFill>
                  <a:srgbClr val="000000"/>
                </a:solidFill>
                <a:effectLst/>
              </a:rPr>
              <a:t>Sambódromo</a:t>
            </a:r>
            <a:r>
              <a:rPr lang="es-MX" sz="1200" b="0" i="0" noProof="0" dirty="0">
                <a:solidFill>
                  <a:srgbClr val="000000"/>
                </a:solidFill>
                <a:effectLst/>
              </a:rPr>
              <a:t>, un estadio que alberga el famoso desfile de Carnaval de la ciudad. Escaleras de </a:t>
            </a:r>
            <a:r>
              <a:rPr lang="es-MX" sz="1200" b="0" i="0" noProof="0" dirty="0" err="1">
                <a:solidFill>
                  <a:srgbClr val="000000"/>
                </a:solidFill>
                <a:effectLst/>
              </a:rPr>
              <a:t>Selarón</a:t>
            </a:r>
            <a:r>
              <a:rPr lang="es-MX" sz="1200" b="0" i="0" noProof="0" dirty="0">
                <a:solidFill>
                  <a:srgbClr val="000000"/>
                </a:solidFill>
                <a:effectLst/>
              </a:rPr>
              <a:t>, una escalera colorida hecha de azulejos de todo el mundo. Incluye almuerzo sin bebidas.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1328" t="8889" r="-1328" b="36175"/>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394" b="9394"/>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RIO JANEIRO  Y SAO PAULO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486415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RIO DE JANEIRO </a:t>
            </a:r>
          </a:p>
          <a:p>
            <a:pPr algn="just">
              <a:lnSpc>
                <a:spcPct val="150000"/>
              </a:lnSpc>
            </a:pPr>
            <a:r>
              <a:rPr lang="es-MX" sz="1200" b="0" i="0" noProof="0" dirty="0">
                <a:solidFill>
                  <a:srgbClr val="000000"/>
                </a:solidFill>
                <a:effectLst/>
              </a:rPr>
              <a:t>Desayuno. Dia Libre para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04, RIO DE JANEIRO  - SAO PAULO</a:t>
            </a:r>
          </a:p>
          <a:p>
            <a:pPr algn="just">
              <a:lnSpc>
                <a:spcPct val="150000"/>
              </a:lnSpc>
            </a:pPr>
            <a:r>
              <a:rPr lang="es-MX" sz="1200" b="0" i="0" noProof="0" dirty="0">
                <a:solidFill>
                  <a:srgbClr val="000000"/>
                </a:solidFill>
                <a:effectLst/>
              </a:rPr>
              <a:t>Desayuno. A la hora acordada, traslado al aeropuerto para embarque con destino a Sao Paulo. Llegada Recepción y traslados al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05, SAO PABLO</a:t>
            </a:r>
          </a:p>
          <a:p>
            <a:pPr algn="just">
              <a:lnSpc>
                <a:spcPct val="150000"/>
              </a:lnSpc>
            </a:pPr>
            <a:r>
              <a:rPr lang="es-MX" sz="1200" b="0" i="0" noProof="0" dirty="0">
                <a:solidFill>
                  <a:srgbClr val="000000"/>
                </a:solidFill>
                <a:effectLst/>
              </a:rPr>
              <a:t>Desayuno. A continuación Visita de Medio </a:t>
            </a:r>
            <a:r>
              <a:rPr lang="es-MX" sz="1200" b="0" i="0" noProof="0" dirty="0" err="1">
                <a:solidFill>
                  <a:srgbClr val="000000"/>
                </a:solidFill>
                <a:effectLst/>
              </a:rPr>
              <a:t>dia</a:t>
            </a:r>
            <a:r>
              <a:rPr lang="es-MX" sz="1200" b="0" i="0" noProof="0" dirty="0">
                <a:solidFill>
                  <a:srgbClr val="000000"/>
                </a:solidFill>
                <a:effectLst/>
              </a:rPr>
              <a:t> Por la Ciudad de sao</a:t>
            </a:r>
          </a:p>
          <a:p>
            <a:pPr algn="just">
              <a:lnSpc>
                <a:spcPct val="150000"/>
              </a:lnSpc>
            </a:pPr>
            <a:r>
              <a:rPr lang="es-MX" sz="1200" b="0" i="0" noProof="0" dirty="0">
                <a:solidFill>
                  <a:srgbClr val="000000"/>
                </a:solidFill>
                <a:effectLst/>
              </a:rPr>
              <a:t>Paulo. La mayor Ciudad de Brasil</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06, SAO PAULO - BOGOTA</a:t>
            </a:r>
          </a:p>
          <a:p>
            <a:pPr algn="just">
              <a:lnSpc>
                <a:spcPct val="150000"/>
              </a:lnSpc>
            </a:pPr>
            <a:r>
              <a:rPr lang="es-MX" sz="1200" b="0" i="0" noProof="0" dirty="0">
                <a:solidFill>
                  <a:srgbClr val="000000"/>
                </a:solidFill>
                <a:effectLst/>
              </a:rPr>
              <a:t>Desayuno. Traslado al aeropuerto para nuestro vuelo de regreso.</a:t>
            </a: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531" t="11192" r="531" b="33872"/>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3556000" y="4668811"/>
            <a:ext cx="6530109"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4117608" y="4787626"/>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794969" y="5050436"/>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987414" y="489413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455767" y="4005086"/>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a:t>
            </a:r>
            <a:r>
              <a:rPr lang="es-CO" sz="3600" b="1" noProof="0" dirty="0">
                <a:solidFill>
                  <a:schemeClr val="bg1"/>
                </a:solidFill>
                <a:effectLst>
                  <a:glow rad="101600">
                    <a:schemeClr val="accent1">
                      <a:satMod val="175000"/>
                      <a:alpha val="40000"/>
                    </a:schemeClr>
                  </a:glow>
                </a:effectLst>
                <a:latin typeface="Montserrat" panose="02000505000000020004" pitchFamily="2" charset="0"/>
              </a:rPr>
              <a:t>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SAO PAULO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2200" y="5037493"/>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8476</TotalTime>
  <Words>529</Words>
  <Application>Microsoft Office PowerPoint</Application>
  <PresentationFormat>Panorámica</PresentationFormat>
  <Paragraphs>84</Paragraphs>
  <Slides>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46</cp:revision>
  <dcterms:created xsi:type="dcterms:W3CDTF">2024-08-19T01:20:52Z</dcterms:created>
  <dcterms:modified xsi:type="dcterms:W3CDTF">2025-07-10T22:53:46Z</dcterms:modified>
</cp:coreProperties>
</file>