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7" r:id="rId2"/>
    <p:sldId id="441" r:id="rId3"/>
    <p:sldId id="535" r:id="rId4"/>
    <p:sldId id="530" r:id="rId5"/>
    <p:sldId id="538" r:id="rId6"/>
    <p:sldId id="539" r:id="rId7"/>
    <p:sldId id="379" r:id="rId8"/>
    <p:sldId id="537" r:id="rId9"/>
    <p:sldId id="53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1370"/>
  </p:normalViewPr>
  <p:slideViewPr>
    <p:cSldViewPr snapToGrid="0" showGuides="1">
      <p:cViewPr varScale="1">
        <p:scale>
          <a:sx n="104" d="100"/>
          <a:sy n="104" d="100"/>
        </p:scale>
        <p:origin x="11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6BA92-BD11-9545-9693-D7AB4815500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58E72-A792-A64A-B3AE-3E1E1E8133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8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58E72-A792-A64A-B3AE-3E1E1E8133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58E72-A792-A64A-B3AE-3E1E1E8133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92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58E72-A792-A64A-B3AE-3E1E1E8133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06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58E72-A792-A64A-B3AE-3E1E1E8133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2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58E72-A792-A64A-B3AE-3E1E1E8133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0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A52A340-CF95-307F-F925-C14357FD71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31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EFE088-0B78-7CDF-D099-3B1F5138B4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77312" y="808077"/>
            <a:ext cx="6408738" cy="2498649"/>
          </a:xfrm>
          <a:custGeom>
            <a:avLst/>
            <a:gdLst>
              <a:gd name="connsiteX0" fmla="*/ 0 w 6408738"/>
              <a:gd name="connsiteY0" fmla="*/ 0 h 2498649"/>
              <a:gd name="connsiteX1" fmla="*/ 6408738 w 6408738"/>
              <a:gd name="connsiteY1" fmla="*/ 0 h 2498649"/>
              <a:gd name="connsiteX2" fmla="*/ 6408738 w 6408738"/>
              <a:gd name="connsiteY2" fmla="*/ 2498649 h 2498649"/>
              <a:gd name="connsiteX3" fmla="*/ 0 w 6408738"/>
              <a:gd name="connsiteY3" fmla="*/ 2498649 h 2498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8738" h="2498649">
                <a:moveTo>
                  <a:pt x="0" y="0"/>
                </a:moveTo>
                <a:lnTo>
                  <a:pt x="6408738" y="0"/>
                </a:lnTo>
                <a:lnTo>
                  <a:pt x="6408738" y="2498649"/>
                </a:lnTo>
                <a:lnTo>
                  <a:pt x="0" y="249864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A35471A-E8F3-55FF-5725-BEC70F209E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51538" y="3710763"/>
            <a:ext cx="4573587" cy="2288789"/>
          </a:xfrm>
          <a:custGeom>
            <a:avLst/>
            <a:gdLst>
              <a:gd name="connsiteX0" fmla="*/ 0 w 4573587"/>
              <a:gd name="connsiteY0" fmla="*/ 0 h 2288789"/>
              <a:gd name="connsiteX1" fmla="*/ 4573587 w 4573587"/>
              <a:gd name="connsiteY1" fmla="*/ 0 h 2288789"/>
              <a:gd name="connsiteX2" fmla="*/ 4573587 w 4573587"/>
              <a:gd name="connsiteY2" fmla="*/ 2288789 h 2288789"/>
              <a:gd name="connsiteX3" fmla="*/ 0 w 4573587"/>
              <a:gd name="connsiteY3" fmla="*/ 2288789 h 228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3587" h="2288789">
                <a:moveTo>
                  <a:pt x="0" y="0"/>
                </a:moveTo>
                <a:lnTo>
                  <a:pt x="4573587" y="0"/>
                </a:lnTo>
                <a:lnTo>
                  <a:pt x="4573587" y="2288789"/>
                </a:lnTo>
                <a:lnTo>
                  <a:pt x="0" y="228878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54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7662CA-8C8D-5F03-8ABB-BA90E946E6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5016499" cy="5092483"/>
          </a:xfrm>
          <a:custGeom>
            <a:avLst/>
            <a:gdLst>
              <a:gd name="connsiteX0" fmla="*/ 0 w 5016499"/>
              <a:gd name="connsiteY0" fmla="*/ 0 h 5092483"/>
              <a:gd name="connsiteX1" fmla="*/ 5016499 w 5016499"/>
              <a:gd name="connsiteY1" fmla="*/ 0 h 5092483"/>
              <a:gd name="connsiteX2" fmla="*/ 5016499 w 5016499"/>
              <a:gd name="connsiteY2" fmla="*/ 5092483 h 5092483"/>
              <a:gd name="connsiteX3" fmla="*/ 0 w 5016499"/>
              <a:gd name="connsiteY3" fmla="*/ 5092483 h 5092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6499" h="5092483">
                <a:moveTo>
                  <a:pt x="0" y="0"/>
                </a:moveTo>
                <a:lnTo>
                  <a:pt x="5016499" y="0"/>
                </a:lnTo>
                <a:lnTo>
                  <a:pt x="5016499" y="5092483"/>
                </a:lnTo>
                <a:lnTo>
                  <a:pt x="0" y="509248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32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0D036B2-611A-7CBC-FB54-B55FCB3FA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3429000"/>
            <a:ext cx="6423178" cy="2952750"/>
          </a:xfrm>
          <a:custGeom>
            <a:avLst/>
            <a:gdLst>
              <a:gd name="connsiteX0" fmla="*/ 0 w 6423178"/>
              <a:gd name="connsiteY0" fmla="*/ 0 h 2952750"/>
              <a:gd name="connsiteX1" fmla="*/ 6423178 w 6423178"/>
              <a:gd name="connsiteY1" fmla="*/ 0 h 2952750"/>
              <a:gd name="connsiteX2" fmla="*/ 6423178 w 6423178"/>
              <a:gd name="connsiteY2" fmla="*/ 2952750 h 2952750"/>
              <a:gd name="connsiteX3" fmla="*/ 0 w 6423178"/>
              <a:gd name="connsiteY3" fmla="*/ 2952750 h 295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178" h="2952750">
                <a:moveTo>
                  <a:pt x="0" y="0"/>
                </a:moveTo>
                <a:lnTo>
                  <a:pt x="6423178" y="0"/>
                </a:lnTo>
                <a:lnTo>
                  <a:pt x="6423178" y="2952750"/>
                </a:lnTo>
                <a:lnTo>
                  <a:pt x="0" y="295275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27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5524981-F97A-05AE-62EF-F861C0F104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815644"/>
          </a:xfrm>
          <a:custGeom>
            <a:avLst/>
            <a:gdLst>
              <a:gd name="connsiteX0" fmla="*/ 0 w 12192000"/>
              <a:gd name="connsiteY0" fmla="*/ 0 h 3815644"/>
              <a:gd name="connsiteX1" fmla="*/ 12192000 w 12192000"/>
              <a:gd name="connsiteY1" fmla="*/ 0 h 3815644"/>
              <a:gd name="connsiteX2" fmla="*/ 12192000 w 12192000"/>
              <a:gd name="connsiteY2" fmla="*/ 3815644 h 3815644"/>
              <a:gd name="connsiteX3" fmla="*/ 0 w 12192000"/>
              <a:gd name="connsiteY3" fmla="*/ 3815644 h 3815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815644">
                <a:moveTo>
                  <a:pt x="0" y="0"/>
                </a:moveTo>
                <a:lnTo>
                  <a:pt x="12192000" y="0"/>
                </a:lnTo>
                <a:lnTo>
                  <a:pt x="12192000" y="3815644"/>
                </a:lnTo>
                <a:lnTo>
                  <a:pt x="0" y="3815644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80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4C42E41-9C15-C10F-18FA-10525B39A6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5340350" cy="3429000"/>
          </a:xfrm>
          <a:custGeom>
            <a:avLst/>
            <a:gdLst>
              <a:gd name="connsiteX0" fmla="*/ 0 w 5340350"/>
              <a:gd name="connsiteY0" fmla="*/ 0 h 3429000"/>
              <a:gd name="connsiteX1" fmla="*/ 5340350 w 5340350"/>
              <a:gd name="connsiteY1" fmla="*/ 0 h 3429000"/>
              <a:gd name="connsiteX2" fmla="*/ 5340350 w 5340350"/>
              <a:gd name="connsiteY2" fmla="*/ 3429000 h 3429000"/>
              <a:gd name="connsiteX3" fmla="*/ 0 w 534035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0350" h="3429000">
                <a:moveTo>
                  <a:pt x="0" y="0"/>
                </a:moveTo>
                <a:lnTo>
                  <a:pt x="5340350" y="0"/>
                </a:lnTo>
                <a:lnTo>
                  <a:pt x="534035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B9CE210-C84D-7925-782F-D81C20E1AD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79619" y="4319776"/>
            <a:ext cx="1728000" cy="1728000"/>
          </a:xfrm>
          <a:custGeom>
            <a:avLst/>
            <a:gdLst>
              <a:gd name="connsiteX0" fmla="*/ 0 w 1728000"/>
              <a:gd name="connsiteY0" fmla="*/ 0 h 1728000"/>
              <a:gd name="connsiteX1" fmla="*/ 1728000 w 1728000"/>
              <a:gd name="connsiteY1" fmla="*/ 0 h 1728000"/>
              <a:gd name="connsiteX2" fmla="*/ 1728000 w 1728000"/>
              <a:gd name="connsiteY2" fmla="*/ 1728000 h 1728000"/>
              <a:gd name="connsiteX3" fmla="*/ 0 w 1728000"/>
              <a:gd name="connsiteY3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000" h="1728000">
                <a:moveTo>
                  <a:pt x="0" y="0"/>
                </a:moveTo>
                <a:lnTo>
                  <a:pt x="1728000" y="0"/>
                </a:lnTo>
                <a:lnTo>
                  <a:pt x="1728000" y="1728000"/>
                </a:lnTo>
                <a:lnTo>
                  <a:pt x="0" y="172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0521219-839F-EA43-3CD6-F106991D7E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38428" y="4319776"/>
            <a:ext cx="1728000" cy="1728000"/>
          </a:xfrm>
          <a:custGeom>
            <a:avLst/>
            <a:gdLst>
              <a:gd name="connsiteX0" fmla="*/ 0 w 1728000"/>
              <a:gd name="connsiteY0" fmla="*/ 0 h 1728000"/>
              <a:gd name="connsiteX1" fmla="*/ 1728000 w 1728000"/>
              <a:gd name="connsiteY1" fmla="*/ 0 h 1728000"/>
              <a:gd name="connsiteX2" fmla="*/ 1728000 w 1728000"/>
              <a:gd name="connsiteY2" fmla="*/ 1728000 h 1728000"/>
              <a:gd name="connsiteX3" fmla="*/ 0 w 1728000"/>
              <a:gd name="connsiteY3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000" h="1728000">
                <a:moveTo>
                  <a:pt x="0" y="0"/>
                </a:moveTo>
                <a:lnTo>
                  <a:pt x="1728000" y="0"/>
                </a:lnTo>
                <a:lnTo>
                  <a:pt x="1728000" y="1728000"/>
                </a:lnTo>
                <a:lnTo>
                  <a:pt x="0" y="172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B71C57-2192-6D9D-DA82-48536C5F21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97237" y="4319776"/>
            <a:ext cx="1728000" cy="1728000"/>
          </a:xfrm>
          <a:custGeom>
            <a:avLst/>
            <a:gdLst>
              <a:gd name="connsiteX0" fmla="*/ 0 w 1728000"/>
              <a:gd name="connsiteY0" fmla="*/ 0 h 1728000"/>
              <a:gd name="connsiteX1" fmla="*/ 1728000 w 1728000"/>
              <a:gd name="connsiteY1" fmla="*/ 0 h 1728000"/>
              <a:gd name="connsiteX2" fmla="*/ 1728000 w 1728000"/>
              <a:gd name="connsiteY2" fmla="*/ 1728000 h 1728000"/>
              <a:gd name="connsiteX3" fmla="*/ 0 w 1728000"/>
              <a:gd name="connsiteY3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000" h="1728000">
                <a:moveTo>
                  <a:pt x="0" y="0"/>
                </a:moveTo>
                <a:lnTo>
                  <a:pt x="1728000" y="0"/>
                </a:lnTo>
                <a:lnTo>
                  <a:pt x="1728000" y="1728000"/>
                </a:lnTo>
                <a:lnTo>
                  <a:pt x="0" y="172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81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FC31C26-3F72-FD01-A68B-322A569C76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340349" cy="6857999"/>
          </a:xfrm>
          <a:custGeom>
            <a:avLst/>
            <a:gdLst>
              <a:gd name="connsiteX0" fmla="*/ 0 w 5340349"/>
              <a:gd name="connsiteY0" fmla="*/ 0 h 6857999"/>
              <a:gd name="connsiteX1" fmla="*/ 5340349 w 5340349"/>
              <a:gd name="connsiteY1" fmla="*/ 0 h 6857999"/>
              <a:gd name="connsiteX2" fmla="*/ 5340349 w 5340349"/>
              <a:gd name="connsiteY2" fmla="*/ 6857999 h 6857999"/>
              <a:gd name="connsiteX3" fmla="*/ 0 w 5340349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0349" h="6857999">
                <a:moveTo>
                  <a:pt x="0" y="0"/>
                </a:moveTo>
                <a:lnTo>
                  <a:pt x="5340349" y="0"/>
                </a:lnTo>
                <a:lnTo>
                  <a:pt x="534034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34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0A1D5-1EAD-526D-D712-456FE710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F064D-4878-66CF-3A85-0A835E7BA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7E745-70FB-CA29-A5D0-7A696944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419E-E1DD-4A86-9AE7-F7D90D3360C4}" type="datetimeFigureOut">
              <a:rPr lang="en-ID" smtClean="0"/>
              <a:t>14/08/2025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7528-EADA-C39F-21F8-00C86066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C4D12-D479-82E7-FF11-8F95F266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4D08-64A8-493B-867B-922DAB2C3914}" type="slidenum">
              <a:rPr lang="en-ID" smtClean="0"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4544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A20B1-19B3-DE1F-3985-F9D09DBB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022C9-BAF4-1262-3785-71AFA363A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180-58C3-484A-5B50-1F255FDE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419E-E1DD-4A86-9AE7-F7D90D3360C4}" type="datetimeFigureOut">
              <a:rPr lang="en-ID" smtClean="0"/>
              <a:t>14/08/2025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23A9F-56E1-7415-9EE3-965A4FBC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14BD-8281-D84F-5770-A77B2802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4D08-64A8-493B-867B-922DAB2C3914}" type="slidenum">
              <a:rPr lang="en-ID" smtClean="0"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6356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A0701-A177-3781-BE7B-BEFA9343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46C391-7490-2B5D-CF20-F4EE0BF5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419E-E1DD-4A86-9AE7-F7D90D3360C4}" type="datetimeFigureOut">
              <a:rPr lang="en-ID" smtClean="0"/>
              <a:t>14/08/2025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53291-5830-65B4-DD3C-2314B871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75CC59-D5C1-9E66-1C57-6D7059118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4D08-64A8-493B-867B-922DAB2C3914}" type="slidenum">
              <a:rPr lang="en-ID" smtClean="0"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8316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97DE4A-665E-8A92-70A6-D582909F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419E-E1DD-4A86-9AE7-F7D90D3360C4}" type="datetimeFigureOut">
              <a:rPr lang="en-ID" smtClean="0"/>
              <a:t>14/08/2025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30F473-3BE3-2F17-E498-7C8BDFD5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ADFEB-4870-FC88-E213-5FFA8300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4D08-64A8-493B-867B-922DAB2C3914}" type="slidenum">
              <a:rPr lang="en-ID" smtClean="0"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658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BEF852-81CD-239F-9D5A-E013312A5D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51650" y="476250"/>
            <a:ext cx="4573588" cy="5905500"/>
          </a:xfrm>
          <a:custGeom>
            <a:avLst/>
            <a:gdLst>
              <a:gd name="connsiteX0" fmla="*/ 0 w 4573588"/>
              <a:gd name="connsiteY0" fmla="*/ 0 h 5905500"/>
              <a:gd name="connsiteX1" fmla="*/ 4573588 w 4573588"/>
              <a:gd name="connsiteY1" fmla="*/ 0 h 5905500"/>
              <a:gd name="connsiteX2" fmla="*/ 4573588 w 4573588"/>
              <a:gd name="connsiteY2" fmla="*/ 5905500 h 5905500"/>
              <a:gd name="connsiteX3" fmla="*/ 0 w 4573588"/>
              <a:gd name="connsiteY3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3588" h="5905500">
                <a:moveTo>
                  <a:pt x="0" y="0"/>
                </a:moveTo>
                <a:lnTo>
                  <a:pt x="4573588" y="0"/>
                </a:lnTo>
                <a:lnTo>
                  <a:pt x="4573588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5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C13766-CC51-075D-615C-9EF59BC2C1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51650" y="1378706"/>
            <a:ext cx="4573588" cy="3658945"/>
          </a:xfrm>
          <a:custGeom>
            <a:avLst/>
            <a:gdLst>
              <a:gd name="connsiteX0" fmla="*/ 0 w 4573588"/>
              <a:gd name="connsiteY0" fmla="*/ 0 h 3658945"/>
              <a:gd name="connsiteX1" fmla="*/ 4573588 w 4573588"/>
              <a:gd name="connsiteY1" fmla="*/ 0 h 3658945"/>
              <a:gd name="connsiteX2" fmla="*/ 4573588 w 4573588"/>
              <a:gd name="connsiteY2" fmla="*/ 3658945 h 3658945"/>
              <a:gd name="connsiteX3" fmla="*/ 0 w 4573588"/>
              <a:gd name="connsiteY3" fmla="*/ 3658945 h 3658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3588" h="3658945">
                <a:moveTo>
                  <a:pt x="0" y="0"/>
                </a:moveTo>
                <a:lnTo>
                  <a:pt x="4573588" y="0"/>
                </a:lnTo>
                <a:lnTo>
                  <a:pt x="4573588" y="3658945"/>
                </a:lnTo>
                <a:lnTo>
                  <a:pt x="0" y="365894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C258C81-F93B-E540-F41E-446CB12686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3503613" cy="6858002"/>
          </a:xfrm>
          <a:custGeom>
            <a:avLst/>
            <a:gdLst>
              <a:gd name="connsiteX0" fmla="*/ 0 w 3503613"/>
              <a:gd name="connsiteY0" fmla="*/ 0 h 6858002"/>
              <a:gd name="connsiteX1" fmla="*/ 3503613 w 3503613"/>
              <a:gd name="connsiteY1" fmla="*/ 0 h 6858002"/>
              <a:gd name="connsiteX2" fmla="*/ 3503613 w 3503613"/>
              <a:gd name="connsiteY2" fmla="*/ 6858002 h 6858002"/>
              <a:gd name="connsiteX3" fmla="*/ 0 w 3503613"/>
              <a:gd name="connsiteY3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3613" h="6858002">
                <a:moveTo>
                  <a:pt x="0" y="0"/>
                </a:moveTo>
                <a:lnTo>
                  <a:pt x="3503613" y="0"/>
                </a:lnTo>
                <a:lnTo>
                  <a:pt x="3503613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34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0A63A0F-9948-B4D7-8CCF-5376235D1C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6389" y="0"/>
            <a:ext cx="3635374" cy="6858000"/>
          </a:xfrm>
          <a:custGeom>
            <a:avLst/>
            <a:gdLst>
              <a:gd name="connsiteX0" fmla="*/ 0 w 3635374"/>
              <a:gd name="connsiteY0" fmla="*/ 0 h 6858000"/>
              <a:gd name="connsiteX1" fmla="*/ 3635374 w 3635374"/>
              <a:gd name="connsiteY1" fmla="*/ 0 h 6858000"/>
              <a:gd name="connsiteX2" fmla="*/ 3635374 w 3635374"/>
              <a:gd name="connsiteY2" fmla="*/ 6858000 h 6858000"/>
              <a:gd name="connsiteX3" fmla="*/ 0 w 36353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5374" h="6858000">
                <a:moveTo>
                  <a:pt x="0" y="0"/>
                </a:moveTo>
                <a:lnTo>
                  <a:pt x="3635374" y="0"/>
                </a:lnTo>
                <a:lnTo>
                  <a:pt x="3635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6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E36541D-C672-7F66-BE89-1CFD3B7F53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6388" y="0"/>
            <a:ext cx="4343401" cy="6858000"/>
          </a:xfrm>
          <a:custGeom>
            <a:avLst/>
            <a:gdLst>
              <a:gd name="connsiteX0" fmla="*/ 0 w 4343401"/>
              <a:gd name="connsiteY0" fmla="*/ 0 h 6858000"/>
              <a:gd name="connsiteX1" fmla="*/ 4343401 w 4343401"/>
              <a:gd name="connsiteY1" fmla="*/ 0 h 6858000"/>
              <a:gd name="connsiteX2" fmla="*/ 4343401 w 4343401"/>
              <a:gd name="connsiteY2" fmla="*/ 6858000 h 6858000"/>
              <a:gd name="connsiteX3" fmla="*/ 0 w 434340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3401" h="6858000">
                <a:moveTo>
                  <a:pt x="0" y="0"/>
                </a:moveTo>
                <a:lnTo>
                  <a:pt x="4343401" y="0"/>
                </a:lnTo>
                <a:lnTo>
                  <a:pt x="43434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F44F0C3-181E-5621-D7A9-9EA60C2145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06385" y="500207"/>
            <a:ext cx="1875600" cy="1875600"/>
          </a:xfrm>
          <a:custGeom>
            <a:avLst/>
            <a:gdLst>
              <a:gd name="connsiteX0" fmla="*/ 0 w 1875600"/>
              <a:gd name="connsiteY0" fmla="*/ 0 h 1875600"/>
              <a:gd name="connsiteX1" fmla="*/ 1875600 w 1875600"/>
              <a:gd name="connsiteY1" fmla="*/ 0 h 1875600"/>
              <a:gd name="connsiteX2" fmla="*/ 1875600 w 1875600"/>
              <a:gd name="connsiteY2" fmla="*/ 1875600 h 1875600"/>
              <a:gd name="connsiteX3" fmla="*/ 0 w 1875600"/>
              <a:gd name="connsiteY3" fmla="*/ 1875600 h 187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5600" h="1875600">
                <a:moveTo>
                  <a:pt x="0" y="0"/>
                </a:moveTo>
                <a:lnTo>
                  <a:pt x="1875600" y="0"/>
                </a:lnTo>
                <a:lnTo>
                  <a:pt x="1875600" y="1875600"/>
                </a:lnTo>
                <a:lnTo>
                  <a:pt x="0" y="1875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B01F8A0-50DF-37DA-853F-EE8E833624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06385" y="2501670"/>
            <a:ext cx="1875600" cy="1875600"/>
          </a:xfrm>
          <a:custGeom>
            <a:avLst/>
            <a:gdLst>
              <a:gd name="connsiteX0" fmla="*/ 0 w 1875600"/>
              <a:gd name="connsiteY0" fmla="*/ 0 h 1875600"/>
              <a:gd name="connsiteX1" fmla="*/ 1875600 w 1875600"/>
              <a:gd name="connsiteY1" fmla="*/ 0 h 1875600"/>
              <a:gd name="connsiteX2" fmla="*/ 1875600 w 1875600"/>
              <a:gd name="connsiteY2" fmla="*/ 1875600 h 1875600"/>
              <a:gd name="connsiteX3" fmla="*/ 0 w 1875600"/>
              <a:gd name="connsiteY3" fmla="*/ 1875600 h 187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5600" h="1875600">
                <a:moveTo>
                  <a:pt x="0" y="0"/>
                </a:moveTo>
                <a:lnTo>
                  <a:pt x="1875600" y="0"/>
                </a:lnTo>
                <a:lnTo>
                  <a:pt x="1875600" y="1875600"/>
                </a:lnTo>
                <a:lnTo>
                  <a:pt x="0" y="1875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F9F8F80-99E5-1D2A-2459-BE8A9D56F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6385" y="4503133"/>
            <a:ext cx="1875600" cy="1875600"/>
          </a:xfrm>
          <a:custGeom>
            <a:avLst/>
            <a:gdLst>
              <a:gd name="connsiteX0" fmla="*/ 0 w 1875600"/>
              <a:gd name="connsiteY0" fmla="*/ 0 h 1875600"/>
              <a:gd name="connsiteX1" fmla="*/ 1875600 w 1875600"/>
              <a:gd name="connsiteY1" fmla="*/ 0 h 1875600"/>
              <a:gd name="connsiteX2" fmla="*/ 1875600 w 1875600"/>
              <a:gd name="connsiteY2" fmla="*/ 1875600 h 1875600"/>
              <a:gd name="connsiteX3" fmla="*/ 0 w 1875600"/>
              <a:gd name="connsiteY3" fmla="*/ 1875600 h 187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5600" h="1875600">
                <a:moveTo>
                  <a:pt x="0" y="0"/>
                </a:moveTo>
                <a:lnTo>
                  <a:pt x="1875600" y="0"/>
                </a:lnTo>
                <a:lnTo>
                  <a:pt x="1875600" y="1875600"/>
                </a:lnTo>
                <a:lnTo>
                  <a:pt x="0" y="1875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46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114AE69-AC7E-47FA-3C5B-A3E92C92C6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6763" y="476250"/>
            <a:ext cx="2999854" cy="2910767"/>
          </a:xfrm>
          <a:custGeom>
            <a:avLst/>
            <a:gdLst>
              <a:gd name="connsiteX0" fmla="*/ 0 w 2999854"/>
              <a:gd name="connsiteY0" fmla="*/ 0 h 2910767"/>
              <a:gd name="connsiteX1" fmla="*/ 2999854 w 2999854"/>
              <a:gd name="connsiteY1" fmla="*/ 0 h 2910767"/>
              <a:gd name="connsiteX2" fmla="*/ 2999854 w 2999854"/>
              <a:gd name="connsiteY2" fmla="*/ 2910767 h 2910767"/>
              <a:gd name="connsiteX3" fmla="*/ 0 w 2999854"/>
              <a:gd name="connsiteY3" fmla="*/ 2910767 h 291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9854" h="2910767">
                <a:moveTo>
                  <a:pt x="0" y="0"/>
                </a:moveTo>
                <a:lnTo>
                  <a:pt x="2999854" y="0"/>
                </a:lnTo>
                <a:lnTo>
                  <a:pt x="2999854" y="2910767"/>
                </a:lnTo>
                <a:lnTo>
                  <a:pt x="0" y="291076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7D39418-74EC-F179-EF14-AA05CC94E83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46161" y="3470983"/>
            <a:ext cx="2999854" cy="2910767"/>
          </a:xfrm>
          <a:custGeom>
            <a:avLst/>
            <a:gdLst>
              <a:gd name="connsiteX0" fmla="*/ 0 w 2999854"/>
              <a:gd name="connsiteY0" fmla="*/ 0 h 2910767"/>
              <a:gd name="connsiteX1" fmla="*/ 2999854 w 2999854"/>
              <a:gd name="connsiteY1" fmla="*/ 0 h 2910767"/>
              <a:gd name="connsiteX2" fmla="*/ 2999854 w 2999854"/>
              <a:gd name="connsiteY2" fmla="*/ 2910767 h 2910767"/>
              <a:gd name="connsiteX3" fmla="*/ 0 w 2999854"/>
              <a:gd name="connsiteY3" fmla="*/ 2910767 h 291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9854" h="2910767">
                <a:moveTo>
                  <a:pt x="0" y="0"/>
                </a:moveTo>
                <a:lnTo>
                  <a:pt x="2999854" y="0"/>
                </a:lnTo>
                <a:lnTo>
                  <a:pt x="2999854" y="2910767"/>
                </a:lnTo>
                <a:lnTo>
                  <a:pt x="0" y="291076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A8CFE84-1047-14AC-714F-D20B901B10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25559" y="476250"/>
            <a:ext cx="2999854" cy="2910767"/>
          </a:xfrm>
          <a:custGeom>
            <a:avLst/>
            <a:gdLst>
              <a:gd name="connsiteX0" fmla="*/ 0 w 2999854"/>
              <a:gd name="connsiteY0" fmla="*/ 0 h 2910767"/>
              <a:gd name="connsiteX1" fmla="*/ 2999854 w 2999854"/>
              <a:gd name="connsiteY1" fmla="*/ 0 h 2910767"/>
              <a:gd name="connsiteX2" fmla="*/ 2999854 w 2999854"/>
              <a:gd name="connsiteY2" fmla="*/ 2910767 h 2910767"/>
              <a:gd name="connsiteX3" fmla="*/ 0 w 2999854"/>
              <a:gd name="connsiteY3" fmla="*/ 2910767 h 291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9854" h="2910767">
                <a:moveTo>
                  <a:pt x="0" y="0"/>
                </a:moveTo>
                <a:lnTo>
                  <a:pt x="2999854" y="0"/>
                </a:lnTo>
                <a:lnTo>
                  <a:pt x="2999854" y="2910767"/>
                </a:lnTo>
                <a:lnTo>
                  <a:pt x="0" y="291076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8AD2FD2-D960-3E00-2BBD-C6757BDD45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99991" y="476249"/>
            <a:ext cx="2192009" cy="5905501"/>
          </a:xfrm>
          <a:custGeom>
            <a:avLst/>
            <a:gdLst>
              <a:gd name="connsiteX0" fmla="*/ 0 w 2192009"/>
              <a:gd name="connsiteY0" fmla="*/ 0 h 5905501"/>
              <a:gd name="connsiteX1" fmla="*/ 2192009 w 2192009"/>
              <a:gd name="connsiteY1" fmla="*/ 0 h 5905501"/>
              <a:gd name="connsiteX2" fmla="*/ 2192009 w 2192009"/>
              <a:gd name="connsiteY2" fmla="*/ 5905501 h 5905501"/>
              <a:gd name="connsiteX3" fmla="*/ 0 w 2192009"/>
              <a:gd name="connsiteY3" fmla="*/ 5905501 h 5905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2009" h="5905501">
                <a:moveTo>
                  <a:pt x="0" y="0"/>
                </a:moveTo>
                <a:lnTo>
                  <a:pt x="2192009" y="0"/>
                </a:lnTo>
                <a:lnTo>
                  <a:pt x="2192009" y="5905501"/>
                </a:lnTo>
                <a:lnTo>
                  <a:pt x="0" y="59055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73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F1A453-F6DC-A9A1-0257-C4AE6B00A1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51763" y="0"/>
            <a:ext cx="4440238" cy="6858000"/>
          </a:xfrm>
          <a:custGeom>
            <a:avLst/>
            <a:gdLst>
              <a:gd name="connsiteX0" fmla="*/ 0 w 4440238"/>
              <a:gd name="connsiteY0" fmla="*/ 0 h 6858000"/>
              <a:gd name="connsiteX1" fmla="*/ 4440238 w 4440238"/>
              <a:gd name="connsiteY1" fmla="*/ 0 h 6858000"/>
              <a:gd name="connsiteX2" fmla="*/ 4440238 w 4440238"/>
              <a:gd name="connsiteY2" fmla="*/ 6858000 h 6858000"/>
              <a:gd name="connsiteX3" fmla="*/ 0 w 444023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0238" h="6858000">
                <a:moveTo>
                  <a:pt x="0" y="0"/>
                </a:moveTo>
                <a:lnTo>
                  <a:pt x="4440238" y="0"/>
                </a:lnTo>
                <a:lnTo>
                  <a:pt x="44402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1373A8-9EAF-2A62-D37F-0EE1AAD9F1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016499" cy="3904113"/>
          </a:xfrm>
          <a:custGeom>
            <a:avLst/>
            <a:gdLst>
              <a:gd name="connsiteX0" fmla="*/ 0 w 5016499"/>
              <a:gd name="connsiteY0" fmla="*/ 0 h 3904113"/>
              <a:gd name="connsiteX1" fmla="*/ 5016499 w 5016499"/>
              <a:gd name="connsiteY1" fmla="*/ 0 h 3904113"/>
              <a:gd name="connsiteX2" fmla="*/ 5016499 w 5016499"/>
              <a:gd name="connsiteY2" fmla="*/ 3904113 h 3904113"/>
              <a:gd name="connsiteX3" fmla="*/ 0 w 5016499"/>
              <a:gd name="connsiteY3" fmla="*/ 3904113 h 390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6499" h="3904113">
                <a:moveTo>
                  <a:pt x="0" y="0"/>
                </a:moveTo>
                <a:lnTo>
                  <a:pt x="5016499" y="0"/>
                </a:lnTo>
                <a:lnTo>
                  <a:pt x="5016499" y="3904113"/>
                </a:lnTo>
                <a:lnTo>
                  <a:pt x="0" y="390411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70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lace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A0BD262-A755-474C-87D0-38836C6C48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6760" y="476250"/>
            <a:ext cx="9214367" cy="4116770"/>
          </a:xfrm>
          <a:custGeom>
            <a:avLst/>
            <a:gdLst>
              <a:gd name="connsiteX0" fmla="*/ 0 w 9214367"/>
              <a:gd name="connsiteY0" fmla="*/ 0 h 4116770"/>
              <a:gd name="connsiteX1" fmla="*/ 9214367 w 9214367"/>
              <a:gd name="connsiteY1" fmla="*/ 0 h 4116770"/>
              <a:gd name="connsiteX2" fmla="*/ 9214367 w 9214367"/>
              <a:gd name="connsiteY2" fmla="*/ 4116770 h 4116770"/>
              <a:gd name="connsiteX3" fmla="*/ 0 w 9214367"/>
              <a:gd name="connsiteY3" fmla="*/ 4116770 h 411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4367" h="4116770">
                <a:moveTo>
                  <a:pt x="0" y="0"/>
                </a:moveTo>
                <a:lnTo>
                  <a:pt x="9214367" y="0"/>
                </a:lnTo>
                <a:lnTo>
                  <a:pt x="9214367" y="4116770"/>
                </a:lnTo>
                <a:lnTo>
                  <a:pt x="0" y="41167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7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2EA71F-8D7A-B182-1F2E-AF1C179A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DC379-E389-612B-3E63-4BFF1821B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46FF4-5B0A-49F2-AD92-483112C2B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36419E-E1DD-4A86-9AE7-F7D90D3360C4}" type="datetimeFigureOut">
              <a:rPr lang="en-ID" smtClean="0"/>
              <a:t>14/08/2025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595A0-E860-E6CC-C804-64F37D054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FBE6B-D681-621F-648C-27491EBB5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2E4D08-64A8-493B-867B-922DAB2C3914}" type="slidenum">
              <a:rPr lang="en-ID" smtClean="0"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069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50" r:id="rId16"/>
    <p:sldLayoutId id="2147483651" r:id="rId17"/>
    <p:sldLayoutId id="2147483654" r:id="rId18"/>
    <p:sldLayoutId id="214748365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83" userDrawn="1">
          <p15:clr>
            <a:srgbClr val="F26B43"/>
          </p15:clr>
        </p15:guide>
        <p15:guide id="4" pos="869" userDrawn="1">
          <p15:clr>
            <a:srgbClr val="F26B43"/>
          </p15:clr>
        </p15:guide>
        <p15:guide id="5" pos="1050" userDrawn="1">
          <p15:clr>
            <a:srgbClr val="F26B43"/>
          </p15:clr>
        </p15:guide>
        <p15:guide id="6" pos="1436" userDrawn="1">
          <p15:clr>
            <a:srgbClr val="F26B43"/>
          </p15:clr>
        </p15:guide>
        <p15:guide id="7" pos="1640" userDrawn="1">
          <p15:clr>
            <a:srgbClr val="F26B43"/>
          </p15:clr>
        </p15:guide>
        <p15:guide id="8" pos="2003" userDrawn="1">
          <p15:clr>
            <a:srgbClr val="F26B43"/>
          </p15:clr>
        </p15:guide>
        <p15:guide id="9" pos="2207" userDrawn="1">
          <p15:clr>
            <a:srgbClr val="F26B43"/>
          </p15:clr>
        </p15:guide>
        <p15:guide id="10" pos="2593" userDrawn="1">
          <p15:clr>
            <a:srgbClr val="F26B43"/>
          </p15:clr>
        </p15:guide>
        <p15:guide id="11" pos="2797" userDrawn="1">
          <p15:clr>
            <a:srgbClr val="F26B43"/>
          </p15:clr>
        </p15:guide>
        <p15:guide id="12" pos="3160" userDrawn="1">
          <p15:clr>
            <a:srgbClr val="F26B43"/>
          </p15:clr>
        </p15:guide>
        <p15:guide id="13" pos="3364" userDrawn="1">
          <p15:clr>
            <a:srgbClr val="F26B43"/>
          </p15:clr>
        </p15:guide>
        <p15:guide id="14" pos="3749" userDrawn="1">
          <p15:clr>
            <a:srgbClr val="F26B43"/>
          </p15:clr>
        </p15:guide>
        <p15:guide id="15" pos="3931" userDrawn="1">
          <p15:clr>
            <a:srgbClr val="F26B43"/>
          </p15:clr>
        </p15:guide>
        <p15:guide id="16" pos="4316" userDrawn="1">
          <p15:clr>
            <a:srgbClr val="F26B43"/>
          </p15:clr>
        </p15:guide>
        <p15:guide id="17" pos="4520" userDrawn="1">
          <p15:clr>
            <a:srgbClr val="F26B43"/>
          </p15:clr>
        </p15:guide>
        <p15:guide id="18" pos="4883" userDrawn="1">
          <p15:clr>
            <a:srgbClr val="F26B43"/>
          </p15:clr>
        </p15:guide>
        <p15:guide id="19" pos="5087" userDrawn="1">
          <p15:clr>
            <a:srgbClr val="F26B43"/>
          </p15:clr>
        </p15:guide>
        <p15:guide id="20" pos="5473" userDrawn="1">
          <p15:clr>
            <a:srgbClr val="F26B43"/>
          </p15:clr>
        </p15:guide>
        <p15:guide id="21" pos="5654" userDrawn="1">
          <p15:clr>
            <a:srgbClr val="F26B43"/>
          </p15:clr>
        </p15:guide>
        <p15:guide id="22" pos="6040" userDrawn="1">
          <p15:clr>
            <a:srgbClr val="F26B43"/>
          </p15:clr>
        </p15:guide>
        <p15:guide id="23" pos="6244" userDrawn="1">
          <p15:clr>
            <a:srgbClr val="F26B43"/>
          </p15:clr>
        </p15:guide>
        <p15:guide id="24" pos="6630" userDrawn="1">
          <p15:clr>
            <a:srgbClr val="F26B43"/>
          </p15:clr>
        </p15:guide>
        <p15:guide id="25" pos="6811" userDrawn="1">
          <p15:clr>
            <a:srgbClr val="F26B43"/>
          </p15:clr>
        </p15:guide>
        <p15:guide id="26" pos="7197" userDrawn="1">
          <p15:clr>
            <a:srgbClr val="F26B43"/>
          </p15:clr>
        </p15:guide>
        <p15:guide id="27" orient="horz" pos="300" userDrawn="1">
          <p15:clr>
            <a:srgbClr val="F26B43"/>
          </p15:clr>
        </p15:guide>
        <p15:guide id="28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Marcador de posición de imagen 14">
            <a:extLst>
              <a:ext uri="{FF2B5EF4-FFF2-40B4-BE49-F238E27FC236}">
                <a16:creationId xmlns:a16="http://schemas.microsoft.com/office/drawing/2014/main" id="{294DFB81-92C0-F038-3AAB-E838151190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BE21F5B-85BE-9BDD-3116-B98BD49C92F7}"/>
              </a:ext>
            </a:extLst>
          </p:cNvPr>
          <p:cNvSpPr/>
          <p:nvPr/>
        </p:nvSpPr>
        <p:spPr>
          <a:xfrm>
            <a:off x="2992583" y="4676673"/>
            <a:ext cx="6631708" cy="1109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0CE2D9-D0B7-EB11-E56D-B23979EE4B64}"/>
              </a:ext>
            </a:extLst>
          </p:cNvPr>
          <p:cNvSpPr txBox="1"/>
          <p:nvPr/>
        </p:nvSpPr>
        <p:spPr>
          <a:xfrm>
            <a:off x="3584984" y="4883319"/>
            <a:ext cx="182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noProof="0" dirty="0">
                <a:solidFill>
                  <a:schemeClr val="bg1"/>
                </a:solidFill>
                <a:latin typeface="+mj-lt"/>
              </a:rPr>
              <a:t>Duración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2FF93E-E698-6B63-448F-72103E95E9F7}"/>
              </a:ext>
            </a:extLst>
          </p:cNvPr>
          <p:cNvSpPr txBox="1"/>
          <p:nvPr/>
        </p:nvSpPr>
        <p:spPr>
          <a:xfrm>
            <a:off x="3256451" y="5081638"/>
            <a:ext cx="4422404" cy="42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sz="1600" b="0" i="1" noProof="0" dirty="0">
                <a:solidFill>
                  <a:schemeClr val="bg1"/>
                </a:solidFill>
                <a:effectLst/>
              </a:rPr>
              <a:t>4 Días / 3 Noches.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CC85105-3ADB-8627-4E73-59CFB8DCED45}"/>
              </a:ext>
            </a:extLst>
          </p:cNvPr>
          <p:cNvSpPr/>
          <p:nvPr/>
        </p:nvSpPr>
        <p:spPr>
          <a:xfrm>
            <a:off x="8603606" y="4895363"/>
            <a:ext cx="658800" cy="658800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332A05-C689-3937-D6E6-2185BE83382B}"/>
              </a:ext>
            </a:extLst>
          </p:cNvPr>
          <p:cNvSpPr txBox="1"/>
          <p:nvPr/>
        </p:nvSpPr>
        <p:spPr>
          <a:xfrm>
            <a:off x="2909452" y="4059164"/>
            <a:ext cx="9993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Montserrat" panose="02000505000000020004" pitchFamily="2" charset="0"/>
              </a:rPr>
              <a:t>BUENOS AIRES </a:t>
            </a:r>
            <a:r>
              <a:rPr lang="es-CO" sz="3600" b="1" noProof="0" dirty="0">
                <a:solidFill>
                  <a:srgbClr val="FF66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Montserrat" panose="02000505000000020004" pitchFamily="2" charset="0"/>
              </a:rPr>
              <a:t>DE REGALO</a:t>
            </a:r>
          </a:p>
        </p:txBody>
      </p:sp>
      <p:pic>
        <p:nvPicPr>
          <p:cNvPr id="35" name="Gráfico 34">
            <a:extLst>
              <a:ext uri="{FF2B5EF4-FFF2-40B4-BE49-F238E27FC236}">
                <a16:creationId xmlns:a16="http://schemas.microsoft.com/office/drawing/2014/main" id="{80A6A59B-0059-F0BB-230B-C5FD41A7C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58392" y="5021413"/>
            <a:ext cx="549228" cy="3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9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D0E7D1-6903-AE92-2FD5-E26D16A8A414}"/>
              </a:ext>
            </a:extLst>
          </p:cNvPr>
          <p:cNvSpPr txBox="1"/>
          <p:nvPr/>
        </p:nvSpPr>
        <p:spPr>
          <a:xfrm>
            <a:off x="274791" y="1262500"/>
            <a:ext cx="3785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latin typeface="+mj-lt"/>
              </a:rPr>
              <a:t>El Precio Incluye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86F0C-E634-D931-460B-B8F94FCEDE92}"/>
              </a:ext>
            </a:extLst>
          </p:cNvPr>
          <p:cNvSpPr/>
          <p:nvPr/>
        </p:nvSpPr>
        <p:spPr>
          <a:xfrm>
            <a:off x="-1" y="6031346"/>
            <a:ext cx="8057938" cy="826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0B1B11-4BDA-BF93-B87C-1708C39BFB0A}"/>
              </a:ext>
            </a:extLst>
          </p:cNvPr>
          <p:cNvCxnSpPr>
            <a:cxnSpLocks/>
          </p:cNvCxnSpPr>
          <p:nvPr/>
        </p:nvCxnSpPr>
        <p:spPr>
          <a:xfrm>
            <a:off x="178412" y="1898443"/>
            <a:ext cx="7921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CBC2B72-431B-3DA3-6AF7-F63AE49F955B}"/>
              </a:ext>
            </a:extLst>
          </p:cNvPr>
          <p:cNvSpPr txBox="1"/>
          <p:nvPr/>
        </p:nvSpPr>
        <p:spPr>
          <a:xfrm>
            <a:off x="274791" y="1898443"/>
            <a:ext cx="7648292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s-MX" sz="1300" noProof="0" dirty="0">
              <a:solidFill>
                <a:srgbClr val="464646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03 Noches de alojamiento en el hotel seleccionado con desayuno e impuestos incluidos.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Traslados Aeropuerto/Hotel/Aeropuerto 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Excursión de medio día City tour en servicio regular (regreso al hotel por cuenta propia).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Tour de Compras en fábricas de cuero, ropa, etc. (Cortesía)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Casino Puerto Madero: Entrada y traslado gratis brindado por el Casino para mayores de 18 años. (Cortesía).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10% de descuento por consumo a la carta en el Restaurant Puerto Cristal en Puerto Madero. (Cortesía). 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TARJETA DE ASISTENCIA CON SUPLEMENTO PARA MAYORES </a:t>
            </a:r>
            <a:r>
              <a:rPr lang="es-MX" sz="1300" noProof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DE 75 </a:t>
            </a: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AÑOS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Fee Bancario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F9C33E-AC03-CBDB-C89C-020E41C3D54B}"/>
              </a:ext>
            </a:extLst>
          </p:cNvPr>
          <p:cNvSpPr txBox="1"/>
          <p:nvPr/>
        </p:nvSpPr>
        <p:spPr>
          <a:xfrm>
            <a:off x="853757" y="6164156"/>
            <a:ext cx="6350421" cy="38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sz="1400" b="0" i="1" noProof="0" dirty="0">
                <a:solidFill>
                  <a:schemeClr val="bg1"/>
                </a:solidFill>
                <a:effectLst/>
              </a:rPr>
              <a:t>*Tarifas sujetas a Cambio sin previo aviso hasta el momento de reserva*</a:t>
            </a:r>
          </a:p>
        </p:txBody>
      </p:sp>
      <p:pic>
        <p:nvPicPr>
          <p:cNvPr id="14" name="Marcador de posición de imagen 13">
            <a:extLst>
              <a:ext uri="{FF2B5EF4-FFF2-40B4-BE49-F238E27FC236}">
                <a16:creationId xmlns:a16="http://schemas.microsoft.com/office/drawing/2014/main" id="{EFDD7C23-295F-1DEF-734F-5865C3F49E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8" t="1319" r="45862" b="-1319"/>
          <a:stretch/>
        </p:blipFill>
        <p:spPr>
          <a:xfrm>
            <a:off x="8057937" y="0"/>
            <a:ext cx="4134064" cy="6858000"/>
          </a:xfrm>
        </p:spPr>
      </p:pic>
      <p:sp>
        <p:nvSpPr>
          <p:cNvPr id="15" name="TextBox 12">
            <a:extLst>
              <a:ext uri="{FF2B5EF4-FFF2-40B4-BE49-F238E27FC236}">
                <a16:creationId xmlns:a16="http://schemas.microsoft.com/office/drawing/2014/main" id="{664A6AF5-E6D2-5F9C-8A02-269C48B36363}"/>
              </a:ext>
            </a:extLst>
          </p:cNvPr>
          <p:cNvSpPr txBox="1"/>
          <p:nvPr/>
        </p:nvSpPr>
        <p:spPr>
          <a:xfrm>
            <a:off x="136242" y="626557"/>
            <a:ext cx="764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latin typeface="Montserrat" panose="02000505000000020004" pitchFamily="2" charset="0"/>
              </a:rPr>
              <a:t>BUENOS AIRES </a:t>
            </a:r>
            <a:r>
              <a:rPr lang="es-CO" sz="3600" b="1" noProof="0" dirty="0">
                <a:solidFill>
                  <a:srgbClr val="FF6600"/>
                </a:solidFill>
                <a:latin typeface="Montserrat" panose="02000505000000020004" pitchFamily="2" charset="0"/>
              </a:rPr>
              <a:t>DE REGALO</a:t>
            </a:r>
          </a:p>
        </p:txBody>
      </p:sp>
    </p:spTree>
    <p:extLst>
      <p:ext uri="{BB962C8B-B14F-4D97-AF65-F5344CB8AC3E}">
        <p14:creationId xmlns:p14="http://schemas.microsoft.com/office/powerpoint/2010/main" val="410967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DCBFE-16CF-6DD6-1F61-4721FAFC6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2613AE-B563-AD18-C05A-34C664650242}"/>
              </a:ext>
            </a:extLst>
          </p:cNvPr>
          <p:cNvSpPr txBox="1"/>
          <p:nvPr/>
        </p:nvSpPr>
        <p:spPr>
          <a:xfrm>
            <a:off x="438874" y="814842"/>
            <a:ext cx="4894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latin typeface="+mj-lt"/>
              </a:rPr>
              <a:t>El Precio No Incluye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1C5D3F-0AC3-3BA4-F138-959EE0F2B933}"/>
              </a:ext>
            </a:extLst>
          </p:cNvPr>
          <p:cNvSpPr/>
          <p:nvPr/>
        </p:nvSpPr>
        <p:spPr>
          <a:xfrm>
            <a:off x="-1" y="5602514"/>
            <a:ext cx="7751763" cy="1255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3FCF40-47DE-A3BF-6C3A-A7F52D0240EC}"/>
              </a:ext>
            </a:extLst>
          </p:cNvPr>
          <p:cNvCxnSpPr>
            <a:cxnSpLocks/>
          </p:cNvCxnSpPr>
          <p:nvPr/>
        </p:nvCxnSpPr>
        <p:spPr>
          <a:xfrm>
            <a:off x="545090" y="1464068"/>
            <a:ext cx="7921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31B022-1D56-7A96-1756-E0B7E8A78C91}"/>
              </a:ext>
            </a:extLst>
          </p:cNvPr>
          <p:cNvSpPr txBox="1"/>
          <p:nvPr/>
        </p:nvSpPr>
        <p:spPr>
          <a:xfrm>
            <a:off x="545090" y="1654637"/>
            <a:ext cx="6802366" cy="1510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Almuerzos y cenas 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Tiquetes Aéreos Internacionales en la ruta BOG/BUE/BOG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Impuestos del Tiquete “Q” “Iva” “Fee”</a:t>
            </a: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Gastos no especificados en el programa como llamadas telefónicas, servicio de lavandería, etc. </a:t>
            </a:r>
            <a:endParaRPr lang="es-MX" sz="1300" dirty="0">
              <a:solidFill>
                <a:srgbClr val="464646"/>
              </a:solidFill>
              <a:latin typeface="Helvetica" panose="020B060402020202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2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300" noProof="0" dirty="0">
                <a:solidFill>
                  <a:srgbClr val="464646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Servicios no especificados</a:t>
            </a:r>
          </a:p>
        </p:txBody>
      </p:sp>
      <p:pic>
        <p:nvPicPr>
          <p:cNvPr id="14" name="Marcador de posición de imagen 13">
            <a:extLst>
              <a:ext uri="{FF2B5EF4-FFF2-40B4-BE49-F238E27FC236}">
                <a16:creationId xmlns:a16="http://schemas.microsoft.com/office/drawing/2014/main" id="{253C8E00-878E-A1DE-6CF2-664BC2BEEBC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0" t="-2062" r="42372" b="2062"/>
          <a:stretch/>
        </p:blipFill>
        <p:spPr>
          <a:xfrm>
            <a:off x="7751763" y="0"/>
            <a:ext cx="4440238" cy="6858000"/>
          </a:xfrm>
        </p:spPr>
      </p:pic>
      <p:sp>
        <p:nvSpPr>
          <p:cNvPr id="15" name="TextBox 12">
            <a:extLst>
              <a:ext uri="{FF2B5EF4-FFF2-40B4-BE49-F238E27FC236}">
                <a16:creationId xmlns:a16="http://schemas.microsoft.com/office/drawing/2014/main" id="{0D979D09-D2DD-27D5-CEFD-8400A50D192E}"/>
              </a:ext>
            </a:extLst>
          </p:cNvPr>
          <p:cNvSpPr txBox="1"/>
          <p:nvPr/>
        </p:nvSpPr>
        <p:spPr>
          <a:xfrm>
            <a:off x="438874" y="207893"/>
            <a:ext cx="7055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latin typeface="Montserrat" panose="02000505000000020004" pitchFamily="2" charset="0"/>
              </a:rPr>
              <a:t>BUENOS AIRES </a:t>
            </a:r>
            <a:r>
              <a:rPr lang="es-CO" sz="3600" b="1" noProof="0" dirty="0">
                <a:solidFill>
                  <a:srgbClr val="FF6600"/>
                </a:solidFill>
                <a:latin typeface="Montserrat" panose="02000505000000020004" pitchFamily="2" charset="0"/>
              </a:rPr>
              <a:t>DE REGALO</a:t>
            </a: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0C9FB459-AF01-EF55-B45F-AA0C331B118E}"/>
              </a:ext>
            </a:extLst>
          </p:cNvPr>
          <p:cNvSpPr txBox="1"/>
          <p:nvPr/>
        </p:nvSpPr>
        <p:spPr>
          <a:xfrm>
            <a:off x="691509" y="5974317"/>
            <a:ext cx="6350421" cy="38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sz="1400" b="0" i="1" noProof="0" dirty="0">
                <a:solidFill>
                  <a:schemeClr val="bg1"/>
                </a:solidFill>
                <a:effectLst/>
              </a:rPr>
              <a:t>*Tarifas sujetas a Cambio sin previo aviso hasta el momento de reserva*</a:t>
            </a:r>
          </a:p>
        </p:txBody>
      </p:sp>
    </p:spTree>
    <p:extLst>
      <p:ext uri="{BB962C8B-B14F-4D97-AF65-F5344CB8AC3E}">
        <p14:creationId xmlns:p14="http://schemas.microsoft.com/office/powerpoint/2010/main" val="397255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42E44E-BE9A-349B-6E5B-B442DDBC07A4}"/>
              </a:ext>
            </a:extLst>
          </p:cNvPr>
          <p:cNvSpPr/>
          <p:nvPr/>
        </p:nvSpPr>
        <p:spPr>
          <a:xfrm>
            <a:off x="-5032" y="3063316"/>
            <a:ext cx="12197032" cy="38027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D566E-103D-F0F7-58E5-5CA63A7F941A}"/>
              </a:ext>
            </a:extLst>
          </p:cNvPr>
          <p:cNvSpPr txBox="1"/>
          <p:nvPr/>
        </p:nvSpPr>
        <p:spPr>
          <a:xfrm>
            <a:off x="2248000" y="73937"/>
            <a:ext cx="640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noProof="0" dirty="0">
                <a:solidFill>
                  <a:srgbClr val="FF6600"/>
                </a:solidFill>
                <a:latin typeface="+mj-lt"/>
              </a:rPr>
              <a:t>TARIFAS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4B77F5-CFC0-F38D-420C-CBBB89E607B1}"/>
              </a:ext>
            </a:extLst>
          </p:cNvPr>
          <p:cNvSpPr txBox="1"/>
          <p:nvPr/>
        </p:nvSpPr>
        <p:spPr>
          <a:xfrm>
            <a:off x="454565" y="5979132"/>
            <a:ext cx="6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i="1" noProof="0" dirty="0">
                <a:solidFill>
                  <a:schemeClr val="bg1"/>
                </a:solidFill>
                <a:latin typeface="+mj-lt"/>
              </a:rPr>
              <a:t>*Tarifas sujetas a Cambio sin previo aviso hasta el momento de reserva*</a:t>
            </a:r>
          </a:p>
          <a:p>
            <a:pPr algn="ctr"/>
            <a:r>
              <a:rPr lang="es-CO" sz="1600" i="1" noProof="0" dirty="0">
                <a:solidFill>
                  <a:schemeClr val="bg1"/>
                </a:solidFill>
                <a:latin typeface="+mj-lt"/>
              </a:rPr>
              <a:t>         *Tarifas NO aplican para festividades y eventos  * 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D7D5EA9-5F62-9919-D721-E1AB9F4902FC}"/>
              </a:ext>
            </a:extLst>
          </p:cNvPr>
          <p:cNvSpPr txBox="1"/>
          <p:nvPr/>
        </p:nvSpPr>
        <p:spPr>
          <a:xfrm>
            <a:off x="916047" y="586480"/>
            <a:ext cx="64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noProof="0" dirty="0">
                <a:latin typeface="+mj-lt"/>
              </a:rPr>
              <a:t>PRECIOS POR PERSONA EN DOLARES</a:t>
            </a:r>
            <a:endParaRPr lang="es-CO" sz="2400" b="1" noProof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8BEE8F8-C3EA-BF0C-1F78-A1D179D51537}"/>
              </a:ext>
            </a:extLst>
          </p:cNvPr>
          <p:cNvSpPr txBox="1"/>
          <p:nvPr/>
        </p:nvSpPr>
        <p:spPr>
          <a:xfrm>
            <a:off x="7195127" y="3192968"/>
            <a:ext cx="4773701" cy="3543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200" b="1" i="1" u="sng" kern="1800" dirty="0">
                <a:solidFill>
                  <a:schemeClr val="bg1"/>
                </a:solidFill>
                <a:effectLst/>
                <a:latin typeface="+mj-lt"/>
                <a:ea typeface="Batang" panose="02030600000101010101" pitchFamily="18" charset="-127"/>
                <a:cs typeface="Times New Roman" panose="02020603050405020304" pitchFamily="18" charset="0"/>
              </a:rPr>
              <a:t>Notas :</a:t>
            </a:r>
            <a:endParaRPr lang="es-CO" sz="1200" i="1" kern="1800" dirty="0">
              <a:solidFill>
                <a:schemeClr val="bg1"/>
              </a:solidFill>
              <a:effectLst/>
              <a:latin typeface="+mj-lt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fechas o períodos especiales (Semana Santa, Feriados, Congresos, Vacaciones de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Invierno, Navidad, Año Nuevo, Carnaval, eventos deportivos etc.).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ES" sz="1200" i="1" kern="1800" dirty="0">
              <a:solidFill>
                <a:schemeClr val="bg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CORTESÍAS: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Las cortesías no inciden en el precio del paquete. No hacer uso de las mismas no implica derecho a reclamo o compensación.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 vigencia, modificación y/o finalización de cualquiera de las mismas es facultad de cada prestador. Pudiendo ocurrir sin previo aviso y sin que esto signifique una falta en la calidad y/o cantidad de los servicios incluidos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CO" sz="1400" i="1" kern="18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EE7880-DB0A-5DF0-CA5F-62AE39CF5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93412"/>
              </p:ext>
            </p:extLst>
          </p:nvPr>
        </p:nvGraphicFramePr>
        <p:xfrm>
          <a:off x="189790" y="1007990"/>
          <a:ext cx="6873498" cy="4842020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2073284">
                  <a:extLst>
                    <a:ext uri="{9D8B030D-6E8A-4147-A177-3AD203B41FA5}">
                      <a16:colId xmlns:a16="http://schemas.microsoft.com/office/drawing/2014/main" val="2143574801"/>
                    </a:ext>
                  </a:extLst>
                </a:gridCol>
                <a:gridCol w="2073284">
                  <a:extLst>
                    <a:ext uri="{9D8B030D-6E8A-4147-A177-3AD203B41FA5}">
                      <a16:colId xmlns:a16="http://schemas.microsoft.com/office/drawing/2014/main" val="688425887"/>
                    </a:ext>
                  </a:extLst>
                </a:gridCol>
                <a:gridCol w="561727">
                  <a:extLst>
                    <a:ext uri="{9D8B030D-6E8A-4147-A177-3AD203B41FA5}">
                      <a16:colId xmlns:a16="http://schemas.microsoft.com/office/drawing/2014/main" val="4260339666"/>
                    </a:ext>
                  </a:extLst>
                </a:gridCol>
                <a:gridCol w="459596">
                  <a:extLst>
                    <a:ext uri="{9D8B030D-6E8A-4147-A177-3AD203B41FA5}">
                      <a16:colId xmlns:a16="http://schemas.microsoft.com/office/drawing/2014/main" val="1901895260"/>
                    </a:ext>
                  </a:extLst>
                </a:gridCol>
                <a:gridCol w="459596">
                  <a:extLst>
                    <a:ext uri="{9D8B030D-6E8A-4147-A177-3AD203B41FA5}">
                      <a16:colId xmlns:a16="http://schemas.microsoft.com/office/drawing/2014/main" val="2726175415"/>
                    </a:ext>
                  </a:extLst>
                </a:gridCol>
                <a:gridCol w="408527">
                  <a:extLst>
                    <a:ext uri="{9D8B030D-6E8A-4147-A177-3AD203B41FA5}">
                      <a16:colId xmlns:a16="http://schemas.microsoft.com/office/drawing/2014/main" val="3054620345"/>
                    </a:ext>
                  </a:extLst>
                </a:gridCol>
                <a:gridCol w="418742">
                  <a:extLst>
                    <a:ext uri="{9D8B030D-6E8A-4147-A177-3AD203B41FA5}">
                      <a16:colId xmlns:a16="http://schemas.microsoft.com/office/drawing/2014/main" val="4148049221"/>
                    </a:ext>
                  </a:extLst>
                </a:gridCol>
                <a:gridCol w="418742">
                  <a:extLst>
                    <a:ext uri="{9D8B030D-6E8A-4147-A177-3AD203B41FA5}">
                      <a16:colId xmlns:a16="http://schemas.microsoft.com/office/drawing/2014/main" val="2890999534"/>
                    </a:ext>
                  </a:extLst>
                </a:gridCol>
              </a:tblGrid>
              <a:tr h="321595"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HOTELES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VIGENCIA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b">
                    <a:solidFill>
                      <a:srgbClr val="FF66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PAQUETE 3 NOCHES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NOCHE ADICIONAL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53702"/>
                  </a:ext>
                </a:extLst>
              </a:tr>
              <a:tr h="164868"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Categoría 5*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S" sz="1200" dirty="0">
                          <a:effectLst/>
                        </a:rPr>
                        <a:t> 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>
                          <a:effectLst/>
                        </a:rPr>
                        <a:t>SGL</a:t>
                      </a:r>
                      <a:endParaRPr lang="es-CO" sz="12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>
                          <a:effectLst/>
                        </a:rPr>
                        <a:t>DBL</a:t>
                      </a:r>
                      <a:endParaRPr lang="es-CO" sz="12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>
                          <a:effectLst/>
                        </a:rPr>
                        <a:t>TPL</a:t>
                      </a:r>
                      <a:endParaRPr lang="es-CO" sz="12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400">
                          <a:effectLst/>
                        </a:rPr>
                        <a:t>SGL</a:t>
                      </a:r>
                      <a:endParaRPr lang="es-CO" sz="14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400">
                          <a:effectLst/>
                        </a:rPr>
                        <a:t>DBL</a:t>
                      </a:r>
                      <a:endParaRPr lang="es-CO" sz="14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400">
                          <a:effectLst/>
                        </a:rPr>
                        <a:t>TPL</a:t>
                      </a:r>
                      <a:endParaRPr lang="es-CO" sz="14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/>
                </a:tc>
                <a:extLst>
                  <a:ext uri="{0D108BD9-81ED-4DB2-BD59-A6C34878D82A}">
                    <a16:rowId xmlns:a16="http://schemas.microsoft.com/office/drawing/2014/main" val="1216965933"/>
                  </a:ext>
                </a:extLst>
              </a:tr>
              <a:tr h="321595">
                <a:tc rowSpan="3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Hotel Madero (Superior)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JUN 2025 / 31 AUG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237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444025497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SEP 2025 / 31 DIC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276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144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142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825942947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ENE 2025 / 28 FEB 2026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237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84691266"/>
                  </a:ext>
                </a:extLst>
              </a:tr>
              <a:tr h="164868">
                <a:tc gridSpan="8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Menores: un menor de 2 años se puede alojar gratis en una cama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376415"/>
                  </a:ext>
                </a:extLst>
              </a:tr>
              <a:tr h="321595">
                <a:tc rowSpan="3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Hotel Intercontinental (</a:t>
                      </a:r>
                      <a:r>
                        <a:rPr lang="es-US" sz="1200" dirty="0" err="1">
                          <a:effectLst/>
                        </a:rPr>
                        <a:t>Classic</a:t>
                      </a:r>
                      <a:r>
                        <a:rPr lang="es-US" sz="1200" dirty="0">
                          <a:effectLst/>
                        </a:rPr>
                        <a:t>)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MAY 2025 / 30 SEP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176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85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786424450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200" dirty="0">
                          <a:effectLst/>
                        </a:rPr>
                        <a:t>01 OCT 2025 / 30 NOV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236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118</a:t>
                      </a:r>
                      <a:endParaRPr kumimoji="0" lang="es-CO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105</a:t>
                      </a:r>
                      <a:endParaRPr kumimoji="0" lang="es-CO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244599928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DEC 2025 / 28 FEB 2026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176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85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3081871503"/>
                  </a:ext>
                </a:extLst>
              </a:tr>
              <a:tr h="321595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200" dirty="0">
                          <a:effectLst/>
                        </a:rPr>
                        <a:t>Menores: un menor de 2 años se puede alojar gratis en una cama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6253"/>
                  </a:ext>
                </a:extLst>
              </a:tr>
              <a:tr h="3215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Double Tree By Hilton (Std) (Ex </a:t>
                      </a:r>
                      <a:r>
                        <a:rPr lang="en-US" sz="1200" dirty="0" err="1">
                          <a:effectLst/>
                        </a:rPr>
                        <a:t>Meliá</a:t>
                      </a:r>
                      <a:r>
                        <a:rPr lang="en-US" sz="1200" dirty="0">
                          <a:effectLst/>
                        </a:rPr>
                        <a:t> Buenos Aires)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JUN 2024 / 30 SEP2024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191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2283469057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200" dirty="0">
                          <a:effectLst/>
                        </a:rPr>
                        <a:t>01 OCT 2025 / 30 NOV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230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107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603301457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DEC 2025 / 28 FEB 2026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191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90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869393667"/>
                  </a:ext>
                </a:extLst>
              </a:tr>
              <a:tr h="164868">
                <a:tc gridSpan="8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Menores: un menor de 2 años se puede alojar gratis en una cama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512548"/>
                  </a:ext>
                </a:extLst>
              </a:tr>
              <a:tr h="321595">
                <a:tc rowSpan="2"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Sheraton Buenos Aires (</a:t>
                      </a:r>
                      <a:r>
                        <a:rPr lang="es-US" sz="1200" dirty="0" err="1">
                          <a:effectLst/>
                        </a:rPr>
                        <a:t>Classic</a:t>
                      </a:r>
                      <a:r>
                        <a:rPr lang="es-US" sz="1200" dirty="0">
                          <a:effectLst/>
                        </a:rPr>
                        <a:t>)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01 JUN 2025 / 30 SEP 2025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277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140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118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3571388256"/>
                  </a:ext>
                </a:extLst>
              </a:tr>
              <a:tr h="321595">
                <a:tc vMerge="1">
                  <a:txBody>
                    <a:bodyPr/>
                    <a:lstStyle/>
                    <a:p>
                      <a:pPr algn="ctr"/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200" dirty="0">
                          <a:effectLst/>
                        </a:rPr>
                        <a:t>01 OCT 2025 / 28 FEB 2026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307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154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200" dirty="0">
                          <a:effectLst/>
                        </a:rPr>
                        <a:t>128</a:t>
                      </a:r>
                      <a:endParaRPr lang="es-CO" sz="12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6" marR="7126" marT="4750" marB="4750" anchor="ctr"/>
                </a:tc>
                <a:extLst>
                  <a:ext uri="{0D108BD9-81ED-4DB2-BD59-A6C34878D82A}">
                    <a16:rowId xmlns:a16="http://schemas.microsoft.com/office/drawing/2014/main" val="1997846298"/>
                  </a:ext>
                </a:extLst>
              </a:tr>
            </a:tbl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59372FBC-D9BC-5F9F-957E-1DE01311D487}"/>
              </a:ext>
            </a:extLst>
          </p:cNvPr>
          <p:cNvSpPr txBox="1"/>
          <p:nvPr/>
        </p:nvSpPr>
        <p:spPr>
          <a:xfrm>
            <a:off x="-5032" y="-8093"/>
            <a:ext cx="218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0070C0"/>
                </a:solidFill>
                <a:latin typeface="+mj-lt"/>
              </a:rPr>
              <a:t>C</a:t>
            </a:r>
            <a:r>
              <a:rPr lang="es-CO" sz="2400" b="1" dirty="0">
                <a:solidFill>
                  <a:srgbClr val="0070C0"/>
                </a:solidFill>
                <a:latin typeface="+mj-lt"/>
              </a:rPr>
              <a:t>ATEGORIA 5*</a:t>
            </a:r>
            <a:endParaRPr lang="es-CO" sz="2400" b="1" noProof="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371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42E44E-BE9A-349B-6E5B-B442DDBC07A4}"/>
              </a:ext>
            </a:extLst>
          </p:cNvPr>
          <p:cNvSpPr/>
          <p:nvPr/>
        </p:nvSpPr>
        <p:spPr>
          <a:xfrm>
            <a:off x="-5032" y="3063316"/>
            <a:ext cx="12197032" cy="38027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D566E-103D-F0F7-58E5-5CA63A7F941A}"/>
              </a:ext>
            </a:extLst>
          </p:cNvPr>
          <p:cNvSpPr txBox="1"/>
          <p:nvPr/>
        </p:nvSpPr>
        <p:spPr>
          <a:xfrm>
            <a:off x="2349599" y="29922"/>
            <a:ext cx="640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noProof="0" dirty="0">
                <a:solidFill>
                  <a:srgbClr val="FF6600"/>
                </a:solidFill>
                <a:latin typeface="+mj-lt"/>
              </a:rPr>
              <a:t>TARIFAS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4B77F5-CFC0-F38D-420C-CBBB89E607B1}"/>
              </a:ext>
            </a:extLst>
          </p:cNvPr>
          <p:cNvSpPr txBox="1"/>
          <p:nvPr/>
        </p:nvSpPr>
        <p:spPr>
          <a:xfrm>
            <a:off x="-110836" y="5772431"/>
            <a:ext cx="6556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i="1" noProof="0" dirty="0">
                <a:solidFill>
                  <a:schemeClr val="bg1"/>
                </a:solidFill>
                <a:latin typeface="+mj-lt"/>
              </a:rPr>
              <a:t>*Tarifas sujetas a Cambio sin previo aviso hasta el momento de reserva*</a:t>
            </a:r>
          </a:p>
          <a:p>
            <a:pPr algn="ctr"/>
            <a:r>
              <a:rPr lang="es-CO" sz="1600" i="1" noProof="0" dirty="0">
                <a:solidFill>
                  <a:schemeClr val="bg1"/>
                </a:solidFill>
                <a:latin typeface="+mj-lt"/>
              </a:rPr>
              <a:t>         *Tarifas NO aplican para festividades y eventos  * 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D7D5EA9-5F62-9919-D721-E1AB9F4902FC}"/>
              </a:ext>
            </a:extLst>
          </p:cNvPr>
          <p:cNvSpPr txBox="1"/>
          <p:nvPr/>
        </p:nvSpPr>
        <p:spPr>
          <a:xfrm>
            <a:off x="1089477" y="614697"/>
            <a:ext cx="64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noProof="0" dirty="0">
                <a:latin typeface="+mj-lt"/>
              </a:rPr>
              <a:t>PRECIOS POR PERSONA EN DOLARES</a:t>
            </a:r>
            <a:endParaRPr lang="es-CO" sz="2400" b="1" noProof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8BEE8F8-C3EA-BF0C-1F78-A1D179D51537}"/>
              </a:ext>
            </a:extLst>
          </p:cNvPr>
          <p:cNvSpPr txBox="1"/>
          <p:nvPr/>
        </p:nvSpPr>
        <p:spPr>
          <a:xfrm>
            <a:off x="7001513" y="3063316"/>
            <a:ext cx="4874951" cy="3543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200" b="1" i="1" u="sng" kern="1800" dirty="0">
                <a:solidFill>
                  <a:schemeClr val="bg1"/>
                </a:solidFill>
                <a:effectLst/>
                <a:latin typeface="+mj-lt"/>
                <a:ea typeface="Batang" panose="02030600000101010101" pitchFamily="18" charset="-127"/>
                <a:cs typeface="Times New Roman" panose="02020603050405020304" pitchFamily="18" charset="0"/>
              </a:rPr>
              <a:t>Notas :</a:t>
            </a:r>
            <a:endParaRPr lang="es-CO" sz="1200" i="1" kern="1800" dirty="0">
              <a:solidFill>
                <a:schemeClr val="bg1"/>
              </a:solidFill>
              <a:effectLst/>
              <a:latin typeface="+mj-lt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fechas o períodos especiales (Semana Santa, Feriados, Congresos, Vacaciones de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Invierno, Navidad, Año Nuevo, Carnaval, eventos deportivos etc.).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ES" sz="1200" i="1" kern="1800" dirty="0">
              <a:solidFill>
                <a:schemeClr val="bg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CORTESÍAS: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Las cortesías no inciden en el precio del paquete. No hacer uso de las mismas no implica derecho a reclamo o compensación.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 vigencia, modificación y/o finalización de cualquiera de las mismas es facultad de cada prestador. Pudiendo ocurrir sin previo aviso y sin que esto signifique una falta en la calidad y/o cantidad de los servicios incluidos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CO" sz="1400" i="1" kern="18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3545E35-B960-B276-7A2A-AE4F03F55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57127"/>
              </p:ext>
            </p:extLst>
          </p:nvPr>
        </p:nvGraphicFramePr>
        <p:xfrm>
          <a:off x="168532" y="1146064"/>
          <a:ext cx="6659417" cy="4417131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2081468">
                  <a:extLst>
                    <a:ext uri="{9D8B030D-6E8A-4147-A177-3AD203B41FA5}">
                      <a16:colId xmlns:a16="http://schemas.microsoft.com/office/drawing/2014/main" val="452941535"/>
                    </a:ext>
                  </a:extLst>
                </a:gridCol>
                <a:gridCol w="2081468">
                  <a:extLst>
                    <a:ext uri="{9D8B030D-6E8A-4147-A177-3AD203B41FA5}">
                      <a16:colId xmlns:a16="http://schemas.microsoft.com/office/drawing/2014/main" val="2865940666"/>
                    </a:ext>
                  </a:extLst>
                </a:gridCol>
                <a:gridCol w="405415">
                  <a:extLst>
                    <a:ext uri="{9D8B030D-6E8A-4147-A177-3AD203B41FA5}">
                      <a16:colId xmlns:a16="http://schemas.microsoft.com/office/drawing/2014/main" val="3558470330"/>
                    </a:ext>
                  </a:extLst>
                </a:gridCol>
                <a:gridCol w="405415">
                  <a:extLst>
                    <a:ext uri="{9D8B030D-6E8A-4147-A177-3AD203B41FA5}">
                      <a16:colId xmlns:a16="http://schemas.microsoft.com/office/drawing/2014/main" val="2143579290"/>
                    </a:ext>
                  </a:extLst>
                </a:gridCol>
                <a:gridCol w="437415">
                  <a:extLst>
                    <a:ext uri="{9D8B030D-6E8A-4147-A177-3AD203B41FA5}">
                      <a16:colId xmlns:a16="http://schemas.microsoft.com/office/drawing/2014/main" val="1196031943"/>
                    </a:ext>
                  </a:extLst>
                </a:gridCol>
                <a:gridCol w="437415">
                  <a:extLst>
                    <a:ext uri="{9D8B030D-6E8A-4147-A177-3AD203B41FA5}">
                      <a16:colId xmlns:a16="http://schemas.microsoft.com/office/drawing/2014/main" val="1027135802"/>
                    </a:ext>
                  </a:extLst>
                </a:gridCol>
                <a:gridCol w="425678">
                  <a:extLst>
                    <a:ext uri="{9D8B030D-6E8A-4147-A177-3AD203B41FA5}">
                      <a16:colId xmlns:a16="http://schemas.microsoft.com/office/drawing/2014/main" val="2406450750"/>
                    </a:ext>
                  </a:extLst>
                </a:gridCol>
                <a:gridCol w="385143">
                  <a:extLst>
                    <a:ext uri="{9D8B030D-6E8A-4147-A177-3AD203B41FA5}">
                      <a16:colId xmlns:a16="http://schemas.microsoft.com/office/drawing/2014/main" val="4008290366"/>
                    </a:ext>
                  </a:extLst>
                </a:gridCol>
              </a:tblGrid>
              <a:tr h="83755"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HOTELES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VIGENCIA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PAQUETE 3 NOCHES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NOCHE ADICIONAL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47534"/>
                  </a:ext>
                </a:extLst>
              </a:tr>
              <a:tr h="50288"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Categoría 4*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 </a:t>
                      </a:r>
                      <a:endParaRPr lang="es-CO" sz="105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SGL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DBL</a:t>
                      </a:r>
                      <a:endParaRPr lang="es-CO" sz="105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TPL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SGL</a:t>
                      </a:r>
                      <a:endParaRPr lang="es-CO" sz="105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DBL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TPL</a:t>
                      </a:r>
                      <a:endParaRPr lang="es-CO" sz="105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extLst>
                  <a:ext uri="{0D108BD9-81ED-4DB2-BD59-A6C34878D82A}">
                    <a16:rowId xmlns:a16="http://schemas.microsoft.com/office/drawing/2014/main" val="814657874"/>
                  </a:ext>
                </a:extLst>
              </a:tr>
              <a:tr h="50288">
                <a:tc rowSpan="4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Amerian Park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MAY 2025 / 30 JUN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096394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JUL 2025 / 30 SEP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0575896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2025 / 30 NOV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6505971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31 MAR 2026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8237518"/>
                  </a:ext>
                </a:extLst>
              </a:tr>
              <a:tr h="83755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Menor hasta 2 años sin costo. Se adiciona cuna sujeta a disponibilidad. A partir de los 3 años abona como adulto.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950817"/>
                  </a:ext>
                </a:extLst>
              </a:tr>
              <a:tr h="50288"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NH City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 2025 / 28 FEB 2026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6078656"/>
                  </a:ext>
                </a:extLst>
              </a:tr>
              <a:tr h="83755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1 Niño de hasta 11 años inclusive compartiendo habitación con sus padres, no abona cargo adicional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571340"/>
                  </a:ext>
                </a:extLst>
              </a:tr>
              <a:tr h="50288">
                <a:tc rowSpan="3">
                  <a:txBody>
                    <a:bodyPr/>
                    <a:lstStyle/>
                    <a:p>
                      <a:pPr algn="ctr"/>
                      <a:r>
                        <a:rPr lang="es-US" sz="1050" dirty="0" err="1">
                          <a:effectLst/>
                        </a:rPr>
                        <a:t>Dazzler</a:t>
                      </a:r>
                      <a:r>
                        <a:rPr lang="es-US" sz="1050" dirty="0">
                          <a:effectLst/>
                        </a:rPr>
                        <a:t> Maipú (</a:t>
                      </a:r>
                      <a:r>
                        <a:rPr lang="es-US" sz="1050" dirty="0" err="1">
                          <a:effectLst/>
                        </a:rPr>
                        <a:t>Classic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2024 / 30 SEP 2024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2073925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2024 / 30 NOV 2024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176823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28 FEB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5048758"/>
                  </a:ext>
                </a:extLst>
              </a:tr>
              <a:tr h="83755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  <a:latin typeface="+mn-lt"/>
                        </a:rPr>
                        <a:t>Cuna sin cargo para niños menores de 2 años. Los niños menores de 3 años se alojaran sin cargo, compartiendo la cama existente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526535"/>
                  </a:ext>
                </a:extLst>
              </a:tr>
              <a:tr h="50288">
                <a:tc rowSpan="3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Esplendor Buenos Aires (Concept)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30 SEP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1091888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2025 / 30 NOV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616105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31 MAR 2026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2456416"/>
                  </a:ext>
                </a:extLst>
              </a:tr>
              <a:tr h="83755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  <a:latin typeface="+mn-lt"/>
                        </a:rPr>
                        <a:t>Menor hasta 2 años sin costo. Se adiciona cuna sujeta a disponibilidad A partir de 3 años abona como adulto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352660"/>
                  </a:ext>
                </a:extLst>
              </a:tr>
              <a:tr h="50288">
                <a:tc rowSpan="2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Kenton Place (</a:t>
                      </a:r>
                      <a:r>
                        <a:rPr lang="es-US" sz="1050" dirty="0" err="1">
                          <a:effectLst/>
                        </a:rPr>
                        <a:t>Clasica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31 AGO 2025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104437"/>
                  </a:ext>
                </a:extLst>
              </a:tr>
              <a:tr h="502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SEP 2025 / 31 MAR 2026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6313918"/>
                  </a:ext>
                </a:extLst>
              </a:tr>
              <a:tr h="83755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Menor hasta 2 años sin costo. Se adiciona cuna sujeta a disponibilidad A partir de 3 años abona como adulto</a:t>
                      </a:r>
                      <a:endParaRPr lang="es-CO" sz="105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" marR="3614" marT="2409" marB="2409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75159"/>
                  </a:ext>
                </a:extLst>
              </a:tr>
            </a:tbl>
          </a:graphicData>
        </a:graphic>
      </p:graphicFrame>
      <p:sp>
        <p:nvSpPr>
          <p:cNvPr id="9" name="TextBox 1">
            <a:extLst>
              <a:ext uri="{FF2B5EF4-FFF2-40B4-BE49-F238E27FC236}">
                <a16:creationId xmlns:a16="http://schemas.microsoft.com/office/drawing/2014/main" id="{F42477CC-6120-265F-3F21-B04EC5DD1039}"/>
              </a:ext>
            </a:extLst>
          </p:cNvPr>
          <p:cNvSpPr txBox="1"/>
          <p:nvPr/>
        </p:nvSpPr>
        <p:spPr>
          <a:xfrm>
            <a:off x="-5032" y="-8093"/>
            <a:ext cx="218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0070C0"/>
                </a:solidFill>
                <a:latin typeface="+mj-lt"/>
              </a:rPr>
              <a:t>C</a:t>
            </a:r>
            <a:r>
              <a:rPr lang="es-CO" sz="2400" b="1" dirty="0">
                <a:solidFill>
                  <a:srgbClr val="0070C0"/>
                </a:solidFill>
                <a:latin typeface="+mj-lt"/>
              </a:rPr>
              <a:t>ATEGORIA 4*</a:t>
            </a:r>
            <a:endParaRPr lang="es-CO" sz="2400" b="1" noProof="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098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42E44E-BE9A-349B-6E5B-B442DDBC07A4}"/>
              </a:ext>
            </a:extLst>
          </p:cNvPr>
          <p:cNvSpPr/>
          <p:nvPr/>
        </p:nvSpPr>
        <p:spPr>
          <a:xfrm>
            <a:off x="-5032" y="3063316"/>
            <a:ext cx="12197032" cy="38027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D566E-103D-F0F7-58E5-5CA63A7F941A}"/>
              </a:ext>
            </a:extLst>
          </p:cNvPr>
          <p:cNvSpPr txBox="1"/>
          <p:nvPr/>
        </p:nvSpPr>
        <p:spPr>
          <a:xfrm>
            <a:off x="7688218" y="403201"/>
            <a:ext cx="640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noProof="0" dirty="0">
                <a:solidFill>
                  <a:srgbClr val="FF6600"/>
                </a:solidFill>
                <a:latin typeface="+mj-lt"/>
              </a:rPr>
              <a:t>TARIFAS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4B77F5-CFC0-F38D-420C-CBBB89E607B1}"/>
              </a:ext>
            </a:extLst>
          </p:cNvPr>
          <p:cNvSpPr txBox="1"/>
          <p:nvPr/>
        </p:nvSpPr>
        <p:spPr>
          <a:xfrm>
            <a:off x="6289896" y="1752107"/>
            <a:ext cx="5678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i="1" noProof="0" dirty="0">
                <a:latin typeface="+mj-lt"/>
              </a:rPr>
              <a:t>*Tarifas sujetas a Cambio sin previo aviso hasta el momento de reserva*</a:t>
            </a:r>
          </a:p>
          <a:p>
            <a:pPr algn="ctr"/>
            <a:r>
              <a:rPr lang="es-CO" sz="1600" i="1" noProof="0" dirty="0">
                <a:latin typeface="+mj-lt"/>
              </a:rPr>
              <a:t>         *Tarifas NO aplican para festividades y eventos  * 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D7D5EA9-5F62-9919-D721-E1AB9F4902FC}"/>
              </a:ext>
            </a:extLst>
          </p:cNvPr>
          <p:cNvSpPr txBox="1"/>
          <p:nvPr/>
        </p:nvSpPr>
        <p:spPr>
          <a:xfrm>
            <a:off x="6771901" y="1013167"/>
            <a:ext cx="64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noProof="0" dirty="0">
                <a:latin typeface="+mj-lt"/>
              </a:rPr>
              <a:t>PRECIOS POR PERSONA EN DOLARES</a:t>
            </a:r>
            <a:endParaRPr lang="es-CO" sz="2400" b="1" noProof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8BEE8F8-C3EA-BF0C-1F78-A1D179D51537}"/>
              </a:ext>
            </a:extLst>
          </p:cNvPr>
          <p:cNvSpPr txBox="1"/>
          <p:nvPr/>
        </p:nvSpPr>
        <p:spPr>
          <a:xfrm>
            <a:off x="6720125" y="3429000"/>
            <a:ext cx="5363286" cy="3289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200" b="1" i="1" u="sng" kern="1800" dirty="0">
                <a:solidFill>
                  <a:schemeClr val="bg1"/>
                </a:solidFill>
                <a:effectLst/>
                <a:latin typeface="+mj-lt"/>
                <a:ea typeface="Batang" panose="02030600000101010101" pitchFamily="18" charset="-127"/>
                <a:cs typeface="Times New Roman" panose="02020603050405020304" pitchFamily="18" charset="0"/>
              </a:rPr>
              <a:t>Notas :</a:t>
            </a:r>
            <a:endParaRPr lang="es-CO" sz="1200" i="1" kern="1800" dirty="0">
              <a:solidFill>
                <a:schemeClr val="bg1"/>
              </a:solidFill>
              <a:effectLst/>
              <a:latin typeface="+mj-lt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fechas o períodos especiales (Semana Santa, Feriados, Congresos, Vacaciones de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ES" sz="1200" i="1" kern="1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Invierno, Navidad, Año Nuevo, Carnaval, eventos deportivos etc.).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ES" sz="1200" i="1" kern="1800" dirty="0">
              <a:solidFill>
                <a:schemeClr val="bg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CORTESÍAS: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Las cortesías no inciden en el precio del paquete. No hacer uso de las mismas no implica derecho a reclamo o compensación.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es-MX" sz="1100" i="1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	La vigencia, modificación y/o finalización de cualquiera de las mismas es facultad de cada prestador. Pudiendo ocurrir sin previo aviso y sin que esto signifique una falta en la calidad y/o cantidad de los servicios incluidos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endParaRPr lang="es-CO" sz="1400" i="1" kern="18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1170A4-1EB2-3C82-1FBE-96209AE8B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34984"/>
              </p:ext>
            </p:extLst>
          </p:nvPr>
        </p:nvGraphicFramePr>
        <p:xfrm>
          <a:off x="108589" y="402887"/>
          <a:ext cx="6548727" cy="5813925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2062496">
                  <a:extLst>
                    <a:ext uri="{9D8B030D-6E8A-4147-A177-3AD203B41FA5}">
                      <a16:colId xmlns:a16="http://schemas.microsoft.com/office/drawing/2014/main" val="3707419215"/>
                    </a:ext>
                  </a:extLst>
                </a:gridCol>
                <a:gridCol w="2062496">
                  <a:extLst>
                    <a:ext uri="{9D8B030D-6E8A-4147-A177-3AD203B41FA5}">
                      <a16:colId xmlns:a16="http://schemas.microsoft.com/office/drawing/2014/main" val="1616744686"/>
                    </a:ext>
                  </a:extLst>
                </a:gridCol>
                <a:gridCol w="419249">
                  <a:extLst>
                    <a:ext uri="{9D8B030D-6E8A-4147-A177-3AD203B41FA5}">
                      <a16:colId xmlns:a16="http://schemas.microsoft.com/office/drawing/2014/main" val="2489673996"/>
                    </a:ext>
                  </a:extLst>
                </a:gridCol>
                <a:gridCol w="419249">
                  <a:extLst>
                    <a:ext uri="{9D8B030D-6E8A-4147-A177-3AD203B41FA5}">
                      <a16:colId xmlns:a16="http://schemas.microsoft.com/office/drawing/2014/main" val="1185943197"/>
                    </a:ext>
                  </a:extLst>
                </a:gridCol>
                <a:gridCol w="416613">
                  <a:extLst>
                    <a:ext uri="{9D8B030D-6E8A-4147-A177-3AD203B41FA5}">
                      <a16:colId xmlns:a16="http://schemas.microsoft.com/office/drawing/2014/main" val="1907417703"/>
                    </a:ext>
                  </a:extLst>
                </a:gridCol>
                <a:gridCol w="397100">
                  <a:extLst>
                    <a:ext uri="{9D8B030D-6E8A-4147-A177-3AD203B41FA5}">
                      <a16:colId xmlns:a16="http://schemas.microsoft.com/office/drawing/2014/main" val="59027630"/>
                    </a:ext>
                  </a:extLst>
                </a:gridCol>
                <a:gridCol w="397100">
                  <a:extLst>
                    <a:ext uri="{9D8B030D-6E8A-4147-A177-3AD203B41FA5}">
                      <a16:colId xmlns:a16="http://schemas.microsoft.com/office/drawing/2014/main" val="3696196472"/>
                    </a:ext>
                  </a:extLst>
                </a:gridCol>
                <a:gridCol w="374424">
                  <a:extLst>
                    <a:ext uri="{9D8B030D-6E8A-4147-A177-3AD203B41FA5}">
                      <a16:colId xmlns:a16="http://schemas.microsoft.com/office/drawing/2014/main" val="4212848890"/>
                    </a:ext>
                  </a:extLst>
                </a:gridCol>
              </a:tblGrid>
              <a:tr h="199123"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HOTELES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VIGENCIA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PAQUETE 3 NOCHES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NOCHE ADICIONAL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365630"/>
                  </a:ext>
                </a:extLst>
              </a:tr>
              <a:tr h="107723"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Categoría 3*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00">
                          <a:effectLst/>
                        </a:rPr>
                        <a:t> 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SGL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DBL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TPL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SGL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DBL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TPL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extLst>
                  <a:ext uri="{0D108BD9-81ED-4DB2-BD59-A6C34878D82A}">
                    <a16:rowId xmlns:a16="http://schemas.microsoft.com/office/drawing/2014/main" val="1567653622"/>
                  </a:ext>
                </a:extLst>
              </a:tr>
              <a:tr h="107723">
                <a:tc rowSpan="4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Hotel Waldorf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30 JUN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3643214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01 JUL 2025 / 31 JUL 2025</a:t>
                      </a: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4502275"/>
                  </a:ext>
                </a:extLst>
              </a:tr>
              <a:tr h="1838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01 AGO 2025 / 30 SEP 2025</a:t>
                      </a: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731543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2025 / 31 MAY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9988924"/>
                  </a:ext>
                </a:extLst>
              </a:tr>
              <a:tr h="107723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>
                          <a:effectLst/>
                        </a:rPr>
                        <a:t>Menor de 2 años cuna sin cargo</a:t>
                      </a:r>
                      <a:endParaRPr lang="es-CO" sz="100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928501"/>
                  </a:ext>
                </a:extLst>
              </a:tr>
              <a:tr h="107723">
                <a:tc rowSpan="4">
                  <a:txBody>
                    <a:bodyPr/>
                    <a:lstStyle/>
                    <a:p>
                      <a:pPr algn="ctr"/>
                      <a:r>
                        <a:rPr lang="es-US" sz="1050" dirty="0" err="1">
                          <a:effectLst/>
                        </a:rPr>
                        <a:t>Merit</a:t>
                      </a:r>
                      <a:r>
                        <a:rPr lang="es-US" sz="1050" dirty="0">
                          <a:effectLst/>
                        </a:rPr>
                        <a:t> San Telmo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30 JUN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4644003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JUL 2025 / 30 SEP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1139663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2025 / 30 NOV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7460979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30 ABR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0771228"/>
                  </a:ext>
                </a:extLst>
              </a:tr>
              <a:tr h="107723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Cuna sin cargo para menores de 2 años (No se permite en </a:t>
                      </a:r>
                      <a:r>
                        <a:rPr lang="es-US" sz="1050" dirty="0" err="1">
                          <a:effectLst/>
                        </a:rPr>
                        <a:t>categoria</a:t>
                      </a:r>
                      <a:r>
                        <a:rPr lang="es-US" sz="1050" dirty="0">
                          <a:effectLst/>
                        </a:rPr>
                        <a:t> habitación triple)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816583"/>
                  </a:ext>
                </a:extLst>
              </a:tr>
              <a:tr h="107723">
                <a:tc row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Rochester Concept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31 JUL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6572186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AGO 2025 / 30 SEP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5996908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OCT 2025 / 30 NOV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4078037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31 DIC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445014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ENE 2026 / 28 FEB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751666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MAR 2026 / 31 ABR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7932359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MAY 2026 / 30 JUN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3035750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JUL  2026 / 31 JUL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2274839"/>
                  </a:ext>
                </a:extLst>
              </a:tr>
              <a:tr h="199123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Menor hasta 5 años gratis, luego se considera adulto puede dormir en cuna o bien compartiendo cama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095947"/>
                  </a:ext>
                </a:extLst>
              </a:tr>
              <a:tr h="107723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Hotel Two Buenos Aires (Std)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MAY 2025 / 30 JUN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0889227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JUL 2025 / 31 JUL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423439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AGO 2025 / 30 SEP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3236423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000" dirty="0">
                          <a:effectLst/>
                        </a:rPr>
                        <a:t>01 OCT 2025 / 30 NOV 2025</a:t>
                      </a:r>
                      <a:endParaRPr lang="es-CO" sz="9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453384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DIC 2025 / 28 FEB 2026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4506095"/>
                  </a:ext>
                </a:extLst>
              </a:tr>
              <a:tr h="107723">
                <a:tc gridSpan="8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Menor hasta 7 años puede compartir la habitación con sus padres sin cargo.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482293"/>
                  </a:ext>
                </a:extLst>
              </a:tr>
              <a:tr h="107723">
                <a:tc rowSpan="4"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Imperial Park (</a:t>
                      </a:r>
                      <a:r>
                        <a:rPr lang="es-US" sz="1050" dirty="0" err="1">
                          <a:effectLst/>
                        </a:rPr>
                        <a:t>Std</a:t>
                      </a:r>
                      <a:r>
                        <a:rPr lang="es-US" sz="1050" dirty="0">
                          <a:effectLst/>
                        </a:rPr>
                        <a:t>)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JUN 2025 / 30 JUN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3275975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01 JUL 2025 / 31 JUL 2025</a:t>
                      </a: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5498336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</a:rPr>
                        <a:t>01 AGO 2025 / 31 AGO 2025</a:t>
                      </a: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9861230"/>
                  </a:ext>
                </a:extLst>
              </a:tr>
              <a:tr h="10772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050" dirty="0">
                          <a:effectLst/>
                        </a:rPr>
                        <a:t>01 SEP 2025 / 31 DEC 2025</a:t>
                      </a:r>
                      <a:endParaRPr lang="es-CO" sz="1000" dirty="0">
                        <a:solidFill>
                          <a:srgbClr val="59595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41" marR="12241" marT="8161" marB="816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39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70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Marcador de posición de imagen 12">
            <a:extLst>
              <a:ext uri="{FF2B5EF4-FFF2-40B4-BE49-F238E27FC236}">
                <a16:creationId xmlns:a16="http://schemas.microsoft.com/office/drawing/2014/main" id="{979F024D-EB88-9650-9EE5-075222E98A2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" t="-544" r="42087" b="544"/>
          <a:stretch/>
        </p:blipFill>
        <p:spPr>
          <a:xfrm>
            <a:off x="1" y="-27710"/>
            <a:ext cx="5016499" cy="509248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C1C800-557E-A934-6B86-1420C347A8AE}"/>
              </a:ext>
            </a:extLst>
          </p:cNvPr>
          <p:cNvSpPr txBox="1"/>
          <p:nvPr/>
        </p:nvSpPr>
        <p:spPr>
          <a:xfrm>
            <a:off x="5900125" y="1106360"/>
            <a:ext cx="4673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noProof="0" dirty="0">
                <a:solidFill>
                  <a:srgbClr val="FF6600"/>
                </a:solidFill>
                <a:latin typeface="+mj-lt"/>
              </a:rPr>
              <a:t>ITINERARIO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161FE3-BCF2-F5EC-DA28-F4678D6877D6}"/>
              </a:ext>
            </a:extLst>
          </p:cNvPr>
          <p:cNvSpPr txBox="1"/>
          <p:nvPr/>
        </p:nvSpPr>
        <p:spPr>
          <a:xfrm>
            <a:off x="5900125" y="767806"/>
            <a:ext cx="4372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rgbClr val="0070C0"/>
                </a:solidFill>
              </a:rPr>
              <a:t>B</a:t>
            </a:r>
            <a:r>
              <a:rPr lang="es-CO" sz="1600" b="1" dirty="0">
                <a:solidFill>
                  <a:srgbClr val="0070C0"/>
                </a:solidFill>
              </a:rPr>
              <a:t>UENOS AIRES  DE REGALO </a:t>
            </a:r>
            <a:endParaRPr lang="es-CO" sz="1600" b="1" noProof="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CB71B-3651-51FB-4608-7E422260DEA8}"/>
              </a:ext>
            </a:extLst>
          </p:cNvPr>
          <p:cNvSpPr txBox="1"/>
          <p:nvPr/>
        </p:nvSpPr>
        <p:spPr>
          <a:xfrm>
            <a:off x="5900125" y="1820935"/>
            <a:ext cx="6088675" cy="4494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200" b="1" i="0" noProof="0" dirty="0">
                <a:solidFill>
                  <a:srgbClr val="000000"/>
                </a:solidFill>
                <a:effectLst/>
              </a:rPr>
              <a:t>Día 1. Buenos Aires</a:t>
            </a:r>
          </a:p>
          <a:p>
            <a:pPr algn="just">
              <a:lnSpc>
                <a:spcPct val="150000"/>
              </a:lnSpc>
            </a:pPr>
            <a:r>
              <a:rPr lang="es-MX" sz="1200" b="0" i="0" noProof="0" dirty="0">
                <a:solidFill>
                  <a:srgbClr val="000000"/>
                </a:solidFill>
                <a:effectLst/>
              </a:rPr>
              <a:t>Llegada a la ciudad de Buenos Aires. Traslado del aeropuerto al Hotel seleccionado. Resto del día libre.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O" sz="1200" b="1" i="0" noProof="0" dirty="0">
                <a:solidFill>
                  <a:srgbClr val="000000"/>
                </a:solidFill>
                <a:effectLst/>
              </a:rPr>
              <a:t>Día 02, Buenos Aires </a:t>
            </a:r>
            <a:endParaRPr lang="es-CO" sz="1200" b="1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200" b="0" i="0" noProof="0" dirty="0">
                <a:solidFill>
                  <a:srgbClr val="000000"/>
                </a:solidFill>
                <a:effectLst/>
              </a:rPr>
              <a:t>Desayuno en el Hotel. Por la mañana se realizará la excursión: Medio día Visita de la Ciudad, en esta excursión va a poder disfrutar a la ciudad Autónoma de Buenos Aires y conocer el símbolo de la ciudad: el Obelisco. Recorrerá plazas como las de mayo, San Martín y Alvear. Avenidas importantes como: Corrientes, De mayo, 9 de Julio, entre otras. Conocerá barrios con historia como La Boca, San Telmo, suntuosos como Palermo y Recoleta y modernos como Puerto Madero. También los parques: Lezama, Tres de Febrero. Recorrerá zonas comerciales, financieras y Estadio de Fútbol. tarde libre para realizar excursiones opcionales.</a:t>
            </a:r>
          </a:p>
          <a:p>
            <a:pPr algn="just">
              <a:lnSpc>
                <a:spcPct val="150000"/>
              </a:lnSpc>
            </a:pPr>
            <a:endParaRPr lang="es-MX" sz="1200" b="0" i="0" noProof="0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200" b="0" i="0" noProof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92DA17E1-47FB-C33B-E4CD-F8DC272FB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3" r="15853"/>
          <a:stretch/>
        </p:blipFill>
        <p:spPr>
          <a:xfrm>
            <a:off x="2235200" y="3892356"/>
            <a:ext cx="3476727" cy="2863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8133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Marcador de posición de imagen 12">
            <a:extLst>
              <a:ext uri="{FF2B5EF4-FFF2-40B4-BE49-F238E27FC236}">
                <a16:creationId xmlns:a16="http://schemas.microsoft.com/office/drawing/2014/main" id="{979F024D-EB88-9650-9EE5-075222E98A2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" r="43010"/>
          <a:stretch/>
        </p:blipFill>
        <p:spPr>
          <a:xfrm>
            <a:off x="1" y="-1"/>
            <a:ext cx="5016499" cy="509248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C1C800-557E-A934-6B86-1420C347A8AE}"/>
              </a:ext>
            </a:extLst>
          </p:cNvPr>
          <p:cNvSpPr txBox="1"/>
          <p:nvPr/>
        </p:nvSpPr>
        <p:spPr>
          <a:xfrm>
            <a:off x="5994399" y="655815"/>
            <a:ext cx="4673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noProof="0" dirty="0">
                <a:solidFill>
                  <a:srgbClr val="FF6600"/>
                </a:solidFill>
                <a:latin typeface="+mj-lt"/>
              </a:rPr>
              <a:t>ITINERARIO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161FE3-BCF2-F5EC-DA28-F4678D6877D6}"/>
              </a:ext>
            </a:extLst>
          </p:cNvPr>
          <p:cNvSpPr txBox="1"/>
          <p:nvPr/>
        </p:nvSpPr>
        <p:spPr>
          <a:xfrm>
            <a:off x="5994399" y="236362"/>
            <a:ext cx="4372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rgbClr val="0070C0"/>
                </a:solidFill>
              </a:rPr>
              <a:t>B</a:t>
            </a:r>
            <a:r>
              <a:rPr lang="es-CO" sz="1600" b="1" dirty="0">
                <a:solidFill>
                  <a:srgbClr val="0070C0"/>
                </a:solidFill>
              </a:rPr>
              <a:t>UENOS AIRES DE REGALO </a:t>
            </a:r>
            <a:endParaRPr lang="es-CO" sz="1600" b="1" noProof="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CB71B-3651-51FB-4608-7E422260DEA8}"/>
              </a:ext>
            </a:extLst>
          </p:cNvPr>
          <p:cNvSpPr txBox="1"/>
          <p:nvPr/>
        </p:nvSpPr>
        <p:spPr>
          <a:xfrm>
            <a:off x="5994399" y="1240590"/>
            <a:ext cx="5920509" cy="3479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200" b="1" i="0" noProof="0" dirty="0">
                <a:solidFill>
                  <a:srgbClr val="000000"/>
                </a:solidFill>
                <a:effectLst/>
              </a:rPr>
              <a:t>Día 03, Buenos Aires</a:t>
            </a:r>
          </a:p>
          <a:p>
            <a:pPr algn="just">
              <a:lnSpc>
                <a:spcPct val="150000"/>
              </a:lnSpc>
            </a:pPr>
            <a:r>
              <a:rPr lang="es-MX" sz="1200" b="0" i="0" noProof="0" dirty="0">
                <a:solidFill>
                  <a:srgbClr val="000000"/>
                </a:solidFill>
                <a:effectLst/>
              </a:rPr>
              <a:t>Desayuno en el Hotel. Día Libre para realizar compras o excursiones opcionales.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O" sz="1200" b="1" i="0" noProof="0" dirty="0">
                <a:solidFill>
                  <a:srgbClr val="000000"/>
                </a:solidFill>
                <a:effectLst/>
              </a:rPr>
              <a:t>Día 4 : </a:t>
            </a:r>
            <a:r>
              <a:rPr lang="es-MX" sz="1200" b="1" i="0" noProof="0" dirty="0">
                <a:solidFill>
                  <a:srgbClr val="000000"/>
                </a:solidFill>
                <a:effectLst/>
              </a:rPr>
              <a:t>Buenos Aires - Bogotá</a:t>
            </a:r>
          </a:p>
          <a:p>
            <a:pPr algn="just">
              <a:lnSpc>
                <a:spcPct val="150000"/>
              </a:lnSpc>
            </a:pPr>
            <a:r>
              <a:rPr lang="es-MX" sz="1200" b="0" i="0" noProof="0" dirty="0">
                <a:solidFill>
                  <a:srgbClr val="000000"/>
                </a:solidFill>
                <a:effectLst/>
              </a:rPr>
              <a:t>Desayuno en el Hotel. Traslado desde el Hotel hasta el aeropuerto para tomar vuelo de regreso.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CO" sz="1600" b="1" i="0" noProof="0" dirty="0">
                <a:effectLst/>
              </a:rPr>
              <a:t>FIN DE NUESTROS SERVICIOS.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200" b="0" i="0" noProof="0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srgbClr val="000000"/>
              </a:solidFill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92DA17E1-47FB-C33B-E4CD-F8DC272FB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3" r="15853"/>
          <a:stretch/>
        </p:blipFill>
        <p:spPr>
          <a:xfrm>
            <a:off x="2327566" y="3903499"/>
            <a:ext cx="3476727" cy="2863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6053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>
            <a:extLst>
              <a:ext uri="{FF2B5EF4-FFF2-40B4-BE49-F238E27FC236}">
                <a16:creationId xmlns:a16="http://schemas.microsoft.com/office/drawing/2014/main" id="{91B5B120-8E75-D49B-4D65-679E796CBB1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A921897E-F60D-004A-9928-89158E537DF4}"/>
              </a:ext>
            </a:extLst>
          </p:cNvPr>
          <p:cNvSpPr/>
          <p:nvPr/>
        </p:nvSpPr>
        <p:spPr>
          <a:xfrm>
            <a:off x="2863273" y="4668811"/>
            <a:ext cx="6714836" cy="1109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87BF47F9-9952-667A-5C14-6107235059C6}"/>
              </a:ext>
            </a:extLst>
          </p:cNvPr>
          <p:cNvSpPr txBox="1"/>
          <p:nvPr/>
        </p:nvSpPr>
        <p:spPr>
          <a:xfrm>
            <a:off x="3440112" y="4857041"/>
            <a:ext cx="182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noProof="0" dirty="0">
                <a:solidFill>
                  <a:schemeClr val="bg1"/>
                </a:solidFill>
                <a:latin typeface="+mj-lt"/>
              </a:rPr>
              <a:t>Duración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4DAC0FC3-19F5-7F48-E6A3-DABDE2F6126A}"/>
              </a:ext>
            </a:extLst>
          </p:cNvPr>
          <p:cNvSpPr txBox="1"/>
          <p:nvPr/>
        </p:nvSpPr>
        <p:spPr>
          <a:xfrm>
            <a:off x="3115299" y="5064568"/>
            <a:ext cx="4422404" cy="42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sz="1600" b="0" i="1" noProof="0" dirty="0">
                <a:solidFill>
                  <a:schemeClr val="bg1"/>
                </a:solidFill>
                <a:effectLst/>
              </a:rPr>
              <a:t>4 Días / 3</a:t>
            </a:r>
            <a:r>
              <a:rPr lang="es-CO" sz="1600" i="1" dirty="0">
                <a:solidFill>
                  <a:schemeClr val="bg1"/>
                </a:solidFill>
              </a:rPr>
              <a:t> </a:t>
            </a:r>
            <a:r>
              <a:rPr lang="es-CO" sz="1600" b="0" i="1" noProof="0" dirty="0">
                <a:solidFill>
                  <a:schemeClr val="bg1"/>
                </a:solidFill>
                <a:effectLst/>
              </a:rPr>
              <a:t>Noches. </a:t>
            </a:r>
          </a:p>
        </p:txBody>
      </p:sp>
      <p:sp>
        <p:nvSpPr>
          <p:cNvPr id="20" name="Rectangle: Rounded Corners 11">
            <a:extLst>
              <a:ext uri="{FF2B5EF4-FFF2-40B4-BE49-F238E27FC236}">
                <a16:creationId xmlns:a16="http://schemas.microsoft.com/office/drawing/2014/main" id="{8406E8EC-B43C-AEDB-55E0-9FE4CBC80A98}"/>
              </a:ext>
            </a:extLst>
          </p:cNvPr>
          <p:cNvSpPr/>
          <p:nvPr/>
        </p:nvSpPr>
        <p:spPr>
          <a:xfrm>
            <a:off x="7660950" y="4866195"/>
            <a:ext cx="658800" cy="658800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noProof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CAD921F7-13B5-A0E5-C628-930959EE7FB1}"/>
              </a:ext>
            </a:extLst>
          </p:cNvPr>
          <p:cNvSpPr txBox="1"/>
          <p:nvPr/>
        </p:nvSpPr>
        <p:spPr>
          <a:xfrm>
            <a:off x="2782880" y="4022480"/>
            <a:ext cx="9658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noProof="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Montserrat" panose="02000505000000020004" pitchFamily="2" charset="0"/>
              </a:rPr>
              <a:t>BUENOS AIRES </a:t>
            </a:r>
            <a:r>
              <a:rPr lang="es-CO" sz="3600" b="1" dirty="0">
                <a:solidFill>
                  <a:srgbClr val="FF66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Montserrat" panose="02000505000000020004" pitchFamily="2" charset="0"/>
              </a:rPr>
              <a:t>DE REGALO</a:t>
            </a:r>
            <a:endParaRPr lang="es-CO" sz="3600" b="1" noProof="0" dirty="0">
              <a:solidFill>
                <a:srgbClr val="FF66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Montserrat" panose="02000505000000020004" pitchFamily="2" charset="0"/>
            </a:endParaRPr>
          </a:p>
        </p:txBody>
      </p:sp>
      <p:pic>
        <p:nvPicPr>
          <p:cNvPr id="24" name="Gráfico 23">
            <a:extLst>
              <a:ext uri="{FF2B5EF4-FFF2-40B4-BE49-F238E27FC236}">
                <a16:creationId xmlns:a16="http://schemas.microsoft.com/office/drawing/2014/main" id="{EE98AA19-90DB-C43C-D17D-2A9B1AEF9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1909" y="5021757"/>
            <a:ext cx="549228" cy="3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6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7F7F7F"/>
      </a:dk2>
      <a:lt2>
        <a:srgbClr val="E7E6E6"/>
      </a:lt2>
      <a:accent1>
        <a:srgbClr val="123663"/>
      </a:accent1>
      <a:accent2>
        <a:srgbClr val="FA8F24"/>
      </a:accent2>
      <a:accent3>
        <a:srgbClr val="EFEDF2"/>
      </a:accent3>
      <a:accent4>
        <a:srgbClr val="9BA5DF"/>
      </a:accent4>
      <a:accent5>
        <a:srgbClr val="EEDB47"/>
      </a:accent5>
      <a:accent6>
        <a:srgbClr val="668747"/>
      </a:accent6>
      <a:hlink>
        <a:srgbClr val="0563C1"/>
      </a:hlink>
      <a:folHlink>
        <a:srgbClr val="954F72"/>
      </a:folHlink>
    </a:clrScheme>
    <a:fontScheme name="Custom 22">
      <a:majorFont>
        <a:latin typeface="Cinzel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6610</TotalTime>
  <Words>1815</Words>
  <Application>Microsoft Office PowerPoint</Application>
  <PresentationFormat>Panorámica</PresentationFormat>
  <Paragraphs>490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Aptos</vt:lpstr>
      <vt:lpstr>Arial</vt:lpstr>
      <vt:lpstr>Cinzel</vt:lpstr>
      <vt:lpstr>Helvetica</vt:lpstr>
      <vt:lpstr>Montserrat</vt:lpstr>
      <vt:lpstr>Open Sans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Studio Moara</dc:creator>
  <cp:lastModifiedBy>Natalia</cp:lastModifiedBy>
  <cp:revision>38</cp:revision>
  <dcterms:created xsi:type="dcterms:W3CDTF">2024-08-19T01:20:52Z</dcterms:created>
  <dcterms:modified xsi:type="dcterms:W3CDTF">2025-08-14T20:14:53Z</dcterms:modified>
</cp:coreProperties>
</file>