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441" r:id="rId3"/>
    <p:sldId id="535" r:id="rId4"/>
    <p:sldId id="530" r:id="rId5"/>
    <p:sldId id="379" r:id="rId6"/>
    <p:sldId id="536" r:id="rId7"/>
    <p:sldId id="537" r:id="rId8"/>
    <p:sldId id="538" r:id="rId9"/>
    <p:sldId id="539" r:id="rId10"/>
    <p:sldId id="5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04/08/2025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04/08/2025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04/08/2025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04/08/2025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04/08/2025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3233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12736" y="4829402"/>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511434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919012" y="5347804"/>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73676" y="507508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429558" y="4169554"/>
            <a:ext cx="7332883" cy="646331"/>
          </a:xfrm>
          <a:prstGeom prst="rect">
            <a:avLst/>
          </a:prstGeom>
          <a:noFill/>
        </p:spPr>
        <p:txBody>
          <a:bodyPr wrap="square" rtlCol="0">
            <a:spAutoFit/>
          </a:bodyPr>
          <a:lstStyle/>
          <a:p>
            <a:r>
              <a:rPr lang="es-CO" sz="3600" b="1" dirty="0">
                <a:solidFill>
                  <a:schemeClr val="bg1"/>
                </a:solidFill>
                <a:effectLst>
                  <a:glow rad="228600">
                    <a:schemeClr val="accent1">
                      <a:satMod val="175000"/>
                      <a:alpha val="40000"/>
                    </a:schemeClr>
                  </a:glow>
                </a:effectLst>
                <a:latin typeface="Montserrat" panose="02000505000000020004" pitchFamily="2" charset="0"/>
              </a:rPr>
              <a:t>MEXICO TAXCO</a:t>
            </a:r>
            <a:r>
              <a:rPr lang="es-CO" sz="3600" b="1" noProof="0" dirty="0">
                <a:solidFill>
                  <a:schemeClr val="bg1"/>
                </a:solidFill>
                <a:effectLst>
                  <a:glow rad="228600">
                    <a:schemeClr val="accent1">
                      <a:satMod val="175000"/>
                      <a:alpha val="40000"/>
                    </a:schemeClr>
                  </a:glow>
                </a:effectLst>
                <a:latin typeface="Montserrat" panose="02000505000000020004" pitchFamily="2" charset="0"/>
              </a:rPr>
              <a:t> </a:t>
            </a:r>
            <a:r>
              <a:rPr lang="es-CO" sz="3600" b="1" noProof="0" dirty="0">
                <a:solidFill>
                  <a:srgbClr val="FF6600"/>
                </a:solidFill>
                <a:effectLst>
                  <a:glow rad="228600">
                    <a:schemeClr val="accent1">
                      <a:satMod val="175000"/>
                      <a:alpha val="40000"/>
                    </a:schemeClr>
                  </a:glow>
                </a:effectLst>
                <a:latin typeface="Montserrat" panose="02000505000000020004" pitchFamily="2" charset="0"/>
              </a:rPr>
              <a:t>Y ACAPULCO </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8243" y="515467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829039"/>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504521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976957" y="5335566"/>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701111" y="509912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7" y="4112806"/>
            <a:ext cx="7247811" cy="646331"/>
          </a:xfrm>
          <a:prstGeom prst="rect">
            <a:avLst/>
          </a:prstGeom>
          <a:noFill/>
        </p:spPr>
        <p:txBody>
          <a:bodyPr wrap="square" rtlCol="0">
            <a:spAutoFit/>
          </a:bodyPr>
          <a:lstStyle/>
          <a:p>
            <a:r>
              <a:rPr lang="es-CO" sz="3600" b="1" noProof="0" dirty="0">
                <a:solidFill>
                  <a:schemeClr val="bg1"/>
                </a:solidFill>
                <a:effectLst>
                  <a:glow rad="228600">
                    <a:schemeClr val="accent1">
                      <a:satMod val="175000"/>
                      <a:alpha val="40000"/>
                    </a:schemeClr>
                  </a:glow>
                </a:effectLst>
                <a:latin typeface="Montserrat" panose="02000505000000020004" pitchFamily="2" charset="0"/>
              </a:rPr>
              <a:t>MEXICO TAXCO </a:t>
            </a:r>
            <a:r>
              <a:rPr lang="es-CO" sz="3600" b="1" noProof="0" dirty="0">
                <a:solidFill>
                  <a:srgbClr val="FF6600"/>
                </a:solidFill>
                <a:effectLst>
                  <a:glow rad="228600">
                    <a:schemeClr val="accent1">
                      <a:satMod val="175000"/>
                      <a:alpha val="40000"/>
                    </a:schemeClr>
                  </a:glow>
                </a:effectLst>
                <a:latin typeface="Montserrat" panose="02000505000000020004" pitchFamily="2" charset="0"/>
              </a:rPr>
              <a:t>Y ACAPULCO  </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5897" y="5236412"/>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59737" y="553526"/>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15709"/>
            <a:ext cx="7751763" cy="12422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79" y="1102022"/>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77961" y="1260970"/>
            <a:ext cx="7473801" cy="4391459"/>
          </a:xfrm>
          <a:prstGeom prst="rect">
            <a:avLst/>
          </a:prstGeom>
          <a:noFill/>
        </p:spPr>
        <p:txBody>
          <a:bodyPr wrap="square" numCol="1" rtlCol="0">
            <a:spAutoFit/>
          </a:bodyPr>
          <a:lstStyle/>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Ciudad de México con desayuno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01 Noche de Alojamiento en la Ciudad de Taxco con desayuno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el Puerto de Acapulco Semi - todo incluido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Noche de alojamiento en Ciudad de México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–Hotel- Aeropuerto, en Ciudad de México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Panorámico a Garibaldi</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de Ciudad, Xochimilco y Ciudad Universitaria con comida menú turístico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Basílica de Guadalupe y Pirámides de Teotihuacán con almuerzo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Talleres de obsidiana, Telares y Tequila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de ciudad en Cuernavaca y Taxco con Almuerzo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Noche mexicana de música y fuegos artificiales en Taxco (sujeto a disponibilidad, solo 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Montetaxco</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en Yate con traslados al muelle incluidos y bebidas nacionales ilimitadas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a la Quebrada de Acapulco para ver el show de clavadistas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Transportación México-Cuernavaca-Taxco-Acapulco-México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MENORES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348379" y="53052"/>
            <a:ext cx="7317803" cy="646331"/>
          </a:xfrm>
          <a:prstGeom prst="rect">
            <a:avLst/>
          </a:prstGeom>
          <a:noFill/>
        </p:spPr>
        <p:txBody>
          <a:bodyPr wrap="square" rtlCol="0">
            <a:spAutoFit/>
          </a:bodyPr>
          <a:lstStyle/>
          <a:p>
            <a:r>
              <a:rPr lang="es-CO" sz="3600" b="1" dirty="0">
                <a:latin typeface="Montserrat" panose="02000505000000020004" pitchFamily="2" charset="0"/>
              </a:rPr>
              <a:t>MEXICO TAXCO </a:t>
            </a:r>
            <a:r>
              <a:rPr lang="es-CO" sz="3600" b="1" noProof="0" dirty="0">
                <a:solidFill>
                  <a:srgbClr val="FF6600"/>
                </a:solidFill>
                <a:latin typeface="Montserrat" panose="02000505000000020004" pitchFamily="2" charset="0"/>
              </a:rPr>
              <a:t>Y ACAPULCO </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16404" y="642894"/>
            <a:ext cx="7285717" cy="646331"/>
          </a:xfrm>
          <a:prstGeom prst="rect">
            <a:avLst/>
          </a:prstGeom>
          <a:noFill/>
        </p:spPr>
        <p:txBody>
          <a:bodyPr wrap="square" rtlCol="0">
            <a:spAutoFit/>
          </a:bodyPr>
          <a:lstStyle/>
          <a:p>
            <a:r>
              <a:rPr lang="es-CO" sz="3600" b="1" dirty="0">
                <a:latin typeface="Montserrat" panose="02000505000000020004" pitchFamily="2" charset="0"/>
              </a:rPr>
              <a:t>MEXICO TAXCO </a:t>
            </a:r>
            <a:r>
              <a:rPr lang="es-CO" sz="3600" b="1" noProof="0" dirty="0">
                <a:solidFill>
                  <a:srgbClr val="FF6600"/>
                </a:solidFill>
                <a:latin typeface="Montserrat" panose="02000505000000020004" pitchFamily="2" charset="0"/>
              </a:rPr>
              <a:t>Y ACAPULCO </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678493" y="1069239"/>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80646" y="3666246"/>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4003054186"/>
              </p:ext>
            </p:extLst>
          </p:nvPr>
        </p:nvGraphicFramePr>
        <p:xfrm>
          <a:off x="567655" y="2050590"/>
          <a:ext cx="6377175" cy="4017485"/>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ESTORIL</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AGUA ESCONDIDA</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PLAYA SUITES</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s-CO" sz="1200" b="0" i="0" u="none" strike="noStrike" dirty="0">
                          <a:solidFill>
                            <a:schemeClr val="tx1"/>
                          </a:solidFill>
                          <a:effectLst/>
                          <a:latin typeface="+mn-lt"/>
                        </a:rPr>
                        <a:t>1435</a:t>
                      </a:r>
                    </a:p>
                  </a:txBody>
                  <a:tcPr marL="9525" marR="9525" marT="9525" marB="0" anchor="ctr"/>
                </a:tc>
                <a:tc>
                  <a:txBody>
                    <a:bodyPr/>
                    <a:lstStyle/>
                    <a:p>
                      <a:pPr algn="ctr" fontAlgn="ctr"/>
                      <a:r>
                        <a:rPr lang="es-CO" sz="1200" b="0" i="0" u="none" strike="noStrike">
                          <a:solidFill>
                            <a:schemeClr val="tx1"/>
                          </a:solidFill>
                          <a:effectLst/>
                          <a:latin typeface="+mn-lt"/>
                        </a:rPr>
                        <a:t>1020</a:t>
                      </a:r>
                    </a:p>
                  </a:txBody>
                  <a:tcPr marL="9525" marR="9525" marT="9525" marB="0" anchor="ctr"/>
                </a:tc>
                <a:tc>
                  <a:txBody>
                    <a:bodyPr/>
                    <a:lstStyle/>
                    <a:p>
                      <a:pPr algn="ctr" fontAlgn="ctr"/>
                      <a:r>
                        <a:rPr lang="es-CO" sz="1200" b="0" i="0" u="none" strike="noStrike">
                          <a:solidFill>
                            <a:schemeClr val="tx1"/>
                          </a:solidFill>
                          <a:effectLst/>
                          <a:latin typeface="+mn-lt"/>
                        </a:rPr>
                        <a:t>981</a:t>
                      </a:r>
                    </a:p>
                  </a:txBody>
                  <a:tcPr marL="9525" marR="9525" marT="9525" marB="0" anchor="ctr"/>
                </a:tc>
                <a:tc>
                  <a:txBody>
                    <a:bodyPr/>
                    <a:lstStyle/>
                    <a:p>
                      <a:pPr algn="ctr" fontAlgn="ctr"/>
                      <a:r>
                        <a:rPr lang="es-CO" sz="1200" b="0" i="0" u="none" strike="noStrike">
                          <a:solidFill>
                            <a:schemeClr val="tx1"/>
                          </a:solidFill>
                          <a:effectLst/>
                          <a:latin typeface="+mn-lt"/>
                        </a:rPr>
                        <a:t>632</a:t>
                      </a:r>
                    </a:p>
                  </a:txBody>
                  <a:tcPr marL="9525" marR="9525" marT="9525" marB="0" anchor="ctr"/>
                </a:tc>
                <a:extLst>
                  <a:ext uri="{0D108BD9-81ED-4DB2-BD59-A6C34878D82A}">
                    <a16:rowId xmlns:a16="http://schemas.microsoft.com/office/drawing/2014/main" val="2560923691"/>
                  </a:ext>
                </a:extLst>
              </a:tr>
              <a:tr h="511269">
                <a:tc>
                  <a:txBody>
                    <a:bodyPr/>
                    <a:lstStyle/>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REGENTE</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MONTE TAXCO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PLAYA SUITES</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s-CO" sz="1200" b="0" i="0" u="none" strike="noStrike" dirty="0">
                          <a:solidFill>
                            <a:schemeClr val="tx1"/>
                          </a:solidFill>
                          <a:effectLst/>
                          <a:latin typeface="+mn-lt"/>
                        </a:rPr>
                        <a:t>1448</a:t>
                      </a:r>
                    </a:p>
                  </a:txBody>
                  <a:tcPr marL="9525" marR="9525" marT="9525" marB="0" anchor="ctr"/>
                </a:tc>
                <a:tc>
                  <a:txBody>
                    <a:bodyPr/>
                    <a:lstStyle/>
                    <a:p>
                      <a:pPr algn="ctr" fontAlgn="ctr"/>
                      <a:r>
                        <a:rPr lang="es-CO" sz="1200" b="0" i="0" u="none" strike="noStrike" dirty="0">
                          <a:solidFill>
                            <a:schemeClr val="tx1"/>
                          </a:solidFill>
                          <a:effectLst/>
                          <a:latin typeface="+mn-lt"/>
                        </a:rPr>
                        <a:t>1033</a:t>
                      </a:r>
                    </a:p>
                  </a:txBody>
                  <a:tcPr marL="9525" marR="9525" marT="9525" marB="0" anchor="ctr"/>
                </a:tc>
                <a:tc>
                  <a:txBody>
                    <a:bodyPr/>
                    <a:lstStyle/>
                    <a:p>
                      <a:pPr algn="ctr" fontAlgn="ctr"/>
                      <a:r>
                        <a:rPr lang="es-CO" sz="1200" b="0" i="0" u="none" strike="noStrike">
                          <a:solidFill>
                            <a:schemeClr val="tx1"/>
                          </a:solidFill>
                          <a:effectLst/>
                          <a:latin typeface="+mn-lt"/>
                        </a:rPr>
                        <a:t>988</a:t>
                      </a:r>
                    </a:p>
                  </a:txBody>
                  <a:tcPr marL="9525" marR="9525" marT="9525" marB="0" anchor="ctr"/>
                </a:tc>
                <a:tc>
                  <a:txBody>
                    <a:bodyPr/>
                    <a:lstStyle/>
                    <a:p>
                      <a:pPr algn="ctr" fontAlgn="ctr"/>
                      <a:r>
                        <a:rPr lang="es-CO" sz="1200" b="0" i="0" u="none" strike="noStrike">
                          <a:solidFill>
                            <a:schemeClr val="tx1"/>
                          </a:solidFill>
                          <a:effectLst/>
                          <a:latin typeface="+mn-lt"/>
                        </a:rPr>
                        <a:t>560</a:t>
                      </a:r>
                    </a:p>
                  </a:txBody>
                  <a:tcPr marL="9525" marR="9525" marT="9525" marB="0" anchor="ctr"/>
                </a:tc>
                <a:extLst>
                  <a:ext uri="{0D108BD9-81ED-4DB2-BD59-A6C34878D82A}">
                    <a16:rowId xmlns:a16="http://schemas.microsoft.com/office/drawing/2014/main" val="1269746080"/>
                  </a:ext>
                </a:extLst>
              </a:tr>
              <a:tr h="511269">
                <a:tc>
                  <a:txBody>
                    <a:bodyPr/>
                    <a:lstStyle/>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CASA BLANCA</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MONTE TAXCO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EMPORIO ACAPULCO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s-CO" sz="1200" b="0" i="0" u="none" strike="noStrike">
                          <a:solidFill>
                            <a:schemeClr val="tx1"/>
                          </a:solidFill>
                          <a:effectLst/>
                          <a:latin typeface="+mn-lt"/>
                        </a:rPr>
                        <a:t>1636</a:t>
                      </a:r>
                    </a:p>
                  </a:txBody>
                  <a:tcPr marL="9525" marR="9525" marT="9525" marB="0" anchor="ctr"/>
                </a:tc>
                <a:tc>
                  <a:txBody>
                    <a:bodyPr/>
                    <a:lstStyle/>
                    <a:p>
                      <a:pPr algn="ctr" fontAlgn="ctr"/>
                      <a:r>
                        <a:rPr lang="es-CO" sz="1200" b="0" i="0" u="none" strike="noStrike" dirty="0">
                          <a:solidFill>
                            <a:schemeClr val="tx1"/>
                          </a:solidFill>
                          <a:effectLst/>
                          <a:latin typeface="+mn-lt"/>
                        </a:rPr>
                        <a:t>1169</a:t>
                      </a:r>
                    </a:p>
                  </a:txBody>
                  <a:tcPr marL="9525" marR="9525" marT="9525" marB="0" anchor="ctr"/>
                </a:tc>
                <a:tc>
                  <a:txBody>
                    <a:bodyPr/>
                    <a:lstStyle/>
                    <a:p>
                      <a:pPr algn="ctr" fontAlgn="ctr"/>
                      <a:r>
                        <a:rPr lang="es-CO" sz="1200" b="0" i="0" u="none" strike="noStrike" dirty="0">
                          <a:solidFill>
                            <a:schemeClr val="tx1"/>
                          </a:solidFill>
                          <a:effectLst/>
                          <a:latin typeface="+mn-lt"/>
                        </a:rPr>
                        <a:t>1111</a:t>
                      </a:r>
                    </a:p>
                  </a:txBody>
                  <a:tcPr marL="9525" marR="9525" marT="9525" marB="0" anchor="ctr"/>
                </a:tc>
                <a:tc>
                  <a:txBody>
                    <a:bodyPr/>
                    <a:lstStyle/>
                    <a:p>
                      <a:pPr algn="ctr" fontAlgn="ctr"/>
                      <a:r>
                        <a:rPr lang="es-CO" sz="1200" b="0" i="0" u="none" strike="noStrike">
                          <a:solidFill>
                            <a:schemeClr val="tx1"/>
                          </a:solidFill>
                          <a:effectLst/>
                          <a:latin typeface="+mn-lt"/>
                        </a:rPr>
                        <a:t>586</a:t>
                      </a:r>
                    </a:p>
                  </a:txBody>
                  <a:tcPr marL="9525" marR="9525" marT="9525" marB="0" anchor="ctr"/>
                </a:tc>
                <a:extLst>
                  <a:ext uri="{0D108BD9-81ED-4DB2-BD59-A6C34878D82A}">
                    <a16:rowId xmlns:a16="http://schemas.microsoft.com/office/drawing/2014/main" val="281937093"/>
                  </a:ext>
                </a:extLst>
              </a:tr>
              <a:tr h="511269">
                <a:tc>
                  <a:txBody>
                    <a:bodyPr/>
                    <a:lstStyle/>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LAILA</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MONTE TAXCO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EMPORIO ACAPULCO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s-CO" sz="1200" b="0" i="0" u="none" strike="noStrike">
                          <a:solidFill>
                            <a:schemeClr val="tx1"/>
                          </a:solidFill>
                          <a:effectLst/>
                          <a:latin typeface="+mn-lt"/>
                        </a:rPr>
                        <a:t>1882</a:t>
                      </a:r>
                    </a:p>
                  </a:txBody>
                  <a:tcPr marL="9525" marR="9525" marT="9525" marB="0" anchor="ctr"/>
                </a:tc>
                <a:tc>
                  <a:txBody>
                    <a:bodyPr/>
                    <a:lstStyle/>
                    <a:p>
                      <a:pPr algn="ctr" fontAlgn="ctr"/>
                      <a:r>
                        <a:rPr lang="es-CO" sz="1200" b="0" i="0" u="none" strike="noStrike">
                          <a:solidFill>
                            <a:schemeClr val="tx1"/>
                          </a:solidFill>
                          <a:effectLst/>
                          <a:latin typeface="+mn-lt"/>
                        </a:rPr>
                        <a:t>1305</a:t>
                      </a:r>
                    </a:p>
                  </a:txBody>
                  <a:tcPr marL="9525" marR="9525" marT="9525" marB="0" anchor="ctr"/>
                </a:tc>
                <a:tc>
                  <a:txBody>
                    <a:bodyPr/>
                    <a:lstStyle/>
                    <a:p>
                      <a:pPr algn="ctr" fontAlgn="ctr"/>
                      <a:r>
                        <a:rPr lang="es-CO" sz="1200" b="0" i="0" u="none" strike="noStrike" dirty="0">
                          <a:solidFill>
                            <a:schemeClr val="tx1"/>
                          </a:solidFill>
                          <a:effectLst/>
                          <a:latin typeface="+mn-lt"/>
                        </a:rPr>
                        <a:t>1221</a:t>
                      </a:r>
                    </a:p>
                  </a:txBody>
                  <a:tcPr marL="9525" marR="9525" marT="9525" marB="0" anchor="ctr"/>
                </a:tc>
                <a:tc>
                  <a:txBody>
                    <a:bodyPr/>
                    <a:lstStyle/>
                    <a:p>
                      <a:pPr algn="ctr" fontAlgn="ctr"/>
                      <a:r>
                        <a:rPr lang="es-CO" sz="1200" b="0" i="0" u="none" strike="noStrike" dirty="0">
                          <a:solidFill>
                            <a:schemeClr val="tx1"/>
                          </a:solidFill>
                          <a:effectLst/>
                          <a:latin typeface="+mn-lt"/>
                        </a:rPr>
                        <a:t>670</a:t>
                      </a:r>
                    </a:p>
                  </a:txBody>
                  <a:tcPr marL="9525" marR="9525" marT="9525" marB="0" anchor="ctr"/>
                </a:tc>
                <a:extLst>
                  <a:ext uri="{0D108BD9-81ED-4DB2-BD59-A6C34878D82A}">
                    <a16:rowId xmlns:a16="http://schemas.microsoft.com/office/drawing/2014/main" val="2695436308"/>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567656" y="1519930"/>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849735339"/>
              </p:ext>
            </p:extLst>
          </p:nvPr>
        </p:nvGraphicFramePr>
        <p:xfrm>
          <a:off x="7478559" y="793925"/>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7801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356478"/>
            <a:ext cx="5403273" cy="338554"/>
          </a:xfrm>
          <a:prstGeom prst="rect">
            <a:avLst/>
          </a:prstGeom>
          <a:noFill/>
        </p:spPr>
        <p:txBody>
          <a:bodyPr wrap="square" rtlCol="0">
            <a:spAutoFit/>
          </a:bodyPr>
          <a:lstStyle/>
          <a:p>
            <a:r>
              <a:rPr lang="es-CO" sz="1600" b="1" noProof="0" dirty="0">
                <a:solidFill>
                  <a:srgbClr val="0070C0"/>
                </a:solidFill>
              </a:rPr>
              <a:t>MEXICO TAXCO Y ACAPULCO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711927" y="1242873"/>
            <a:ext cx="6179127" cy="3663823"/>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MÉXICO ( MIERCOLES)</a:t>
            </a:r>
          </a:p>
          <a:p>
            <a:pPr algn="just">
              <a:lnSpc>
                <a:spcPct val="150000"/>
              </a:lnSpc>
            </a:pPr>
            <a:r>
              <a:rPr lang="es-MX" sz="1200" b="0" i="0" noProof="0" dirty="0">
                <a:solidFill>
                  <a:srgbClr val="000000"/>
                </a:solidFill>
                <a:effectLst/>
              </a:rPr>
              <a:t>Recepción en aeropuerto y traslado a hotel seleccionado, resto de la tarde libre para actividades personales. Alojamiento. Cena incluida en hotel.</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2. </a:t>
            </a:r>
            <a:r>
              <a:rPr lang="es-CO" sz="1200" b="1" dirty="0">
                <a:solidFill>
                  <a:srgbClr val="000000"/>
                </a:solidFill>
              </a:rPr>
              <a:t>CIUDAD  DE MEXICO ( JUEVES)</a:t>
            </a:r>
            <a:endParaRPr lang="es-CO" sz="1200" b="1" i="0" noProof="0" dirty="0">
              <a:solidFill>
                <a:srgbClr val="000000"/>
              </a:solidFill>
              <a:effectLst/>
            </a:endParaRPr>
          </a:p>
          <a:p>
            <a:pPr algn="just">
              <a:lnSpc>
                <a:spcPct val="150000"/>
              </a:lnSpc>
            </a:pPr>
            <a:r>
              <a:rPr lang="es-MX" sz="1200" b="0" i="0" noProof="0" dirty="0">
                <a:solidFill>
                  <a:srgbClr val="000000"/>
                </a:solidFill>
                <a:effectLst/>
              </a:rPr>
              <a:t>Desayuno. Salida hacia la zona arqueológica de las pirámides de Teotihuacán (patrimonio cultural de la humanidad desde 1987) ubicada a 45 km. de la Ciudad de México. Daremos una caminata por la ciudad de los dioses, visitando la calle de los muertos, las pirámides del sol y luna tiempo libre para subir a las pirámides. A continuación podrá degustar un almuerzo tipo buffet en uno de los restaurantes de la zona. Después visitaremos la basílica de Guadalupe. Una vez en la basílica tendremos tiempo para comprar recuerdos y asistiremos a misa. Cena menú en el hotel y alojamiento.</a:t>
            </a:r>
            <a:endParaRPr lang="es-CO"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3" y="328967"/>
            <a:ext cx="5597237" cy="338554"/>
          </a:xfrm>
          <a:prstGeom prst="rect">
            <a:avLst/>
          </a:prstGeom>
          <a:noFill/>
        </p:spPr>
        <p:txBody>
          <a:bodyPr wrap="square" rtlCol="0">
            <a:spAutoFit/>
          </a:bodyPr>
          <a:lstStyle/>
          <a:p>
            <a:r>
              <a:rPr lang="es-CO" sz="1600" b="1" noProof="0" dirty="0">
                <a:solidFill>
                  <a:srgbClr val="0070C0"/>
                </a:solidFill>
              </a:rPr>
              <a:t>MEXICO TAXCO Y ACAPULCO</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169175"/>
            <a:ext cx="6151418"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CIUDAD DE MEXICO (VIERNES)</a:t>
            </a:r>
          </a:p>
          <a:p>
            <a:pPr algn="just">
              <a:lnSpc>
                <a:spcPct val="150000"/>
              </a:lnSpc>
            </a:pPr>
            <a:r>
              <a:rPr lang="es-MX" sz="1200" i="0" noProof="0" dirty="0">
                <a:solidFill>
                  <a:srgbClr val="000000"/>
                </a:solidFill>
                <a:effectLst/>
              </a:rPr>
              <a:t>Desayuno, por la mañana, daremos inicio a nuestro tour de ciudad, donde admiraremos el Palacio Nacional (por fuera), la Catedral Metropolitana, el Zócalo de la ciudad de México, el Palacio de Bellas Artes, el Palacio Postal , la zona de Polanco</a:t>
            </a:r>
          </a:p>
          <a:p>
            <a:pPr algn="just">
              <a:lnSpc>
                <a:spcPct val="150000"/>
              </a:lnSpc>
            </a:pPr>
            <a:r>
              <a:rPr lang="es-MX" sz="1200" i="0" noProof="0" dirty="0">
                <a:solidFill>
                  <a:srgbClr val="000000"/>
                </a:solidFill>
                <a:effectLst/>
              </a:rPr>
              <a:t>y Chapultepec, sin omitir el paso obligado a Garibaldi (visita panorámica), continuaremos hacia Xochimilco (lugar de las flores) donde gozaremos a bordo de una de las famosas Trajineras, del lugar más colorido y pintoresco de México, acompañados por diversos grupos de música mexicana de marimba, mariachi y conjunto norteño, que ofrecen sus servicios a los paseantes, almuerzo, de regreso a hotel, visitaremos la ciudad universitaria y sus majestuosos edificios decorados finamente por Diego Rivera y Juan O  ́Gorman. Regreso a hotel y cena en hotel.</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4. CIUDAD DE MEXICO – TAXCO (SABADO)</a:t>
            </a:r>
          </a:p>
          <a:p>
            <a:pPr algn="just">
              <a:lnSpc>
                <a:spcPct val="150000"/>
              </a:lnSpc>
            </a:pPr>
            <a:r>
              <a:rPr lang="es-MX" sz="1200" i="0" noProof="0" dirty="0">
                <a:solidFill>
                  <a:srgbClr val="000000"/>
                </a:solidFill>
                <a:effectLst/>
              </a:rPr>
              <a:t>Desayuno, Al iniciar la mañana, aguardaremos en el lobby de nuestro hotel hasta que nuestro guía pase a buscarnos para iniciar el camino con rumbo a la ciudad de Cuernavaca (la ciudad de la eterna primavera), tour de ciudad y continuación a Taxco de Alarcón, Almuerzo incluido en un restaurante de Taxco, y tour de ciudad incluyendo la visita de algunas platerías, </a:t>
            </a:r>
          </a:p>
          <a:p>
            <a:pPr algn="just">
              <a:lnSpc>
                <a:spcPct val="150000"/>
              </a:lnSpc>
            </a:pPr>
            <a:endParaRPr lang="es-CO" sz="120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465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96760"/>
            <a:ext cx="5846619" cy="338554"/>
          </a:xfrm>
          <a:prstGeom prst="rect">
            <a:avLst/>
          </a:prstGeom>
          <a:noFill/>
        </p:spPr>
        <p:txBody>
          <a:bodyPr wrap="square" rtlCol="0">
            <a:spAutoFit/>
          </a:bodyPr>
          <a:lstStyle/>
          <a:p>
            <a:r>
              <a:rPr lang="es-CO" sz="1600" b="1" noProof="0" dirty="0">
                <a:solidFill>
                  <a:srgbClr val="0070C0"/>
                </a:solidFill>
              </a:rPr>
              <a:t>MEXICO TAXCO Y ACAPULCO</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144531"/>
            <a:ext cx="6151418" cy="5048818"/>
          </a:xfrm>
          <a:prstGeom prst="rect">
            <a:avLst/>
          </a:prstGeom>
          <a:noFill/>
        </p:spPr>
        <p:txBody>
          <a:bodyPr wrap="square" rtlCol="0">
            <a:spAutoFit/>
          </a:bodyPr>
          <a:lstStyle/>
          <a:p>
            <a:pPr algn="just">
              <a:lnSpc>
                <a:spcPct val="150000"/>
              </a:lnSpc>
            </a:pPr>
            <a:r>
              <a:rPr lang="es-MX" sz="1200" i="0" noProof="0" dirty="0">
                <a:solidFill>
                  <a:srgbClr val="000000"/>
                </a:solidFill>
                <a:effectLst/>
              </a:rPr>
              <a:t>el Templo de Santa Prisca y el Museo de la Plata, resto de la tarde libre para compras. Regreso a hotel para disfrutar de la alegría que una noche de juerga nos ofrece en el hotel de Taxco, participaremos de los Fuegos artificiales, la Música de los Chínelos, la Música de Banda, El Show de empleados (sujeto a disponibilidad y cambio sin previo aviso solo en </a:t>
            </a:r>
            <a:r>
              <a:rPr lang="es-MX" sz="1200" i="0" noProof="0" dirty="0" err="1">
                <a:solidFill>
                  <a:srgbClr val="000000"/>
                </a:solidFill>
                <a:effectLst/>
              </a:rPr>
              <a:t>Montetaxco</a:t>
            </a:r>
            <a:r>
              <a:rPr lang="es-MX" sz="1200" i="0" noProof="0" dirty="0">
                <a:solidFill>
                  <a:srgbClr val="000000"/>
                </a:solidFill>
                <a:effectLst/>
              </a:rPr>
              <a:t>). Alojamiento. Cena incluida en hotel. </a:t>
            </a:r>
            <a:r>
              <a:rPr lang="es-MX" sz="1200" b="1" i="0" noProof="0" dirty="0">
                <a:solidFill>
                  <a:srgbClr val="000000"/>
                </a:solidFill>
                <a:effectLst/>
              </a:rPr>
              <a:t>*Teleférico a </a:t>
            </a:r>
            <a:r>
              <a:rPr lang="es-MX" sz="1200" b="1" i="0" noProof="0" dirty="0" err="1">
                <a:solidFill>
                  <a:srgbClr val="000000"/>
                </a:solidFill>
                <a:effectLst/>
              </a:rPr>
              <a:t>Montetaxco</a:t>
            </a:r>
            <a:r>
              <a:rPr lang="es-MX" sz="1200" b="1" i="0" noProof="0" dirty="0">
                <a:solidFill>
                  <a:srgbClr val="000000"/>
                </a:solidFill>
                <a:effectLst/>
              </a:rPr>
              <a:t> con costo extra USD 7.50 </a:t>
            </a:r>
            <a:r>
              <a:rPr lang="es-MX" sz="1200" b="1" i="0" noProof="0" dirty="0" err="1">
                <a:solidFill>
                  <a:srgbClr val="000000"/>
                </a:solidFill>
                <a:effectLst/>
              </a:rPr>
              <a:t>aprox</a:t>
            </a:r>
            <a:r>
              <a:rPr lang="es-MX" sz="1200" b="1" i="0" noProof="0" dirty="0">
                <a:solidFill>
                  <a:srgbClr val="000000"/>
                </a:solidFill>
                <a:effectLst/>
              </a:rPr>
              <a:t> viaje redondo a pagar directo en el lugar. Disponible de 08:00 a 18:20 </a:t>
            </a:r>
            <a:r>
              <a:rPr lang="es-MX" sz="1200" b="1" i="0" noProof="0" dirty="0" err="1">
                <a:solidFill>
                  <a:srgbClr val="000000"/>
                </a:solidFill>
                <a:effectLst/>
              </a:rPr>
              <a:t>hrs</a:t>
            </a:r>
            <a:r>
              <a:rPr lang="es-MX" sz="1200" b="1" i="0" noProof="0" dirty="0">
                <a:solidFill>
                  <a:srgbClr val="000000"/>
                </a:solidFill>
                <a:effectLst/>
              </a:rPr>
              <a:t> DOM-JUE // de 08:00 a 20:15 </a:t>
            </a:r>
            <a:r>
              <a:rPr lang="es-MX" sz="1200" b="1" i="0" noProof="0" dirty="0" err="1">
                <a:solidFill>
                  <a:srgbClr val="000000"/>
                </a:solidFill>
                <a:effectLst/>
              </a:rPr>
              <a:t>hrs</a:t>
            </a:r>
            <a:r>
              <a:rPr lang="es-MX" sz="1200" b="1" i="0" noProof="0" dirty="0">
                <a:solidFill>
                  <a:srgbClr val="000000"/>
                </a:solidFill>
                <a:effectLst/>
              </a:rPr>
              <a:t> VIE y SAB</a:t>
            </a:r>
            <a:endParaRPr lang="es-MX" sz="1200" b="1" dirty="0">
              <a:solidFill>
                <a:srgbClr val="000000"/>
              </a:solidFill>
            </a:endParaRPr>
          </a:p>
          <a:p>
            <a:pPr algn="just">
              <a:lnSpc>
                <a:spcPct val="150000"/>
              </a:lnSpc>
            </a:pPr>
            <a:endParaRPr lang="es-CO" sz="1200" b="1" i="0" noProof="0" dirty="0">
              <a:solidFill>
                <a:srgbClr val="000000"/>
              </a:solidFill>
              <a:effectLst/>
            </a:endParaRPr>
          </a:p>
          <a:p>
            <a:pPr algn="just">
              <a:lnSpc>
                <a:spcPct val="150000"/>
              </a:lnSpc>
            </a:pPr>
            <a:endParaRPr lang="es-CO" sz="1200" b="1" dirty="0">
              <a:solidFill>
                <a:srgbClr val="000000"/>
              </a:solidFill>
            </a:endParaRPr>
          </a:p>
          <a:p>
            <a:pPr algn="just">
              <a:lnSpc>
                <a:spcPct val="150000"/>
              </a:lnSpc>
            </a:pPr>
            <a:r>
              <a:rPr lang="es-CO" sz="1200" b="1" i="0" noProof="0" dirty="0">
                <a:solidFill>
                  <a:srgbClr val="000000"/>
                </a:solidFill>
                <a:effectLst/>
              </a:rPr>
              <a:t>DIA </a:t>
            </a:r>
            <a:r>
              <a:rPr lang="es-CO" sz="1200" b="1" dirty="0">
                <a:solidFill>
                  <a:srgbClr val="000000"/>
                </a:solidFill>
              </a:rPr>
              <a:t>5</a:t>
            </a:r>
            <a:r>
              <a:rPr lang="es-CO" sz="1200" b="1" i="0" noProof="0" dirty="0">
                <a:solidFill>
                  <a:srgbClr val="000000"/>
                </a:solidFill>
                <a:effectLst/>
              </a:rPr>
              <a:t>. TAXCO – ACAPULCO (DOMINGO)</a:t>
            </a:r>
          </a:p>
          <a:p>
            <a:pPr algn="just">
              <a:lnSpc>
                <a:spcPct val="150000"/>
              </a:lnSpc>
            </a:pPr>
            <a:r>
              <a:rPr lang="es-MX" sz="1200" b="0" i="0" noProof="0" dirty="0">
                <a:solidFill>
                  <a:srgbClr val="000000"/>
                </a:solidFill>
                <a:effectLst/>
              </a:rPr>
              <a:t>Desayuno, Tomaremos nuevamente nuestra transportación para dirigirnos al bello puerto de Acapulco, traslado a hotel y alojamiento. Resto de la tarde libre para actividades personales. para disfrutar del sistema (</a:t>
            </a:r>
            <a:r>
              <a:rPr lang="es-MX" sz="1200" b="0" i="0" noProof="0" dirty="0" err="1">
                <a:solidFill>
                  <a:srgbClr val="000000"/>
                </a:solidFill>
                <a:effectLst/>
              </a:rPr>
              <a:t>semi-all</a:t>
            </a:r>
            <a:r>
              <a:rPr lang="es-MX" sz="1200" b="0" i="0" noProof="0" dirty="0">
                <a:solidFill>
                  <a:srgbClr val="000000"/>
                </a:solidFill>
                <a:effectLst/>
              </a:rPr>
              <a:t> inclusive) Por la noche nos daremos cita en el lobby de nuestro hotel para disfrutar del romanticismo que la ciudad nos ofrece y sobre todo la bella Quebrada de Acapulco donde disfrutaremos del espectáculo de los clavadistas en la tradicional Quebrada de Acapulco, al término, traslado a hotel asignado</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310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740314" y="77129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740314" y="432737"/>
            <a:ext cx="5846619" cy="338554"/>
          </a:xfrm>
          <a:prstGeom prst="rect">
            <a:avLst/>
          </a:prstGeom>
          <a:noFill/>
        </p:spPr>
        <p:txBody>
          <a:bodyPr wrap="square" rtlCol="0">
            <a:spAutoFit/>
          </a:bodyPr>
          <a:lstStyle/>
          <a:p>
            <a:r>
              <a:rPr lang="es-CO" sz="1600" b="1" noProof="0" dirty="0">
                <a:solidFill>
                  <a:srgbClr val="0070C0"/>
                </a:solidFill>
              </a:rPr>
              <a:t>MEXICO TAXCO Y ACAPULCO </a:t>
            </a:r>
          </a:p>
        </p:txBody>
      </p:sp>
      <p:sp>
        <p:nvSpPr>
          <p:cNvPr id="7" name="TextBox 6">
            <a:extLst>
              <a:ext uri="{FF2B5EF4-FFF2-40B4-BE49-F238E27FC236}">
                <a16:creationId xmlns:a16="http://schemas.microsoft.com/office/drawing/2014/main" id="{6362B6FA-2AB6-67D4-4FA8-7F0C6F9EDA5E}"/>
              </a:ext>
            </a:extLst>
          </p:cNvPr>
          <p:cNvSpPr txBox="1"/>
          <p:nvPr/>
        </p:nvSpPr>
        <p:spPr>
          <a:xfrm>
            <a:off x="5846458" y="1356066"/>
            <a:ext cx="6151418" cy="3386825"/>
          </a:xfrm>
          <a:prstGeom prst="rect">
            <a:avLst/>
          </a:prstGeom>
          <a:noFill/>
        </p:spPr>
        <p:txBody>
          <a:bodyPr wrap="square" rtlCol="0">
            <a:spAutoFit/>
          </a:bodyPr>
          <a:lstStyle/>
          <a:p>
            <a:pPr algn="just">
              <a:lnSpc>
                <a:spcPct val="150000"/>
              </a:lnSpc>
            </a:pPr>
            <a:endParaRPr lang="es-CO" sz="1200" b="1" dirty="0">
              <a:solidFill>
                <a:srgbClr val="000000"/>
              </a:solidFill>
            </a:endParaRPr>
          </a:p>
          <a:p>
            <a:pPr algn="just">
              <a:lnSpc>
                <a:spcPct val="150000"/>
              </a:lnSpc>
            </a:pPr>
            <a:r>
              <a:rPr lang="es-CO" sz="1200" b="1" i="0" noProof="0" dirty="0">
                <a:solidFill>
                  <a:srgbClr val="000000"/>
                </a:solidFill>
                <a:effectLst/>
              </a:rPr>
              <a:t>DIA 6. ACAPULCO ( LUNES)</a:t>
            </a:r>
          </a:p>
          <a:p>
            <a:pPr algn="just">
              <a:lnSpc>
                <a:spcPct val="150000"/>
              </a:lnSpc>
            </a:pPr>
            <a:r>
              <a:rPr lang="es-MX" sz="1200" b="0" i="0" noProof="0" dirty="0">
                <a:solidFill>
                  <a:srgbClr val="000000"/>
                </a:solidFill>
                <a:effectLst/>
              </a:rPr>
              <a:t>Plan </a:t>
            </a:r>
            <a:r>
              <a:rPr lang="es-MX" sz="1200" b="0" i="0" noProof="0" dirty="0" err="1">
                <a:solidFill>
                  <a:srgbClr val="000000"/>
                </a:solidFill>
                <a:effectLst/>
              </a:rPr>
              <a:t>semi-todo</a:t>
            </a:r>
            <a:r>
              <a:rPr lang="es-MX" sz="1200" b="0" i="0" noProof="0" dirty="0">
                <a:solidFill>
                  <a:srgbClr val="000000"/>
                </a:solidFill>
                <a:effectLst/>
              </a:rPr>
              <a:t> incluido en el hotel, A hora seleccionada nos reuniremos nuevamente en el lobby para tomar el traslado al muelle y disfrutar del Yate donde disfrutaremos de un maravilloso paseo por la bahía de Santa Lucia gozando de música típica, baile y bebida ilimitada, al término de este, traslado a hotel, en camino disfrutaremos de el glamur que la ciudad nos ofrece con sus diversos centros de diversión iluminados y llenos de vida nocturna.</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7. ACAPULCO – MEXICO ( MARTES</a:t>
            </a:r>
          </a:p>
          <a:p>
            <a:pPr algn="just">
              <a:lnSpc>
                <a:spcPct val="150000"/>
              </a:lnSpc>
            </a:pPr>
            <a:r>
              <a:rPr lang="es-MX" sz="1200" b="0" i="0" noProof="0" dirty="0">
                <a:solidFill>
                  <a:srgbClr val="000000"/>
                </a:solidFill>
                <a:effectLst/>
              </a:rPr>
              <a:t>Desayuno, mañana libre, a hora indicada, iniciaremos regreso a ciudad de México, cena en hotel y alojamiento.</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2066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3" y="102129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3" y="659653"/>
            <a:ext cx="5846619" cy="338554"/>
          </a:xfrm>
          <a:prstGeom prst="rect">
            <a:avLst/>
          </a:prstGeom>
          <a:noFill/>
        </p:spPr>
        <p:txBody>
          <a:bodyPr wrap="square" rtlCol="0">
            <a:spAutoFit/>
          </a:bodyPr>
          <a:lstStyle/>
          <a:p>
            <a:r>
              <a:rPr lang="es-CO" sz="1600" b="1" noProof="0" dirty="0">
                <a:solidFill>
                  <a:srgbClr val="0070C0"/>
                </a:solidFill>
              </a:rPr>
              <a:t>MEXICO TAXCO Y ACAPULCO</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3" y="1313678"/>
            <a:ext cx="6151418" cy="1571584"/>
          </a:xfrm>
          <a:prstGeom prst="rect">
            <a:avLst/>
          </a:prstGeom>
          <a:noFill/>
        </p:spPr>
        <p:txBody>
          <a:bodyPr wrap="square" rtlCol="0">
            <a:spAutoFit/>
          </a:bodyPr>
          <a:lstStyle/>
          <a:p>
            <a:pPr algn="just">
              <a:lnSpc>
                <a:spcPct val="150000"/>
              </a:lnSpc>
            </a:pPr>
            <a:endParaRPr lang="es-CO" sz="1200" b="1" i="0" noProof="0" dirty="0">
              <a:solidFill>
                <a:srgbClr val="000000"/>
              </a:solidFill>
              <a:effectLst/>
            </a:endParaRPr>
          </a:p>
          <a:p>
            <a:pPr algn="just">
              <a:lnSpc>
                <a:spcPct val="150000"/>
              </a:lnSpc>
            </a:pPr>
            <a:r>
              <a:rPr lang="es-CO" sz="1200" b="1" i="0" noProof="0" dirty="0">
                <a:solidFill>
                  <a:srgbClr val="000000"/>
                </a:solidFill>
                <a:effectLst/>
              </a:rPr>
              <a:t>Dia </a:t>
            </a:r>
            <a:r>
              <a:rPr lang="es-CO" sz="1200" b="1" dirty="0">
                <a:solidFill>
                  <a:srgbClr val="000000"/>
                </a:solidFill>
              </a:rPr>
              <a:t>8</a:t>
            </a:r>
            <a:r>
              <a:rPr lang="es-CO" sz="1200" b="1" i="0" noProof="0" dirty="0">
                <a:solidFill>
                  <a:srgbClr val="000000"/>
                </a:solidFill>
                <a:effectLst/>
              </a:rPr>
              <a:t>. CD MÉXICO – BOGOTÁ ( MIERCOLES )</a:t>
            </a:r>
          </a:p>
          <a:p>
            <a:pPr algn="just">
              <a:lnSpc>
                <a:spcPct val="150000"/>
              </a:lnSpc>
            </a:pPr>
            <a:r>
              <a:rPr lang="es-CO" sz="1200" b="0" i="0" noProof="0" dirty="0">
                <a:solidFill>
                  <a:srgbClr val="000000"/>
                </a:solidFill>
                <a:effectLst/>
              </a:rPr>
              <a:t>Después del desayuno incluido traslado al aeropuerto con destino a casa.</a:t>
            </a:r>
          </a:p>
          <a:p>
            <a:pPr algn="just">
              <a:lnSpc>
                <a:spcPct val="150000"/>
              </a:lnSpc>
            </a:pPr>
            <a:endParaRPr lang="es-CO" sz="1200" b="0" i="0" noProof="0" dirty="0">
              <a:solidFill>
                <a:srgbClr val="000000"/>
              </a:solidFill>
              <a:effectLst/>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2399474"/>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3677</TotalTime>
  <Words>1173</Words>
  <Application>Microsoft Office PowerPoint</Application>
  <PresentationFormat>Panorámica</PresentationFormat>
  <Paragraphs>119</Paragraphs>
  <Slides>10</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Aptos</vt:lpstr>
      <vt:lpstr>Arial</vt:lpstr>
      <vt:lpstr>Calibri</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23</cp:revision>
  <dcterms:created xsi:type="dcterms:W3CDTF">2024-08-19T01:20:52Z</dcterms:created>
  <dcterms:modified xsi:type="dcterms:W3CDTF">2025-08-04T16:29:15Z</dcterms:modified>
</cp:coreProperties>
</file>