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542" r:id="rId6"/>
    <p:sldId id="379" r:id="rId7"/>
    <p:sldId id="537" r:id="rId8"/>
    <p:sldId id="538" r:id="rId9"/>
    <p:sldId id="539" r:id="rId10"/>
    <p:sldId id="541" r:id="rId11"/>
    <p:sldId id="540"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216607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02/09/2025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02/09/2025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02/09/2025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02/09/2025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02/09/2025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911247" y="4103916"/>
            <a:ext cx="7055002" cy="646331"/>
          </a:xfrm>
          <a:prstGeom prst="rect">
            <a:avLst/>
          </a:prstGeom>
          <a:noFill/>
        </p:spPr>
        <p:txBody>
          <a:bodyPr wrap="square" rtlCol="0">
            <a:spAutoFit/>
          </a:bodyPr>
          <a:lstStyle/>
          <a:p>
            <a:r>
              <a:rPr lang="es-CO" sz="3600" b="1" dirty="0">
                <a:solidFill>
                  <a:schemeClr val="bg1"/>
                </a:solidFill>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MONTAÑA DE 7 COLORES</a:t>
            </a:r>
          </a:p>
          <a:p>
            <a:pPr algn="just">
              <a:lnSpc>
                <a:spcPct val="150000"/>
              </a:lnSpc>
            </a:pPr>
            <a:r>
              <a:rPr lang="es-MX" sz="1200" b="0" i="0" noProof="0" dirty="0">
                <a:solidFill>
                  <a:srgbClr val="000000"/>
                </a:solidFill>
                <a:effectLst/>
              </a:rPr>
              <a:t>Desayuno en el hotel. (B A la hora coordinada, los llevaremos en movilidad hasta el punto de partida que es </a:t>
            </a:r>
            <a:r>
              <a:rPr lang="es-MX" sz="1200" b="0" i="0" noProof="0" dirty="0" err="1">
                <a:solidFill>
                  <a:srgbClr val="000000"/>
                </a:solidFill>
                <a:effectLst/>
              </a:rPr>
              <a:t>Quesiuno</a:t>
            </a:r>
            <a:r>
              <a:rPr lang="es-MX" sz="1200" b="0" i="0" noProof="0" dirty="0">
                <a:solidFill>
                  <a:srgbClr val="000000"/>
                </a:solidFill>
                <a:effectLst/>
              </a:rPr>
              <a:t>, donde desayunaremos. Después de eso comenzaremos a caminar a través de una tierra sin descubrir de paisajes salvajes de desierto. La caminata a la montaña de Arco Iris tomará alrededor de 3 horas (dependiendo del nivel físico que tengas), una vez que usted consiga llegar a la cima de la montaña, el guía le explicará sobre la montaña de Arco Iris y usted tendrá bastante tiempo para gozar del paisaje y tomar fotografías hermosas. Después de un tiempo prudente en la cima de la montaña retornaremos por el mismo sendero, esta parte de la caminata le será mucho más fácil. De vuelta en </a:t>
            </a:r>
            <a:r>
              <a:rPr lang="es-MX" sz="1200" b="0" i="0" noProof="0" dirty="0" err="1">
                <a:solidFill>
                  <a:srgbClr val="000000"/>
                </a:solidFill>
                <a:effectLst/>
              </a:rPr>
              <a:t>Quesiuno</a:t>
            </a:r>
            <a:r>
              <a:rPr lang="es-MX" sz="1200" b="0" i="0" noProof="0" dirty="0">
                <a:solidFill>
                  <a:srgbClr val="000000"/>
                </a:solidFill>
                <a:effectLst/>
              </a:rPr>
              <a:t> tendrá un delicioso almuerzo buffet y tomar un poco de tiempo para relajarse. Finalmente, retorno a la ciudad de Cusco y traslado al hotel.</a:t>
            </a:r>
            <a:endParaRPr lang="es-CO" b="1" i="0" noProof="0" dirty="0">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506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2125582"/>
          </a:xfrm>
          <a:prstGeom prst="rect">
            <a:avLst/>
          </a:prstGeom>
          <a:noFill/>
        </p:spPr>
        <p:txBody>
          <a:bodyPr wrap="square" rtlCol="0">
            <a:spAutoFit/>
          </a:bodyPr>
          <a:lstStyle/>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a:t>
            </a:r>
            <a:r>
              <a:rPr lang="es-CO" sz="1200" b="1" dirty="0">
                <a:solidFill>
                  <a:srgbClr val="000000"/>
                </a:solidFill>
              </a:rPr>
              <a:t>BOGOTA</a:t>
            </a:r>
          </a:p>
          <a:p>
            <a:pPr algn="just">
              <a:lnSpc>
                <a:spcPct val="150000"/>
              </a:lnSpc>
            </a:pPr>
            <a:r>
              <a:rPr lang="es-MX" sz="1200" b="0" i="0" noProof="0" dirty="0">
                <a:solidFill>
                  <a:srgbClr val="000000"/>
                </a:solidFill>
                <a:effectLst/>
              </a:rPr>
              <a:t>Desayuno en el hotel. Traslado al aeropuerto para abordar el vuelo a Lima.</a:t>
            </a:r>
          </a:p>
          <a:p>
            <a:pPr algn="just">
              <a:lnSpc>
                <a:spcPct val="150000"/>
              </a:lnSpc>
            </a:pPr>
            <a:endParaRPr lang="es-MX" sz="1200" dirty="0">
              <a:solidFill>
                <a:srgbClr val="000000"/>
              </a:solidFill>
            </a:endParaRPr>
          </a:p>
          <a:p>
            <a:pPr algn="just">
              <a:lnSpc>
                <a:spcPct val="150000"/>
              </a:lnSpc>
            </a:pPr>
            <a:endParaRPr lang="es-MX" sz="1200" b="1" i="0" noProof="0" dirty="0">
              <a:solidFill>
                <a:srgbClr val="000000"/>
              </a:solidFill>
              <a:effectLst/>
            </a:endParaRPr>
          </a:p>
          <a:p>
            <a:pPr algn="just">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147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093405" y="4043379"/>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DESCUBE </a:t>
            </a:r>
            <a:r>
              <a:rPr lang="es-CO" sz="3600" b="1" noProof="0" dirty="0">
                <a:solidFill>
                  <a:srgbClr val="FF6600"/>
                </a:solidFill>
                <a:latin typeface="Montserrat" panose="02000505000000020004" pitchFamily="2" charset="0"/>
              </a:rPr>
              <a:t>EL LEGADO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78039" y="489798"/>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164156"/>
            <a:ext cx="8057938" cy="69384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87058" y="104376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036892"/>
            <a:ext cx="7648292" cy="4631524"/>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2</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noches de alojamiento con desayuno en el hotel elegido en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 ciudad de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Full Day Paracas Ica desde Lima (Islas Ballestas, vitivinícola, City Tour Ica Panorámico, Huacachina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Con  almuerzo</a:t>
            </a:r>
          </a:p>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y hotel – estación de tren - 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 ciudad y ruinas Cercanas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Montaña de los 7 colores con almuerzo buffet</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Peru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Rail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Machu Picchu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Bus de ida y vuelta a la ciudadela de Machu Picchu</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almuerzo en Aguas Calientes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Entradas a los circuitos turísticos mencionados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Arial" panose="020B0604020202020204" pitchFamily="34"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288000"/>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0"/>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DESCUBRE </a:t>
            </a:r>
            <a:r>
              <a:rPr lang="es-CO" sz="3600" b="1" noProof="0" dirty="0">
                <a:solidFill>
                  <a:srgbClr val="FF6600"/>
                </a:solidFill>
                <a:latin typeface="Montserrat" panose="02000505000000020004" pitchFamily="2" charset="0"/>
              </a:rPr>
              <a:t>EL LEGADO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55224"/>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3893204" y="405656"/>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2507749" y="4841903"/>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2784840" y="972685"/>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10" name="Tabla 9">
            <a:extLst>
              <a:ext uri="{FF2B5EF4-FFF2-40B4-BE49-F238E27FC236}">
                <a16:creationId xmlns:a16="http://schemas.microsoft.com/office/drawing/2014/main" id="{7FE6355F-0E2A-AB8F-4A05-C92B1A1EBEE7}"/>
              </a:ext>
            </a:extLst>
          </p:cNvPr>
          <p:cNvGraphicFramePr>
            <a:graphicFrameLocks noGrp="1"/>
          </p:cNvGraphicFramePr>
          <p:nvPr>
            <p:extLst>
              <p:ext uri="{D42A27DB-BD31-4B8C-83A1-F6EECF244321}">
                <p14:modId xmlns:p14="http://schemas.microsoft.com/office/powerpoint/2010/main" val="1099517027"/>
              </p:ext>
            </p:extLst>
          </p:nvPr>
        </p:nvGraphicFramePr>
        <p:xfrm>
          <a:off x="2323021" y="1508852"/>
          <a:ext cx="6222353" cy="3092743"/>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35015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El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Tambo</a:t>
                      </a:r>
                      <a:r>
                        <a:rPr lang="pt-BR" sz="1200" kern="1800" dirty="0">
                          <a:solidFill>
                            <a:srgbClr val="000000"/>
                          </a:solidFill>
                          <a:effectLst/>
                          <a:latin typeface="+mn-lt"/>
                          <a:ea typeface="Batang" panose="02030600000101010101" pitchFamily="18" charset="-127"/>
                          <a:cs typeface="Times New Roman" panose="02020603050405020304" pitchFamily="18" charset="0"/>
                        </a:rPr>
                        <a:t> I</a:t>
                      </a:r>
                    </a:p>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Mabey</a:t>
                      </a:r>
                    </a:p>
                  </a:txBody>
                  <a:tcPr marL="44450" marR="44450" marT="0"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1252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962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951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693</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543</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535964">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Habitat</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Terra Andina </a:t>
                      </a:r>
                      <a:r>
                        <a:rPr lang="en-US" sz="1200" kern="1800" dirty="0" err="1">
                          <a:solidFill>
                            <a:srgbClr val="000000"/>
                          </a:solidFill>
                          <a:effectLst/>
                          <a:latin typeface="+mn-lt"/>
                          <a:ea typeface="Batang" panose="02030600000101010101" pitchFamily="18" charset="-127"/>
                          <a:cs typeface="Times New Roman" panose="02020603050405020304" pitchFamily="18" charset="0"/>
                        </a:rPr>
                        <a:t>Mansión</a:t>
                      </a:r>
                      <a:r>
                        <a:rPr lang="en-US" sz="1200" kern="1800" dirty="0">
                          <a:solidFill>
                            <a:srgbClr val="000000"/>
                          </a:solidFill>
                          <a:effectLst/>
                          <a:latin typeface="+mn-lt"/>
                          <a:ea typeface="Batang" panose="02030600000101010101" pitchFamily="18" charset="-127"/>
                          <a:cs typeface="Times New Roman" panose="02020603050405020304" pitchFamily="18" charset="0"/>
                        </a:rPr>
                        <a:t> Colonial</a:t>
                      </a:r>
                    </a:p>
                  </a:txBody>
                  <a:tcPr marL="44450" marR="44450" marT="0"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1353</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1010</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1001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743</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611833169"/>
                  </a:ext>
                </a:extLst>
              </a:tr>
              <a:tr h="4495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dirty="0">
                          <a:solidFill>
                            <a:srgbClr val="000000"/>
                          </a:solidFill>
                          <a:effectLst/>
                          <a:latin typeface="+mn-lt"/>
                          <a:ea typeface="Batang" panose="02030600000101010101" pitchFamily="18" charset="-127"/>
                          <a:cs typeface="Times New Roman" panose="02020603050405020304" pitchFamily="18" charset="0"/>
                        </a:rPr>
                        <a:t>Estelar Miraflores</a:t>
                      </a:r>
                    </a:p>
                    <a:p>
                      <a:pPr algn="ctr">
                        <a:lnSpc>
                          <a:spcPct val="115000"/>
                        </a:lnSpc>
                      </a:pPr>
                      <a:r>
                        <a:rPr lang="pt-BR" sz="1200" kern="1800" dirty="0" err="1">
                          <a:solidFill>
                            <a:srgbClr val="000000"/>
                          </a:solidFill>
                          <a:effectLst/>
                          <a:latin typeface="+mn-lt"/>
                          <a:ea typeface="Batang" panose="02030600000101010101" pitchFamily="18" charset="-127"/>
                          <a:cs typeface="Times New Roman" panose="02020603050405020304" pitchFamily="18" charset="0"/>
                        </a:rPr>
                        <a:t>Xima</a:t>
                      </a:r>
                      <a:r>
                        <a:rPr lang="pt-BR" sz="1200" kern="1800" dirty="0">
                          <a:solidFill>
                            <a:srgbClr val="000000"/>
                          </a:solidFill>
                          <a:effectLst/>
                          <a:latin typeface="+mn-lt"/>
                          <a:ea typeface="Batang" panose="02030600000101010101" pitchFamily="18" charset="-127"/>
                          <a:cs typeface="Times New Roman" panose="02020603050405020304" pitchFamily="18" charset="0"/>
                        </a:rPr>
                        <a:t> Hotel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1420</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1044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1034</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775</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3505806391"/>
                  </a:ext>
                </a:extLst>
              </a:tr>
              <a:tr h="522022">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a:ln>
                            <a:noFill/>
                          </a:ln>
                          <a:solidFill>
                            <a:srgbClr val="000000"/>
                          </a:solidFill>
                          <a:effectLst/>
                          <a:uLnTx/>
                          <a:uFillTx/>
                          <a:latin typeface="Open Sans"/>
                          <a:ea typeface="+mn-ea"/>
                          <a:cs typeface="+mn-cs"/>
                        </a:rPr>
                        <a:t>Cusco</a:t>
                      </a:r>
                      <a:endParaRPr kumimoji="0" lang="es-US" sz="1200" b="0" i="0" u="none" strike="noStrike" kern="1200" cap="none" spc="0" normalizeH="0" baseline="0" noProof="0" dirty="0">
                        <a:ln>
                          <a:noFill/>
                        </a:ln>
                        <a:solidFill>
                          <a:srgbClr val="000000"/>
                        </a:solidFill>
                        <a:effectLst/>
                        <a:uLnTx/>
                        <a:uFillTx/>
                        <a:latin typeface="Open Sans"/>
                        <a:ea typeface="+mn-ea"/>
                        <a:cs typeface="+mn-cs"/>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en-US" sz="1200" kern="1800" dirty="0">
                          <a:solidFill>
                            <a:srgbClr val="000000"/>
                          </a:solidFill>
                          <a:effectLst/>
                          <a:latin typeface="+mn-lt"/>
                          <a:ea typeface="Batang" panose="02030600000101010101" pitchFamily="18" charset="-127"/>
                          <a:cs typeface="Times New Roman" panose="02020603050405020304" pitchFamily="18" charset="0"/>
                        </a:rPr>
                        <a:t> by Melia</a:t>
                      </a:r>
                    </a:p>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Hilton Garden Inn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1595</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1132</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1127</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867</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4265476117"/>
                  </a:ext>
                </a:extLst>
              </a:tr>
              <a:tr h="420658">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Lima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srgbClr val="000000"/>
                          </a:solidFill>
                          <a:effectLst/>
                          <a:uLnTx/>
                          <a:uFillTx/>
                          <a:latin typeface="Open Sans"/>
                          <a:ea typeface="+mn-ea"/>
                          <a:cs typeface="+mn-cs"/>
                        </a:rPr>
                        <a:t>Cusco</a:t>
                      </a: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p>
                  </a:txBody>
                  <a:tcPr marL="44450" marR="44450" marT="0"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2052</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1361</a:t>
                      </a:r>
                    </a:p>
                  </a:txBody>
                  <a:tcPr marL="9525" marR="9525" marT="9525" marB="0" anchor="ctr">
                    <a:solidFill>
                      <a:schemeClr val="tx2">
                        <a:lumMod val="40000"/>
                        <a:lumOff val="60000"/>
                      </a:schemeClr>
                    </a:solidFill>
                  </a:tcPr>
                </a:tc>
                <a:tc>
                  <a:txBody>
                    <a:bodyPr/>
                    <a:lstStyle/>
                    <a:p>
                      <a:pPr algn="ctr" fontAlgn="b"/>
                      <a:r>
                        <a:rPr lang="es-CO" sz="1200" b="0" i="0" u="none" strike="noStrike">
                          <a:solidFill>
                            <a:srgbClr val="000000"/>
                          </a:solidFill>
                          <a:effectLst/>
                          <a:latin typeface="+mn-lt"/>
                        </a:rPr>
                        <a:t>1279</a:t>
                      </a:r>
                    </a:p>
                  </a:txBody>
                  <a:tcPr marL="9525" marR="9525" marT="9525" marB="0" anchor="ctr">
                    <a:solidFill>
                      <a:schemeClr val="tx2">
                        <a:lumMod val="40000"/>
                        <a:lumOff val="60000"/>
                      </a:schemeClr>
                    </a:solidFill>
                  </a:tcPr>
                </a:tc>
                <a:tc>
                  <a:txBody>
                    <a:bodyPr/>
                    <a:lstStyle/>
                    <a:p>
                      <a:pPr algn="ctr" fontAlgn="b"/>
                      <a:r>
                        <a:rPr lang="es-CO" sz="1200" b="0" i="0" u="none" strike="noStrike" dirty="0">
                          <a:solidFill>
                            <a:srgbClr val="000000"/>
                          </a:solidFill>
                          <a:effectLst/>
                          <a:latin typeface="+mn-lt"/>
                        </a:rPr>
                        <a:t>1021</a:t>
                      </a:r>
                    </a:p>
                  </a:txBody>
                  <a:tcPr marL="9525" marR="9525" marT="9525" marB="0" anchor="ctr">
                    <a:solidFill>
                      <a:schemeClr val="tx2">
                        <a:lumMod val="40000"/>
                        <a:lumOff val="60000"/>
                      </a:schemeClr>
                    </a:solidFill>
                  </a:tcPr>
                </a:tc>
                <a:tc vMerge="1">
                  <a:txBody>
                    <a:bodyPr/>
                    <a:lstStyle/>
                    <a:p>
                      <a:endParaRPr lang="es-CO" dirty="0"/>
                    </a:p>
                  </a:txBody>
                  <a:tcPr/>
                </a:tc>
                <a:extLst>
                  <a:ext uri="{0D108BD9-81ED-4DB2-BD59-A6C34878D82A}">
                    <a16:rowId xmlns:a16="http://schemas.microsoft.com/office/drawing/2014/main" val="519857195"/>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nvGraphicFramePr>
        <p:xfrm>
          <a:off x="324805" y="316312"/>
          <a:ext cx="5424167" cy="3439252"/>
        </p:xfrm>
        <a:graphic>
          <a:graphicData uri="http://schemas.openxmlformats.org/drawingml/2006/table">
            <a:tbl>
              <a:tblPr firstRow="1" firstCol="1" bandRow="1">
                <a:tableStyleId>{5C22544A-7EE6-4342-B048-85BDC9FD1C3A}</a:tableStyleId>
              </a:tblPr>
              <a:tblGrid>
                <a:gridCol w="1655732">
                  <a:extLst>
                    <a:ext uri="{9D8B030D-6E8A-4147-A177-3AD203B41FA5}">
                      <a16:colId xmlns:a16="http://schemas.microsoft.com/office/drawing/2014/main" val="1619126981"/>
                    </a:ext>
                  </a:extLst>
                </a:gridCol>
                <a:gridCol w="1235582">
                  <a:extLst>
                    <a:ext uri="{9D8B030D-6E8A-4147-A177-3AD203B41FA5}">
                      <a16:colId xmlns:a16="http://schemas.microsoft.com/office/drawing/2014/main" val="2642539311"/>
                    </a:ext>
                  </a:extLst>
                </a:gridCol>
                <a:gridCol w="2532853">
                  <a:extLst>
                    <a:ext uri="{9D8B030D-6E8A-4147-A177-3AD203B41FA5}">
                      <a16:colId xmlns:a16="http://schemas.microsoft.com/office/drawing/2014/main" val="1804015007"/>
                    </a:ext>
                  </a:extLst>
                </a:gridCol>
              </a:tblGrid>
              <a:tr h="299970">
                <a:tc gridSpan="3">
                  <a:txBody>
                    <a:bodyPr/>
                    <a:lstStyle/>
                    <a:p>
                      <a:pPr algn="ctr"/>
                      <a:r>
                        <a:rPr lang="es-MX" sz="1200" kern="1800" dirty="0">
                          <a:effectLst/>
                          <a:latin typeface="+mn-lt"/>
                          <a:ea typeface="Batang" panose="02030600000101010101" pitchFamily="18" charset="-127"/>
                          <a:cs typeface="Times New Roman" panose="02020603050405020304" pitchFamily="18" charset="0"/>
                        </a:rPr>
                        <a:t>FECHAS QUE NO APLICAN TARIFAS POR FESTIVIDADES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375370">
                <a:tc>
                  <a:txBody>
                    <a:bodyPr/>
                    <a:lstStyle/>
                    <a:p>
                      <a:pPr algn="ctr"/>
                      <a:r>
                        <a:rPr lang="es-ES_tradnl" sz="1200" kern="1800" dirty="0">
                          <a:effectLst/>
                          <a:latin typeface="+mn-lt"/>
                        </a:rPr>
                        <a:t>FESTIVIDAD / EVENTO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CIUDAD</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r>
                        <a:rPr lang="es-ES_tradnl" sz="1200" kern="1800" dirty="0">
                          <a:effectLst/>
                          <a:latin typeface="+mn-lt"/>
                        </a:rPr>
                        <a:t>FECHA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extLst>
                  <a:ext uri="{0D108BD9-81ED-4DB2-BD59-A6C34878D82A}">
                    <a16:rowId xmlns:a16="http://schemas.microsoft.com/office/drawing/2014/main" val="3595169818"/>
                  </a:ext>
                </a:extLst>
              </a:tr>
              <a:tr h="191327">
                <a:tc>
                  <a:txBody>
                    <a:bodyPr/>
                    <a:lstStyle/>
                    <a:p>
                      <a:pPr algn="ctr"/>
                      <a:r>
                        <a:rPr lang="es-ES_tradnl" sz="1200" kern="1800" dirty="0">
                          <a:effectLst/>
                          <a:latin typeface="+mn-lt"/>
                        </a:rPr>
                        <a:t>IRONMAN</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27 Abril</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91327">
                <a:tc>
                  <a:txBody>
                    <a:bodyPr/>
                    <a:lstStyle/>
                    <a:p>
                      <a:pPr algn="ctr"/>
                      <a:r>
                        <a:rPr lang="es-ES_tradnl" sz="1200" kern="1800" dirty="0">
                          <a:effectLst/>
                          <a:latin typeface="+mn-lt"/>
                        </a:rPr>
                        <a:t>RADLA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a:effectLst/>
                          <a:latin typeface="+mn-lt"/>
                        </a:rPr>
                        <a:t>Lima</a:t>
                      </a:r>
                      <a:endParaRPr lang="es-CO" sz="1200" kern="180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Del 02 al 05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91327">
                <a:tc>
                  <a:txBody>
                    <a:bodyPr/>
                    <a:lstStyle/>
                    <a:p>
                      <a:pPr algn="ctr"/>
                      <a:r>
                        <a:rPr lang="es-ES_tradnl" sz="1200" kern="1800" dirty="0">
                          <a:effectLst/>
                          <a:latin typeface="+mn-lt"/>
                        </a:rPr>
                        <a:t>42K LIMA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a:effectLst/>
                          <a:latin typeface="+mn-lt"/>
                        </a:rPr>
                        <a:t>25 Mayo</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91327">
                <a:tc>
                  <a:txBody>
                    <a:bodyPr/>
                    <a:lstStyle/>
                    <a:p>
                      <a:pPr algn="ctr"/>
                      <a:r>
                        <a:rPr lang="es-ES_tradnl" sz="1200" kern="1800" dirty="0">
                          <a:effectLst/>
                          <a:latin typeface="+mn-lt"/>
                        </a:rPr>
                        <a:t>PERU ENERGIA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29 Mayo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69627">
                <a:tc>
                  <a:txBody>
                    <a:bodyPr/>
                    <a:lstStyle/>
                    <a:p>
                      <a:pPr algn="ctr"/>
                      <a:r>
                        <a:rPr lang="es-ES_tradnl" sz="1200" kern="1800" dirty="0">
                          <a:effectLst/>
                          <a:latin typeface="+mn-lt"/>
                        </a:rPr>
                        <a:t>SEMANA SANTA</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Lima </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Del 17 al 20 Abril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563055">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INTI RAYMI</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Cusco</a:t>
                      </a:r>
                      <a:endParaRPr lang="es-CO" sz="1200" kern="1800" dirty="0">
                        <a:effectLst/>
                        <a:latin typeface="+mn-lt"/>
                      </a:endParaRPr>
                    </a:p>
                  </a:txBody>
                  <a:tcPr marL="0" marR="0" marT="0" marB="0" anchor="ct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Del 22 al 26 de Junio</a:t>
                      </a:r>
                      <a:endParaRPr lang="es-CO" sz="1200" kern="1800" dirty="0">
                        <a:effectLst/>
                        <a:latin typeface="+mn-lt"/>
                      </a:endParaRPr>
                    </a:p>
                    <a:p>
                      <a:pPr algn="ctr"/>
                      <a:r>
                        <a:rPr lang="es-ES_tradnl" sz="1200" kern="1800" dirty="0">
                          <a:effectLst/>
                          <a:latin typeface="+mn-lt"/>
                        </a:rPr>
                        <a:t>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415182">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FIESTAS PATRIAS</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a:t>
                      </a: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200" kern="1800">
                          <a:effectLst/>
                          <a:latin typeface="+mn-lt"/>
                        </a:rPr>
                        <a:t>27 al 31 Julio</a:t>
                      </a:r>
                      <a:endParaRPr lang="es-CO" sz="1200" kern="1800">
                        <a:effectLst/>
                        <a:latin typeface="+mn-lt"/>
                      </a:endParaRPr>
                    </a:p>
                    <a:p>
                      <a:pPr algn="ctr"/>
                      <a:r>
                        <a:rPr lang="es-ES_tradnl" sz="1200" kern="1800">
                          <a:effectLst/>
                          <a:latin typeface="+mn-lt"/>
                        </a:rPr>
                        <a:t> </a:t>
                      </a:r>
                      <a:endParaRPr lang="es-CO" sz="1200" kern="1800">
                        <a:effectLst/>
                        <a:latin typeface="+mn-lt"/>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750740">
                <a:tc>
                  <a:txBody>
                    <a:bodyPr/>
                    <a:lstStyle/>
                    <a:p>
                      <a:pPr algn="ctr"/>
                      <a:r>
                        <a:rPr lang="es-ES_tradnl" sz="1200" kern="1800" dirty="0">
                          <a:effectLst/>
                          <a:latin typeface="+mn-lt"/>
                        </a:rPr>
                        <a:t>Navidad y Año Nuevo</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solidFill>
                      <a:schemeClr val="accent2"/>
                    </a:solidFill>
                  </a:tcPr>
                </a:tc>
                <a:tc>
                  <a:txBody>
                    <a:bodyPr/>
                    <a:lstStyle/>
                    <a:p>
                      <a:pPr algn="ctr"/>
                      <a:r>
                        <a:rPr lang="es-ES_tradnl" sz="1200" kern="1800" dirty="0">
                          <a:effectLst/>
                          <a:latin typeface="+mn-lt"/>
                        </a:rPr>
                        <a:t> </a:t>
                      </a:r>
                      <a:endParaRPr lang="es-CO" sz="1200" kern="1800" dirty="0">
                        <a:effectLst/>
                        <a:latin typeface="+mn-lt"/>
                      </a:endParaRPr>
                    </a:p>
                    <a:p>
                      <a:pPr algn="ctr"/>
                      <a:r>
                        <a:rPr lang="es-ES_tradnl" sz="1200" kern="1800" dirty="0">
                          <a:effectLst/>
                          <a:latin typeface="+mn-lt"/>
                        </a:rPr>
                        <a:t>Lima, Cusco</a:t>
                      </a:r>
                      <a:endParaRPr lang="es-CO" sz="1200" kern="1800" dirty="0">
                        <a:effectLst/>
                        <a:latin typeface="+mn-lt"/>
                      </a:endParaRPr>
                    </a:p>
                    <a:p>
                      <a:pPr algn="ctr"/>
                      <a:br>
                        <a:rPr lang="es-ES_tradnl" sz="1200" kern="1800" dirty="0">
                          <a:effectLst/>
                          <a:latin typeface="+mn-lt"/>
                        </a:rPr>
                      </a:br>
                      <a:endParaRPr lang="es-CO" sz="1200" kern="1800" dirty="0">
                        <a:effectLst/>
                        <a:latin typeface="+mn-lt"/>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200" kern="1800" dirty="0">
                          <a:effectLst/>
                          <a:latin typeface="+mn-lt"/>
                        </a:rPr>
                        <a:t>24 al 31 de Diciembre / 01 Enero </a:t>
                      </a:r>
                      <a:endParaRPr lang="es-CO" sz="1200" kern="1800" dirty="0">
                        <a:effectLst/>
                        <a:latin typeface="+mn-lt"/>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graphicFrame>
        <p:nvGraphicFramePr>
          <p:cNvPr id="4" name="Tabla 3">
            <a:extLst>
              <a:ext uri="{FF2B5EF4-FFF2-40B4-BE49-F238E27FC236}">
                <a16:creationId xmlns:a16="http://schemas.microsoft.com/office/drawing/2014/main" id="{5137BDDC-1FA6-B196-1718-30E6077E3B2B}"/>
              </a:ext>
            </a:extLst>
          </p:cNvPr>
          <p:cNvGraphicFramePr>
            <a:graphicFrameLocks noGrp="1"/>
          </p:cNvGraphicFramePr>
          <p:nvPr/>
        </p:nvGraphicFramePr>
        <p:xfrm>
          <a:off x="6280728" y="1462961"/>
          <a:ext cx="5695517" cy="977921"/>
        </p:xfrm>
        <a:graphic>
          <a:graphicData uri="http://schemas.openxmlformats.org/drawingml/2006/table">
            <a:tbl>
              <a:tblPr firstRow="1" firstCol="1" bandRow="1">
                <a:tableStyleId>{5C22544A-7EE6-4342-B048-85BDC9FD1C3A}</a:tableStyleId>
              </a:tblPr>
              <a:tblGrid>
                <a:gridCol w="1843685">
                  <a:extLst>
                    <a:ext uri="{9D8B030D-6E8A-4147-A177-3AD203B41FA5}">
                      <a16:colId xmlns:a16="http://schemas.microsoft.com/office/drawing/2014/main" val="1770509053"/>
                    </a:ext>
                  </a:extLst>
                </a:gridCol>
                <a:gridCol w="884129">
                  <a:extLst>
                    <a:ext uri="{9D8B030D-6E8A-4147-A177-3AD203B41FA5}">
                      <a16:colId xmlns:a16="http://schemas.microsoft.com/office/drawing/2014/main" val="3305312321"/>
                    </a:ext>
                  </a:extLst>
                </a:gridCol>
                <a:gridCol w="1045189">
                  <a:extLst>
                    <a:ext uri="{9D8B030D-6E8A-4147-A177-3AD203B41FA5}">
                      <a16:colId xmlns:a16="http://schemas.microsoft.com/office/drawing/2014/main" val="1794519726"/>
                    </a:ext>
                  </a:extLst>
                </a:gridCol>
                <a:gridCol w="961257">
                  <a:extLst>
                    <a:ext uri="{9D8B030D-6E8A-4147-A177-3AD203B41FA5}">
                      <a16:colId xmlns:a16="http://schemas.microsoft.com/office/drawing/2014/main" val="670038445"/>
                    </a:ext>
                  </a:extLst>
                </a:gridCol>
                <a:gridCol w="961257">
                  <a:extLst>
                    <a:ext uri="{9D8B030D-6E8A-4147-A177-3AD203B41FA5}">
                      <a16:colId xmlns:a16="http://schemas.microsoft.com/office/drawing/2014/main" val="2320059283"/>
                    </a:ext>
                  </a:extLst>
                </a:gridCol>
              </a:tblGrid>
              <a:tr h="610235">
                <a:tc>
                  <a:txBody>
                    <a:bodyPr/>
                    <a:lstStyle/>
                    <a:p>
                      <a:pPr algn="ctr">
                        <a:lnSpc>
                          <a:spcPct val="115000"/>
                        </a:lnSpc>
                      </a:pPr>
                      <a:r>
                        <a:rPr lang="es-ES_tradnl" sz="1100" kern="1800" dirty="0">
                          <a:effectLst/>
                        </a:rPr>
                        <a:t>SUPLEMENTOS UP GRADE DE </a:t>
                      </a:r>
                      <a:endParaRPr lang="es-CO" sz="1000" kern="1800" dirty="0">
                        <a:effectLst/>
                      </a:endParaRPr>
                    </a:p>
                    <a:p>
                      <a:pPr algn="ctr">
                        <a:lnSpc>
                          <a:spcPct val="115000"/>
                        </a:lnSpc>
                      </a:pPr>
                      <a:r>
                        <a:rPr lang="es-ES_tradnl" sz="1100" kern="1800" dirty="0">
                          <a:effectLst/>
                        </a:rPr>
                        <a:t>TREN EXPEDITION 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VISTADOME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VISTADOME OBSERVATORY</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n-US" sz="1100" kern="1800" dirty="0">
                          <a:effectLst/>
                        </a:rPr>
                        <a:t>THE VOYAGER</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tc>
                  <a:txBody>
                    <a:bodyPr/>
                    <a:lstStyle/>
                    <a:p>
                      <a:pPr algn="ctr">
                        <a:lnSpc>
                          <a:spcPct val="115000"/>
                        </a:lnSpc>
                      </a:pPr>
                      <a:r>
                        <a:rPr lang="en-US" sz="1100" kern="1800" dirty="0">
                          <a:effectLst/>
                        </a:rPr>
                        <a:t>MACHU PICCHU 360º</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425327561"/>
                  </a:ext>
                </a:extLst>
              </a:tr>
              <a:tr h="187917">
                <a:tc>
                  <a:txBody>
                    <a:bodyPr/>
                    <a:lstStyle/>
                    <a:p>
                      <a:pPr>
                        <a:lnSpc>
                          <a:spcPct val="115000"/>
                        </a:lnSpc>
                      </a:pPr>
                      <a:r>
                        <a:rPr lang="es-ES" sz="1100" kern="1800" dirty="0">
                          <a:effectLst/>
                        </a:rPr>
                        <a:t>ADULTOS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99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rPr>
                        <a:t>119</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144349472"/>
                  </a:ext>
                </a:extLst>
              </a:tr>
              <a:tr h="65471">
                <a:tc>
                  <a:txBody>
                    <a:bodyPr/>
                    <a:lstStyle/>
                    <a:p>
                      <a:pPr>
                        <a:lnSpc>
                          <a:spcPct val="115000"/>
                        </a:lnSpc>
                      </a:pPr>
                      <a:r>
                        <a:rPr lang="es-ES" sz="1100" kern="1800" dirty="0">
                          <a:effectLst/>
                        </a:rPr>
                        <a:t>CHD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52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 sz="1100" kern="1800" dirty="0">
                          <a:effectLst/>
                          <a:latin typeface="Arial" panose="020B0604020202020204" pitchFamily="34" charset="0"/>
                          <a:ea typeface="Batang" panose="02030600000101010101" pitchFamily="18" charset="-127"/>
                          <a:cs typeface="Times New Roman" panose="02020603050405020304" pitchFamily="18" charset="0"/>
                        </a:rPr>
                        <a:t>73</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20</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lnSpc>
                          <a:spcPct val="115000"/>
                        </a:lnSpc>
                      </a:pPr>
                      <a:r>
                        <a:rPr lang="es-ES_tradnl" sz="1100" kern="1800" dirty="0">
                          <a:effectLst/>
                          <a:latin typeface="Arial" panose="020B0604020202020204" pitchFamily="34" charset="0"/>
                          <a:ea typeface="Batang" panose="02030600000101010101" pitchFamily="18" charset="-127"/>
                          <a:cs typeface="Times New Roman" panose="02020603050405020304" pitchFamily="18" charset="0"/>
                        </a:rPr>
                        <a:t>92</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extLst>
                  <a:ext uri="{0D108BD9-81ED-4DB2-BD59-A6C34878D82A}">
                    <a16:rowId xmlns:a16="http://schemas.microsoft.com/office/drawing/2014/main" val="3019674358"/>
                  </a:ext>
                </a:extLst>
              </a:tr>
            </a:tbl>
          </a:graphicData>
        </a:graphic>
      </p:graphicFrame>
      <p:sp>
        <p:nvSpPr>
          <p:cNvPr id="10" name="CuadroTexto 9">
            <a:extLst>
              <a:ext uri="{FF2B5EF4-FFF2-40B4-BE49-F238E27FC236}">
                <a16:creationId xmlns:a16="http://schemas.microsoft.com/office/drawing/2014/main" id="{54296CA4-B960-93F6-D1C8-FD703CE50C0F}"/>
              </a:ext>
            </a:extLst>
          </p:cNvPr>
          <p:cNvSpPr txBox="1"/>
          <p:nvPr/>
        </p:nvSpPr>
        <p:spPr>
          <a:xfrm>
            <a:off x="324805" y="3855611"/>
            <a:ext cx="11542135" cy="3078856"/>
          </a:xfrm>
          <a:prstGeom prst="rect">
            <a:avLst/>
          </a:prstGeom>
          <a:noFill/>
        </p:spPr>
        <p:txBody>
          <a:bodyPr wrap="square">
            <a:spAutoFit/>
          </a:bodyPr>
          <a:lstStyle/>
          <a:p>
            <a:pPr algn="just">
              <a:lnSpc>
                <a:spcPct val="150000"/>
              </a:lnSpc>
            </a:pPr>
            <a:r>
              <a:rPr lang="es-ES_tradnl" sz="12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2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2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2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2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2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2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2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2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2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2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2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2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100" i="1" kern="18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40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255582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CITY TOUR CON CATACUMBAS</a:t>
            </a:r>
          </a:p>
          <a:p>
            <a:pPr algn="just">
              <a:lnSpc>
                <a:spcPct val="150000"/>
              </a:lnSpc>
            </a:pPr>
            <a:r>
              <a:rPr lang="es-MX" sz="1200" b="0" i="0" noProof="0" dirty="0">
                <a:solidFill>
                  <a:srgbClr val="000000"/>
                </a:solidFill>
                <a:effectLst/>
              </a:rPr>
              <a:t>Recepción y traslado al hotel seleccionado. Por la tarde, visita a la ciudad de Lima, capital del Perú, cuya fundación española data de 1535. En el Centro Histórico apreciaremos el Palacio de Gobierno, la Catedral y el Palacio Arzobispal, también admiraremos las fachadas de piedra y los balcones de madera de las casas coloniales, también apreciaremos la Huaca </a:t>
            </a:r>
            <a:r>
              <a:rPr lang="es-MX" sz="1200" b="0" i="0" noProof="0" dirty="0" err="1">
                <a:solidFill>
                  <a:srgbClr val="000000"/>
                </a:solidFill>
                <a:effectLst/>
              </a:rPr>
              <a:t>Pucllana</a:t>
            </a:r>
            <a:r>
              <a:rPr lang="es-MX" sz="1200" b="0" i="0" noProof="0" dirty="0">
                <a:solidFill>
                  <a:srgbClr val="000000"/>
                </a:solidFill>
                <a:effectLst/>
              </a:rPr>
              <a:t>, magnífico centro ceremonial y</a:t>
            </a:r>
          </a:p>
          <a:p>
            <a:pPr algn="just">
              <a:lnSpc>
                <a:spcPct val="150000"/>
              </a:lnSpc>
            </a:pPr>
            <a:r>
              <a:rPr lang="es-MX" sz="1200" b="0" i="0" noProof="0" dirty="0">
                <a:solidFill>
                  <a:srgbClr val="000000"/>
                </a:solidFill>
                <a:effectLst/>
              </a:rPr>
              <a:t>administrativo de la Cultura de Lima. Continúa por zonas residenciales más tradicionales, el Parque Central de Miraflores y Larcomar, símbolo de la Lima moderna. regreso al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FULL DAY PARACAS – ICA CON HUACACHINA</a:t>
            </a:r>
          </a:p>
          <a:p>
            <a:pPr algn="just">
              <a:lnSpc>
                <a:spcPct val="150000"/>
              </a:lnSpc>
            </a:pPr>
            <a:r>
              <a:rPr lang="es-MX" sz="1200" b="0" i="0" noProof="0" dirty="0">
                <a:solidFill>
                  <a:srgbClr val="000000"/>
                </a:solidFill>
                <a:effectLst/>
              </a:rPr>
              <a:t>Desayuno en el Hotel. (04:30 a 05:00 am.) Iniciaremos recogiéndolo de su hotel para dirigirnos a la bahía de Paracas, ubicada a 261 kilómetros al sur de Lima. A su llegada Bahía de Paracas, nos trasladaremos al muelle turístico, donde abordaremos un deslizador acuáticos para iniciar la excursión a las Islas Ballestas. Durante el recorrido, apreciaremos «El Candelabro, una gigantesca figura plasmada en arena que solo puede ser vista desde el mar o el aire debido a su peculiar ubicación. Continuamos el recorrido hacia Islas Ballestas donde observaremos la importante fauna marina, como grandes colonias de aves guaneras, pingüinos de Humboldt y simpáticos leones marinos. Retorno al muelle de Paracas. Luego partiremos hacia la ciudad de Ica, donde tendremos la visita guiada a una bodega de vinos y piscos, conociendo de su historia y degustando sus productos artesanales peruanos. Disfrutaremos de un almuerzo con lo mejor de la gastronomía de la región. Almuerzo incluido. Continuamos con una visita al Oasis de Huacachina, conocido como el Oasis de América. Donde tendremos un paseo por el desierto y las dunas de Huacachina a bordo de carros areneros, disfrutando de una tarde llena de emoción donde podrán deslizarse por las dunas en las tablas de </a:t>
            </a:r>
            <a:r>
              <a:rPr lang="es-MX" sz="1200" b="0" i="0" noProof="0" dirty="0" err="1">
                <a:solidFill>
                  <a:srgbClr val="000000"/>
                </a:solidFill>
                <a:effectLst/>
              </a:rPr>
              <a:t>Sandboard</a:t>
            </a:r>
            <a:r>
              <a:rPr lang="es-MX" sz="1200" b="0" i="0" noProof="0" dirty="0">
                <a:solidFill>
                  <a:srgbClr val="000000"/>
                </a:solidFill>
                <a:effectLst/>
              </a:rPr>
              <a:t>. A la hora indicada retorno a Lima, llegada y traslado al hotel. (22:30</a:t>
            </a:r>
          </a:p>
          <a:p>
            <a:pPr algn="just">
              <a:lnSpc>
                <a:spcPct val="150000"/>
              </a:lnSpc>
            </a:pPr>
            <a:r>
              <a:rPr lang="es-MX" sz="1200" b="0" i="0" noProof="0" dirty="0" err="1">
                <a:solidFill>
                  <a:srgbClr val="000000"/>
                </a:solidFill>
                <a:effectLst/>
              </a:rPr>
              <a:t>hrs</a:t>
            </a:r>
            <a:r>
              <a:rPr lang="es-MX" sz="1200" b="0" i="0" noProof="0" dirty="0">
                <a:solidFill>
                  <a:srgbClr val="000000"/>
                </a:solidFill>
                <a:effectLst/>
              </a:rPr>
              <a:t> </a:t>
            </a:r>
            <a:r>
              <a:rPr lang="es-MX" sz="1200" b="0" i="0" noProof="0" dirty="0" err="1">
                <a:solidFill>
                  <a:srgbClr val="000000"/>
                </a:solidFill>
                <a:effectLst/>
              </a:rPr>
              <a:t>aprox</a:t>
            </a:r>
            <a:r>
              <a:rPr lang="es-MX" sz="1200" b="0" i="0" noProof="0" dirty="0">
                <a:solidFill>
                  <a:srgbClr val="000000"/>
                </a:solidFill>
                <a:effectLst/>
              </a:rPr>
              <a:t>)</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227882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LIMA / CUSCO  + CITY TOUR CON 4 RUINAS</a:t>
            </a:r>
          </a:p>
          <a:p>
            <a:pPr algn="just">
              <a:lnSpc>
                <a:spcPct val="150000"/>
              </a:lnSpc>
            </a:pPr>
            <a:r>
              <a:rPr lang="es-MX" sz="1200" b="0" i="0" noProof="0" dirty="0">
                <a:solidFill>
                  <a:srgbClr val="000000"/>
                </a:solidFill>
                <a:effectLst/>
              </a:rPr>
              <a:t>Desayuno en el Hotel. Traslado al aeropuerto para tomar el vuelo a Cusco. Recepción y traslado al hotel seleccionado. A la hora indicada se iniciará la visita guiada por la ciudad del Cusco y las ruinas cercanas, donde se visitará la Catedral, importante por su arquitectura y lienzos de pintura cusqueña en su interior; Templo de Santo Domingo; los conjuntos arqueológicos de </a:t>
            </a:r>
            <a:r>
              <a:rPr lang="es-MX" sz="1200" b="0" i="0" noProof="0" dirty="0" err="1">
                <a:solidFill>
                  <a:srgbClr val="000000"/>
                </a:solidFill>
                <a:effectLst/>
              </a:rPr>
              <a:t>Sacsayhuaman</a:t>
            </a:r>
            <a:r>
              <a:rPr lang="es-MX" sz="1200" b="0" i="0" noProof="0" dirty="0">
                <a:solidFill>
                  <a:srgbClr val="000000"/>
                </a:solidFill>
                <a:effectLst/>
              </a:rPr>
              <a:t>, </a:t>
            </a:r>
            <a:r>
              <a:rPr lang="es-MX" sz="1200" b="0" i="0" noProof="0" dirty="0" err="1">
                <a:solidFill>
                  <a:srgbClr val="000000"/>
                </a:solidFill>
                <a:effectLst/>
              </a:rPr>
              <a:t>Q’enqo</a:t>
            </a:r>
            <a:r>
              <a:rPr lang="es-MX" sz="1200" b="0" i="0" noProof="0" dirty="0">
                <a:solidFill>
                  <a:srgbClr val="000000"/>
                </a:solidFill>
                <a:effectLst/>
              </a:rPr>
              <a:t> y Tambomachay. Regreso y traslado al hotel</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DESCUBRE EL LEGADO  </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a:t>
            </a:r>
            <a:r>
              <a:rPr lang="it-IT" sz="1200" b="1" i="0" noProof="0" dirty="0">
                <a:solidFill>
                  <a:srgbClr val="000000"/>
                </a:solidFill>
                <a:effectLst/>
              </a:rPr>
              <a:t>CUSCO – TOUR MACHU PICCHU – CUSCO</a:t>
            </a:r>
          </a:p>
          <a:p>
            <a:pPr algn="just">
              <a:lnSpc>
                <a:spcPct val="150000"/>
              </a:lnSpc>
            </a:pPr>
            <a:endParaRPr lang="it-IT" sz="1200" b="1" i="0" noProof="0" dirty="0">
              <a:solidFill>
                <a:srgbClr val="000000"/>
              </a:solidFill>
              <a:effectLst/>
            </a:endParaRPr>
          </a:p>
          <a:p>
            <a:pPr algn="just">
              <a:lnSpc>
                <a:spcPct val="150000"/>
              </a:lnSpc>
            </a:pPr>
            <a:r>
              <a:rPr lang="es-MX" sz="1200" b="0" i="0" noProof="0" dirty="0">
                <a:solidFill>
                  <a:srgbClr val="000000"/>
                </a:solidFill>
                <a:effectLst/>
              </a:rPr>
              <a:t>Desayuno en el hotel. A la hora acordada, iniciaremos nuestra visita al sitio arqueológico más importante del país, “Machu Picchu”, ciudadela inca ubicada a 113 km de la ciudad del Cusco por vía férrea. Por la mañana traslado al pasajero de su hotel a la estación de tren, luego de 3 horas y media de viaje llegaremos a nuestro destino, donde abordaremos buses turísticos que en 30 minutos nos transportarán al parque arqueológico, nos tener tiempo suficiente para que nuestro guía nos muestre todas las bellezas naturales, arqueológicas y culturales de un lugar único e incomparable en su género. Luego de la visita, almorzaremos en el pueblo de Aguas Calientes. Retorno a la ciudad del Cusco y traslado al hotel.</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21124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6108</TotalTime>
  <Words>1454</Words>
  <Application>Microsoft Office PowerPoint</Application>
  <PresentationFormat>Panorámica</PresentationFormat>
  <Paragraphs>187</Paragraphs>
  <Slides>12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35</cp:revision>
  <dcterms:created xsi:type="dcterms:W3CDTF">2024-08-19T01:20:52Z</dcterms:created>
  <dcterms:modified xsi:type="dcterms:W3CDTF">2025-09-02T22:47:43Z</dcterms:modified>
</cp:coreProperties>
</file>