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7"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112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26/09/2025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26/09/2025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26/09/2025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26/09/2025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26/09/2025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3912655" y="4676673"/>
            <a:ext cx="404909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4148402" y="4799513"/>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912655" y="4985696"/>
            <a:ext cx="4422404" cy="422360"/>
          </a:xfrm>
          <a:prstGeom prst="rect">
            <a:avLst/>
          </a:prstGeom>
          <a:noFill/>
        </p:spPr>
        <p:txBody>
          <a:bodyPr wrap="square" rtlCol="0">
            <a:spAutoFit/>
          </a:bodyPr>
          <a:lstStyle/>
          <a:p>
            <a:pPr>
              <a:lnSpc>
                <a:spcPct val="150000"/>
              </a:lnSpc>
            </a:pPr>
            <a:r>
              <a:rPr lang="es-CO" sz="1600" i="1" dirty="0">
                <a:solidFill>
                  <a:schemeClr val="bg1"/>
                </a:solidFill>
              </a:rPr>
              <a:t>4 </a:t>
            </a:r>
            <a:r>
              <a:rPr lang="es-CO" sz="1600" b="0" i="1" noProof="0" dirty="0">
                <a:solidFill>
                  <a:schemeClr val="bg1"/>
                </a:solidFill>
                <a:effectLst/>
              </a:rPr>
              <a:t>Días / 3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7033424" y="479594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4313382" y="4113967"/>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8210" y="4907267"/>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251243"/>
            <a:ext cx="7648292" cy="2230867"/>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servicio regular.</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de alojamiento  en Rio  de Janeiro</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 partir del día 2</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FD Pan de Azúcar </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Cristo Corcovado en Vans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City Tour Panorámico clon almuerzo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75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811" r="4811"/>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RIO  </a:t>
            </a:r>
            <a:r>
              <a:rPr lang="es-CO" sz="3600" b="1" noProof="0" dirty="0">
                <a:solidFill>
                  <a:srgbClr val="FF6600"/>
                </a:solidFill>
                <a:latin typeface="Montserrat" panose="02000505000000020004" pitchFamily="2" charset="0"/>
              </a:rPr>
              <a:t>DE JANEIRO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BOG/GIG/BOG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5" r="1465"/>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RIO  </a:t>
            </a:r>
            <a:r>
              <a:rPr lang="es-CO" sz="3600" b="1" noProof="0" dirty="0">
                <a:solidFill>
                  <a:srgbClr val="FF6600"/>
                </a:solidFill>
                <a:latin typeface="Montserrat" panose="02000505000000020004" pitchFamily="2" charset="0"/>
              </a:rPr>
              <a:t>DE JANEIRO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38401" y="200456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565064" y="256052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3773192615"/>
              </p:ext>
            </p:extLst>
          </p:nvPr>
        </p:nvGraphicFramePr>
        <p:xfrm>
          <a:off x="477423" y="3170485"/>
          <a:ext cx="5884616" cy="1670494"/>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41667">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AMERICAS COPACABANA</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441</a:t>
                      </a:r>
                    </a:p>
                  </a:txBody>
                  <a:tcPr marL="9525" marR="9525" marT="9525" marB="0" anchor="ctr"/>
                </a:tc>
                <a:tc>
                  <a:txBody>
                    <a:bodyPr/>
                    <a:lstStyle/>
                    <a:p>
                      <a:pPr algn="ctr" fontAlgn="b"/>
                      <a:r>
                        <a:rPr lang="es-CO" sz="1200" b="0" i="0" u="none" strike="noStrike" dirty="0">
                          <a:solidFill>
                            <a:srgbClr val="000000"/>
                          </a:solidFill>
                          <a:effectLst/>
                          <a:latin typeface="+mn-lt"/>
                        </a:rPr>
                        <a:t>323</a:t>
                      </a:r>
                    </a:p>
                  </a:txBody>
                  <a:tcPr marL="9525" marR="9525" marT="9525" marB="0" anchor="ctr"/>
                </a:tc>
                <a:tc>
                  <a:txBody>
                    <a:bodyPr/>
                    <a:lstStyle/>
                    <a:p>
                      <a:pPr algn="ctr" fontAlgn="b"/>
                      <a:r>
                        <a:rPr lang="es-CO" sz="1200" b="0" i="0" u="none" strike="noStrike" dirty="0">
                          <a:solidFill>
                            <a:srgbClr val="000000"/>
                          </a:solidFill>
                          <a:effectLst/>
                          <a:latin typeface="+mn-lt"/>
                        </a:rPr>
                        <a:t>310</a:t>
                      </a:r>
                    </a:p>
                  </a:txBody>
                  <a:tcPr marL="9525" marR="9525" marT="9525" marB="0" anchor="ctr"/>
                </a:tc>
                <a:extLst>
                  <a:ext uri="{0D108BD9-81ED-4DB2-BD59-A6C34878D82A}">
                    <a16:rowId xmlns:a16="http://schemas.microsoft.com/office/drawing/2014/main" val="769908571"/>
                  </a:ext>
                </a:extLst>
              </a:tr>
              <a:tr h="20320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69013">
                <a:tc>
                  <a:txBody>
                    <a:bodyPr/>
                    <a:lstStyle/>
                    <a:p>
                      <a:pPr algn="ctr">
                        <a:lnSpc>
                          <a:spcPct val="120000"/>
                        </a:lnSpc>
                      </a:pPr>
                      <a:r>
                        <a:rPr lang="es-MX" sz="1200" dirty="0">
                          <a:effectLst/>
                        </a:rPr>
                        <a:t>RIO OTHON PALACE</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657</a:t>
                      </a:r>
                    </a:p>
                  </a:txBody>
                  <a:tcPr marL="9525" marR="9525" marT="9525" marB="0" anchor="ctr"/>
                </a:tc>
                <a:tc>
                  <a:txBody>
                    <a:bodyPr/>
                    <a:lstStyle/>
                    <a:p>
                      <a:pPr algn="ctr" fontAlgn="b"/>
                      <a:r>
                        <a:rPr lang="es-CO" sz="1200" b="0" i="0" u="none" strike="noStrike" dirty="0">
                          <a:solidFill>
                            <a:srgbClr val="000000"/>
                          </a:solidFill>
                          <a:effectLst/>
                          <a:latin typeface="+mn-lt"/>
                        </a:rPr>
                        <a:t>467</a:t>
                      </a:r>
                    </a:p>
                  </a:txBody>
                  <a:tcPr marL="9525" marR="9525" marT="9525" marB="0" anchor="ctr"/>
                </a:tc>
                <a:tc>
                  <a:txBody>
                    <a:bodyPr/>
                    <a:lstStyle/>
                    <a:p>
                      <a:pPr algn="ctr" fontAlgn="b"/>
                      <a:r>
                        <a:rPr lang="es-CO" sz="1200" b="0" i="0" u="none" strike="noStrike" dirty="0">
                          <a:solidFill>
                            <a:srgbClr val="000000"/>
                          </a:solidFill>
                          <a:effectLst/>
                          <a:latin typeface="+mn-lt"/>
                        </a:rPr>
                        <a:t>434</a:t>
                      </a:r>
                    </a:p>
                  </a:txBody>
                  <a:tcPr marL="9525" marR="9525" marT="9525" marB="0" anchor="ctr"/>
                </a:tc>
                <a:extLst>
                  <a:ext uri="{0D108BD9-81ED-4DB2-BD59-A6C34878D82A}">
                    <a16:rowId xmlns:a16="http://schemas.microsoft.com/office/drawing/2014/main" val="1799379228"/>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3595">
                <a:tc>
                  <a:txBody>
                    <a:bodyPr/>
                    <a:lstStyle/>
                    <a:p>
                      <a:pPr algn="ctr">
                        <a:lnSpc>
                          <a:spcPct val="120000"/>
                        </a:lnSpc>
                      </a:pPr>
                      <a:r>
                        <a:rPr lang="es-ES" sz="1200">
                          <a:effectLst/>
                        </a:rPr>
                        <a:t>MIRAMAR BY WINDSOR</a:t>
                      </a:r>
                      <a:endParaRPr lang="es-ES" sz="1200" dirty="0">
                        <a:effectLst/>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808</a:t>
                      </a:r>
                    </a:p>
                  </a:txBody>
                  <a:tcPr marL="9525" marR="9525" marT="9525" marB="0" anchor="ctr"/>
                </a:tc>
                <a:tc>
                  <a:txBody>
                    <a:bodyPr/>
                    <a:lstStyle/>
                    <a:p>
                      <a:pPr algn="ctr" fontAlgn="b"/>
                      <a:r>
                        <a:rPr lang="es-CO" sz="1200" b="0" i="0" u="none" strike="noStrike" dirty="0">
                          <a:solidFill>
                            <a:srgbClr val="000000"/>
                          </a:solidFill>
                          <a:effectLst/>
                          <a:latin typeface="+mn-lt"/>
                        </a:rPr>
                        <a:t>566</a:t>
                      </a:r>
                    </a:p>
                  </a:txBody>
                  <a:tcPr marL="9525" marR="9525" marT="9525" marB="0" anchor="ctr"/>
                </a:tc>
                <a:tc>
                  <a:txBody>
                    <a:bodyPr/>
                    <a:lstStyle/>
                    <a:p>
                      <a:pPr algn="ctr" fontAlgn="b"/>
                      <a:r>
                        <a:rPr lang="es-CO" sz="1200" b="0" i="0" u="none" strike="noStrike" dirty="0">
                          <a:solidFill>
                            <a:srgbClr val="000000"/>
                          </a:solidFill>
                          <a:effectLst/>
                          <a:latin typeface="+mn-lt"/>
                        </a:rPr>
                        <a:t>546</a:t>
                      </a:r>
                    </a:p>
                  </a:txBody>
                  <a:tcPr marL="9525" marR="9525" marT="9525" marB="0" anchor="ctr"/>
                </a:tc>
                <a:extLst>
                  <a:ext uri="{0D108BD9-81ED-4DB2-BD59-A6C34878D82A}">
                    <a16:rowId xmlns:a16="http://schemas.microsoft.com/office/drawing/2014/main" val="2050414882"/>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5023" y="536882"/>
            <a:ext cx="4203440" cy="2052460"/>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RIO DE JANEIRO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RIO DE JANEIRO </a:t>
            </a:r>
          </a:p>
          <a:p>
            <a:pPr algn="just">
              <a:lnSpc>
                <a:spcPct val="150000"/>
              </a:lnSpc>
            </a:pPr>
            <a:r>
              <a:rPr lang="es-MX" sz="1200" b="0" i="0" noProof="0" dirty="0">
                <a:solidFill>
                  <a:srgbClr val="000000"/>
                </a:solidFill>
                <a:effectLst/>
              </a:rPr>
              <a:t>Llegada y traslado al hotel. Tiempo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RIO DE JANEIRO </a:t>
            </a:r>
          </a:p>
          <a:p>
            <a:pPr algn="just">
              <a:lnSpc>
                <a:spcPct val="150000"/>
              </a:lnSpc>
            </a:pPr>
            <a:r>
              <a:rPr lang="es-MX" sz="1200" b="0" i="0" noProof="0" dirty="0">
                <a:solidFill>
                  <a:srgbClr val="000000"/>
                </a:solidFill>
                <a:effectLst/>
              </a:rPr>
              <a:t>Desayuno. Full </a:t>
            </a:r>
            <a:r>
              <a:rPr lang="es-MX" sz="1200" b="0" i="0" noProof="0" dirty="0" err="1">
                <a:solidFill>
                  <a:srgbClr val="000000"/>
                </a:solidFill>
                <a:effectLst/>
              </a:rPr>
              <a:t>day</a:t>
            </a:r>
            <a:r>
              <a:rPr lang="es-MX" sz="1200" b="0" i="0" noProof="0" dirty="0">
                <a:solidFill>
                  <a:srgbClr val="000000"/>
                </a:solidFill>
                <a:effectLst/>
              </a:rPr>
              <a:t> visitando Cristo Redentor en Van, Pan de Azúcar, City Tour Panorámico Visita al Estadio Maracaná, uno de los estadios de fútbol más famosos del mundo. (Parada para fotos de la estatua de Bellini en la parte exterior del estadio). Catedral Metropolitana, un edificio de estilo modernista en forma de pirámide. </a:t>
            </a:r>
            <a:r>
              <a:rPr lang="es-MX" sz="1200" b="0" i="0" noProof="0" dirty="0" err="1">
                <a:solidFill>
                  <a:srgbClr val="000000"/>
                </a:solidFill>
                <a:effectLst/>
              </a:rPr>
              <a:t>Sambódromo</a:t>
            </a:r>
            <a:r>
              <a:rPr lang="es-MX" sz="1200" b="0" i="0" noProof="0" dirty="0">
                <a:solidFill>
                  <a:srgbClr val="000000"/>
                </a:solidFill>
                <a:effectLst/>
              </a:rPr>
              <a:t>, un estadio que alberga el famoso desfile de Carnaval de la ciudad. Escaleras de </a:t>
            </a:r>
            <a:r>
              <a:rPr lang="es-MX" sz="1200" b="0" i="0" noProof="0" dirty="0" err="1">
                <a:solidFill>
                  <a:srgbClr val="000000"/>
                </a:solidFill>
                <a:effectLst/>
              </a:rPr>
              <a:t>Selarón</a:t>
            </a:r>
            <a:r>
              <a:rPr lang="es-MX" sz="1200" b="0" i="0" noProof="0" dirty="0">
                <a:solidFill>
                  <a:srgbClr val="000000"/>
                </a:solidFill>
                <a:effectLst/>
              </a:rPr>
              <a:t>, una escalera colorida hecha de azulejos de todo el mundo. Incluye almuerzo sin bebidas.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1328" t="8889" r="-1328" b="36175"/>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RIO JANEIRO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292516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RIO DE JANEIRO </a:t>
            </a:r>
          </a:p>
          <a:p>
            <a:pPr algn="just">
              <a:lnSpc>
                <a:spcPct val="150000"/>
              </a:lnSpc>
            </a:pPr>
            <a:r>
              <a:rPr lang="es-MX" sz="1200" b="0" i="0" noProof="0" dirty="0">
                <a:solidFill>
                  <a:srgbClr val="000000"/>
                </a:solidFill>
                <a:effectLst/>
              </a:rPr>
              <a:t>Desayuno. Dia Libre para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RIO DE JANEIRO </a:t>
            </a:r>
          </a:p>
          <a:p>
            <a:pPr algn="just">
              <a:lnSpc>
                <a:spcPct val="150000"/>
              </a:lnSpc>
            </a:pPr>
            <a:r>
              <a:rPr lang="es-MX" sz="1200" b="0" i="0" noProof="0" dirty="0">
                <a:solidFill>
                  <a:srgbClr val="000000"/>
                </a:solidFill>
                <a:effectLst/>
              </a:rPr>
              <a:t>Desayuno. Traslado a Al Aeropuerto .</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531" t="11192" r="531" b="33872"/>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4341091" y="4668811"/>
            <a:ext cx="3620654"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4783972" y="475868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4499476" y="5018088"/>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105125" y="486619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4499476" y="4055148"/>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9911" y="501384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7442</TotalTime>
  <Words>428</Words>
  <Application>Microsoft Office PowerPoint</Application>
  <PresentationFormat>Panorámica</PresentationFormat>
  <Paragraphs>77</Paragraphs>
  <Slides>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36</cp:revision>
  <dcterms:created xsi:type="dcterms:W3CDTF">2024-08-19T01:20:52Z</dcterms:created>
  <dcterms:modified xsi:type="dcterms:W3CDTF">2025-09-26T22:25:21Z</dcterms:modified>
</cp:coreProperties>
</file>